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Brygada 1918" panose="020B0604020202020204" charset="0"/>
      <p:regular r:id="rId13"/>
    </p:embeddedFont>
    <p:embeddedFont>
      <p:font typeface="Brygada 1918 Semi Bold" panose="020B0604020202020204" charset="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9" d="100"/>
          <a:sy n="69" d="100"/>
        </p:scale>
        <p:origin x="67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8708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045976"/>
            <a:ext cx="624018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The Nirvista Ecosystem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4094917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A blockchain-powered digital economy connecting commerce, travel, and global financial infrastructure through seamless payments and tokenized value exchange.</a:t>
            </a:r>
            <a:endParaRPr lang="en-US" sz="1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23342"/>
            <a:ext cx="1177266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Why Ecosystems Drive Blockchain Adoption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541270"/>
            <a:ext cx="4205168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Successful blockchain platforms don't rely on single products—they create </a:t>
            </a:r>
            <a:r>
              <a:rPr lang="en-US" sz="1750" b="1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self-sustaining digital economies</a:t>
            </a:r>
            <a:r>
              <a:rPr lang="en-US" sz="17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where multiple services reinforce each other's value.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90" y="4559856"/>
            <a:ext cx="4205168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The Nirvista ecosystem mirrors the super-app strategy used by tech giants like Alibaba, Tencent, and Amazon, building </a:t>
            </a:r>
            <a:r>
              <a:rPr lang="en-US" sz="1750" dirty="0">
                <a:solidFill>
                  <a:srgbClr val="626C3B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network effects that compound with every new user and transaction</a:t>
            </a:r>
            <a:r>
              <a:rPr lang="en-US" sz="17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.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9981" y="2327434"/>
            <a:ext cx="8284131" cy="462367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5089" y="683538"/>
            <a:ext cx="9861947" cy="6384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000"/>
              </a:lnSpc>
              <a:buNone/>
            </a:pPr>
            <a:r>
              <a:rPr lang="en-US" sz="40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Nirvista Global Wallet &amp; Payment System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15089" y="1395532"/>
            <a:ext cx="4273034" cy="319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Foundation of the Entire Ecosystem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715089" y="1990725"/>
            <a:ext cx="6508075" cy="2271593"/>
          </a:xfrm>
          <a:prstGeom prst="roundRect">
            <a:avLst>
              <a:gd name="adj" fmla="val 13492"/>
            </a:avLst>
          </a:prstGeom>
          <a:solidFill>
            <a:srgbClr val="626C3B"/>
          </a:solidFill>
          <a:ln w="7620">
            <a:solidFill>
              <a:srgbClr val="626C3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27021" y="2202656"/>
            <a:ext cx="612934" cy="612934"/>
          </a:xfrm>
          <a:prstGeom prst="roundRect">
            <a:avLst>
              <a:gd name="adj" fmla="val 14916917"/>
            </a:avLst>
          </a:prstGeom>
          <a:solidFill>
            <a:srgbClr val="626C3B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5613" y="2371130"/>
            <a:ext cx="275749" cy="275749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27021" y="2999542"/>
            <a:ext cx="2553891" cy="319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Store Value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927021" y="3429119"/>
            <a:ext cx="6084213" cy="6212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Securely hold Nirvista Coin and manage multiple currencies in one unified wallet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7407116" y="1990725"/>
            <a:ext cx="6508194" cy="2271593"/>
          </a:xfrm>
          <a:prstGeom prst="roundRect">
            <a:avLst>
              <a:gd name="adj" fmla="val 13492"/>
            </a:avLst>
          </a:prstGeom>
          <a:solidFill>
            <a:srgbClr val="626C3B"/>
          </a:solidFill>
          <a:ln w="7620">
            <a:solidFill>
              <a:srgbClr val="83792E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7619048" y="2202656"/>
            <a:ext cx="612934" cy="612934"/>
          </a:xfrm>
          <a:prstGeom prst="roundRect">
            <a:avLst>
              <a:gd name="adj" fmla="val 14916917"/>
            </a:avLst>
          </a:prstGeom>
          <a:solidFill>
            <a:srgbClr val="83792E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87640" y="2371130"/>
            <a:ext cx="275749" cy="275749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619048" y="2999542"/>
            <a:ext cx="2553891" cy="319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Send Payments</a:t>
            </a:r>
            <a:endParaRPr lang="en-US" sz="2000" dirty="0"/>
          </a:p>
        </p:txBody>
      </p:sp>
      <p:sp>
        <p:nvSpPr>
          <p:cNvPr id="13" name="Text 9"/>
          <p:cNvSpPr/>
          <p:nvPr/>
        </p:nvSpPr>
        <p:spPr>
          <a:xfrm>
            <a:off x="7619048" y="3429119"/>
            <a:ext cx="6084332" cy="3106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Transfer money internationally in seconds with minimal fees</a:t>
            </a:r>
            <a:endParaRPr lang="en-US" sz="1600" dirty="0"/>
          </a:p>
        </p:txBody>
      </p:sp>
      <p:sp>
        <p:nvSpPr>
          <p:cNvPr id="14" name="Shape 10"/>
          <p:cNvSpPr/>
          <p:nvPr/>
        </p:nvSpPr>
        <p:spPr>
          <a:xfrm>
            <a:off x="715089" y="4446270"/>
            <a:ext cx="6508075" cy="2271593"/>
          </a:xfrm>
          <a:prstGeom prst="roundRect">
            <a:avLst>
              <a:gd name="adj" fmla="val 13492"/>
            </a:avLst>
          </a:prstGeom>
          <a:solidFill>
            <a:srgbClr val="626C3B"/>
          </a:solidFill>
          <a:ln w="7620">
            <a:solidFill>
              <a:srgbClr val="E8AF3B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927021" y="4658201"/>
            <a:ext cx="612934" cy="612934"/>
          </a:xfrm>
          <a:prstGeom prst="roundRect">
            <a:avLst>
              <a:gd name="adj" fmla="val 14916917"/>
            </a:avLst>
          </a:prstGeom>
          <a:solidFill>
            <a:srgbClr val="E8AF3B"/>
          </a:solidFill>
          <a:ln/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5613" y="4826675"/>
            <a:ext cx="275749" cy="275749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927021" y="5455087"/>
            <a:ext cx="2553891" cy="319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Convert Assets</a:t>
            </a:r>
            <a:endParaRPr lang="en-US" sz="2000" dirty="0"/>
          </a:p>
        </p:txBody>
      </p:sp>
      <p:sp>
        <p:nvSpPr>
          <p:cNvPr id="18" name="Text 13"/>
          <p:cNvSpPr/>
          <p:nvPr/>
        </p:nvSpPr>
        <p:spPr>
          <a:xfrm>
            <a:off x="927021" y="5884664"/>
            <a:ext cx="6084213" cy="6212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Seamlessly swap between fiat and cryptocurrency at competitive rates</a:t>
            </a:r>
            <a:endParaRPr lang="en-US" sz="1600" dirty="0"/>
          </a:p>
        </p:txBody>
      </p:sp>
      <p:sp>
        <p:nvSpPr>
          <p:cNvPr id="19" name="Shape 14"/>
          <p:cNvSpPr/>
          <p:nvPr/>
        </p:nvSpPr>
        <p:spPr>
          <a:xfrm>
            <a:off x="7407116" y="4446270"/>
            <a:ext cx="6508194" cy="2271593"/>
          </a:xfrm>
          <a:prstGeom prst="roundRect">
            <a:avLst>
              <a:gd name="adj" fmla="val 13492"/>
            </a:avLst>
          </a:prstGeom>
          <a:solidFill>
            <a:srgbClr val="626C3B"/>
          </a:solidFill>
          <a:ln w="7620">
            <a:solidFill>
              <a:srgbClr val="CC914D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7619048" y="4658201"/>
            <a:ext cx="612934" cy="612934"/>
          </a:xfrm>
          <a:prstGeom prst="roundRect">
            <a:avLst>
              <a:gd name="adj" fmla="val 14916917"/>
            </a:avLst>
          </a:prstGeom>
          <a:solidFill>
            <a:srgbClr val="CC914D"/>
          </a:solidFill>
          <a:ln/>
        </p:spPr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87640" y="4826675"/>
            <a:ext cx="275749" cy="275749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619048" y="5455087"/>
            <a:ext cx="2553891" cy="319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Pay Merchants</a:t>
            </a:r>
            <a:endParaRPr lang="en-US" sz="2000" dirty="0"/>
          </a:p>
        </p:txBody>
      </p:sp>
      <p:sp>
        <p:nvSpPr>
          <p:cNvPr id="23" name="Text 17"/>
          <p:cNvSpPr/>
          <p:nvPr/>
        </p:nvSpPr>
        <p:spPr>
          <a:xfrm>
            <a:off x="7619048" y="5884664"/>
            <a:ext cx="6084332" cy="3106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Settle purchases across all Nirvista platforms instantly</a:t>
            </a:r>
            <a:endParaRPr lang="en-US" sz="1600" dirty="0"/>
          </a:p>
        </p:txBody>
      </p:sp>
      <p:sp>
        <p:nvSpPr>
          <p:cNvPr id="24" name="Text 18"/>
          <p:cNvSpPr/>
          <p:nvPr/>
        </p:nvSpPr>
        <p:spPr>
          <a:xfrm>
            <a:off x="715089" y="6924794"/>
            <a:ext cx="13200221" cy="6212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The wallet serves as the </a:t>
            </a:r>
            <a:r>
              <a:rPr lang="en-US" sz="1600" b="1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financial infrastructure layer</a:t>
            </a:r>
            <a:r>
              <a:rPr lang="en-US" sz="16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powering every transaction in the ecosystem. </a:t>
            </a:r>
            <a:r>
              <a:rPr lang="en-US" sz="1600" dirty="0">
                <a:solidFill>
                  <a:srgbClr val="626C3B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Adoption impact: Very High</a:t>
            </a:r>
            <a:r>
              <a:rPr lang="en-US" sz="16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— payments drive daily usage and create the user base for all other services.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695801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Nirvista E-commerce Platform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2680335"/>
            <a:ext cx="3402330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For Buyers</a:t>
            </a:r>
            <a:endParaRPr lang="en-US" sz="2650" dirty="0"/>
          </a:p>
        </p:txBody>
      </p:sp>
      <p:sp>
        <p:nvSpPr>
          <p:cNvPr id="5" name="Text 2"/>
          <p:cNvSpPr/>
          <p:nvPr/>
        </p:nvSpPr>
        <p:spPr>
          <a:xfrm>
            <a:off x="6280190" y="3332440"/>
            <a:ext cx="3501509" cy="2778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Shop products from global merchants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Pay with Nirvista Coin or fiat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Earn cashback rewards in cryptocurrency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Enjoy low cross-border transaction fees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10342721" y="2680335"/>
            <a:ext cx="3402330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For Merchants</a:t>
            </a:r>
            <a:endParaRPr lang="en-US" sz="2650" dirty="0"/>
          </a:p>
        </p:txBody>
      </p:sp>
      <p:sp>
        <p:nvSpPr>
          <p:cNvPr id="7" name="Text 4"/>
          <p:cNvSpPr/>
          <p:nvPr/>
        </p:nvSpPr>
        <p:spPr>
          <a:xfrm>
            <a:off x="10342721" y="3332440"/>
            <a:ext cx="3501509" cy="3141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Reduced payment processing costs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Access to global customer base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Instant settlements without intermediaries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Lower fraud risk with blockchain verification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6280190" y="6807994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626C3B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Adoption impact: High</a:t>
            </a:r>
            <a:r>
              <a:rPr lang="en-US" sz="17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— e-commerce generates frequent transactions and continuous token circulation throughout the ecosystem.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91659"/>
            <a:ext cx="642556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Nirvista Travel Platform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1691164"/>
            <a:ext cx="335315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Real-World Global Utility</a:t>
            </a:r>
            <a:endParaRPr lang="en-US" sz="22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385655"/>
            <a:ext cx="2411968" cy="149066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93790" y="415980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Flights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793790" y="4650224"/>
            <a:ext cx="415861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Book flights worldwide using Nirvista Coin and earn loyalty rewards on every journey</a:t>
            </a:r>
            <a:endParaRPr lang="en-US" sz="17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5893" y="2385655"/>
            <a:ext cx="2411968" cy="149066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235893" y="415980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Hotels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5235893" y="4650224"/>
            <a:ext cx="415861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Reserve accommodations globally with instant cryptocurrency payments and exclusive member rates</a:t>
            </a:r>
            <a:endParaRPr lang="en-US" sz="17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7995" y="2385655"/>
            <a:ext cx="2411968" cy="1490663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677995" y="415980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Experiences</a:t>
            </a:r>
            <a:endParaRPr lang="en-US" sz="2200" dirty="0"/>
          </a:p>
        </p:txBody>
      </p:sp>
      <p:sp>
        <p:nvSpPr>
          <p:cNvPr id="12" name="Text 7"/>
          <p:cNvSpPr/>
          <p:nvPr/>
        </p:nvSpPr>
        <p:spPr>
          <a:xfrm>
            <a:off x="9677995" y="4650224"/>
            <a:ext cx="415861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Discover tours, activities, and local services with seamless crypto-powered bookings</a:t>
            </a:r>
            <a:endParaRPr lang="en-US" sz="1750" dirty="0"/>
          </a:p>
        </p:txBody>
      </p:sp>
      <p:sp>
        <p:nvSpPr>
          <p:cNvPr id="13" name="Text 8"/>
          <p:cNvSpPr/>
          <p:nvPr/>
        </p:nvSpPr>
        <p:spPr>
          <a:xfrm>
            <a:off x="793790" y="5994083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Travel users are </a:t>
            </a:r>
            <a:r>
              <a:rPr lang="en-US" sz="1750" b="1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international by nature</a:t>
            </a:r>
            <a:r>
              <a:rPr lang="en-US" sz="17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, making them ideal early adopters of global payment infrastructure. The platform creates real-world utility while travelers use the wallet for everyday expenses abroad.</a:t>
            </a:r>
            <a:endParaRPr lang="en-US" sz="1750" dirty="0"/>
          </a:p>
        </p:txBody>
      </p:sp>
      <p:sp>
        <p:nvSpPr>
          <p:cNvPr id="14" name="Text 9"/>
          <p:cNvSpPr/>
          <p:nvPr/>
        </p:nvSpPr>
        <p:spPr>
          <a:xfrm>
            <a:off x="793790" y="6975038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626C3B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Adoption impact: Medium to High</a:t>
            </a:r>
            <a:r>
              <a:rPr lang="en-US" sz="17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— travel naturally involves international payments and cross-border value transfer.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92423"/>
            <a:ext cx="1222057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Which Platform Drives Mass Adoption Fastest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1133951" y="3362087"/>
            <a:ext cx="3856077" cy="226814"/>
          </a:xfrm>
          <a:prstGeom prst="roundRect">
            <a:avLst>
              <a:gd name="adj" fmla="val 150009"/>
            </a:avLst>
          </a:prstGeom>
          <a:solidFill>
            <a:srgbClr val="626C3B"/>
          </a:solidFill>
          <a:ln w="7620">
            <a:solidFill>
              <a:srgbClr val="7B855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93790" y="3135213"/>
            <a:ext cx="680442" cy="680442"/>
          </a:xfrm>
          <a:prstGeom prst="roundRect">
            <a:avLst>
              <a:gd name="adj" fmla="val 67192"/>
            </a:avLst>
          </a:prstGeom>
          <a:solidFill>
            <a:srgbClr val="626C3B"/>
          </a:solidFill>
          <a:ln w="7620">
            <a:solidFill>
              <a:srgbClr val="7B8554"/>
            </a:solidFill>
            <a:prstDash val="solid"/>
          </a:ln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3930" y="3305354"/>
            <a:ext cx="340162" cy="34016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20604" y="4042529"/>
            <a:ext cx="369891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1. Global Wallet &amp; Payments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020604" y="4532948"/>
            <a:ext cx="3742730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Most Important</a:t>
            </a:r>
            <a:r>
              <a:rPr lang="en-US" sz="17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— Mass adoption begins with payments. If users can send money internationally instantly and cheaply, they'll adopt the wallet first, creating a global user base that fuels everything else.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5557123" y="3021806"/>
            <a:ext cx="3856077" cy="226814"/>
          </a:xfrm>
          <a:prstGeom prst="roundRect">
            <a:avLst>
              <a:gd name="adj" fmla="val 150009"/>
            </a:avLst>
          </a:prstGeom>
          <a:solidFill>
            <a:srgbClr val="83792E"/>
          </a:solidFill>
          <a:ln w="7620">
            <a:solidFill>
              <a:srgbClr val="9C9247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5216962" y="2794933"/>
            <a:ext cx="680442" cy="680442"/>
          </a:xfrm>
          <a:prstGeom prst="roundRect">
            <a:avLst>
              <a:gd name="adj" fmla="val 67192"/>
            </a:avLst>
          </a:prstGeom>
          <a:solidFill>
            <a:srgbClr val="83792E"/>
          </a:solidFill>
          <a:ln w="7620">
            <a:solidFill>
              <a:srgbClr val="9C9247"/>
            </a:solidFill>
            <a:prstDash val="solid"/>
          </a:ln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87102" y="2965073"/>
            <a:ext cx="340162" cy="340162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443776" y="3702248"/>
            <a:ext cx="324064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2. E-commerce Platform</a:t>
            </a:r>
            <a:endParaRPr lang="en-US" sz="2200" dirty="0"/>
          </a:p>
        </p:txBody>
      </p:sp>
      <p:sp>
        <p:nvSpPr>
          <p:cNvPr id="12" name="Text 8"/>
          <p:cNvSpPr/>
          <p:nvPr/>
        </p:nvSpPr>
        <p:spPr>
          <a:xfrm>
            <a:off x="5443776" y="4192667"/>
            <a:ext cx="3742730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Transaction Volume</a:t>
            </a:r>
            <a:r>
              <a:rPr lang="en-US" sz="17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— E-commerce creates daily transactions. Every purchase becomes a blockchain transaction, increasing network activity and token circulation exponentially.</a:t>
            </a:r>
            <a:endParaRPr lang="en-US" sz="1750" dirty="0"/>
          </a:p>
        </p:txBody>
      </p:sp>
      <p:sp>
        <p:nvSpPr>
          <p:cNvPr id="13" name="Shape 9"/>
          <p:cNvSpPr/>
          <p:nvPr/>
        </p:nvSpPr>
        <p:spPr>
          <a:xfrm>
            <a:off x="9980295" y="2681645"/>
            <a:ext cx="3856077" cy="226814"/>
          </a:xfrm>
          <a:prstGeom prst="roundRect">
            <a:avLst>
              <a:gd name="adj" fmla="val 150009"/>
            </a:avLst>
          </a:prstGeom>
          <a:solidFill>
            <a:srgbClr val="E8AF3B"/>
          </a:solidFill>
          <a:ln w="7620">
            <a:solidFill>
              <a:srgbClr val="CE9521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9640133" y="2454771"/>
            <a:ext cx="680442" cy="680442"/>
          </a:xfrm>
          <a:prstGeom prst="roundRect">
            <a:avLst>
              <a:gd name="adj" fmla="val 67192"/>
            </a:avLst>
          </a:prstGeom>
          <a:solidFill>
            <a:srgbClr val="E8AF3B"/>
          </a:solidFill>
          <a:ln w="7620">
            <a:solidFill>
              <a:srgbClr val="CE9521"/>
            </a:solidFill>
            <a:prstDash val="solid"/>
          </a:ln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10274" y="2624911"/>
            <a:ext cx="340162" cy="340162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9866948" y="336208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3. Travel Platform</a:t>
            </a:r>
            <a:endParaRPr lang="en-US" sz="2200" dirty="0"/>
          </a:p>
        </p:txBody>
      </p:sp>
      <p:sp>
        <p:nvSpPr>
          <p:cNvPr id="17" name="Text 12"/>
          <p:cNvSpPr/>
          <p:nvPr/>
        </p:nvSpPr>
        <p:spPr>
          <a:xfrm>
            <a:off x="9866948" y="3852505"/>
            <a:ext cx="3742730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Global Exposure</a:t>
            </a:r>
            <a:r>
              <a:rPr lang="en-US" sz="17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— Travel users naturally operate internationally, making them perfect early adopters. This platform helps the ecosystem expand globally and build credibility.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23806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The Network Effect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1723311"/>
            <a:ext cx="420755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A Closed-Loop Digital Economy</a:t>
            </a:r>
            <a:endParaRPr lang="en-US" sz="22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968" y="2417802"/>
            <a:ext cx="12468344" cy="488799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379365" y="2657519"/>
            <a:ext cx="2282477" cy="733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23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Users Earn Nirvista Coin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10968213" y="2657519"/>
            <a:ext cx="2282476" cy="110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3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Spend on Commerce &amp; Travel</a:t>
            </a:r>
            <a:endParaRPr lang="en-US" sz="2300" dirty="0"/>
          </a:p>
        </p:txBody>
      </p:sp>
      <p:sp>
        <p:nvSpPr>
          <p:cNvPr id="7" name="Text 4"/>
          <p:cNvSpPr/>
          <p:nvPr/>
        </p:nvSpPr>
        <p:spPr>
          <a:xfrm>
            <a:off x="10968213" y="6332307"/>
            <a:ext cx="2282476" cy="733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3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Merchants Accept Coin</a:t>
            </a:r>
            <a:endParaRPr lang="en-US" sz="2300" dirty="0"/>
          </a:p>
        </p:txBody>
      </p:sp>
      <p:sp>
        <p:nvSpPr>
          <p:cNvPr id="8" name="Text 5"/>
          <p:cNvSpPr/>
          <p:nvPr/>
        </p:nvSpPr>
        <p:spPr>
          <a:xfrm>
            <a:off x="1379365" y="5965481"/>
            <a:ext cx="2282477" cy="110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23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Blockchain Processes Payments</a:t>
            </a:r>
            <a:endParaRPr lang="en-US" sz="2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2358" y="633651"/>
            <a:ext cx="7130772" cy="689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Ecosystem Growth Strategy</a:t>
            </a:r>
            <a:endParaRPr lang="en-US" sz="4300" dirty="0"/>
          </a:p>
        </p:txBody>
      </p:sp>
      <p:sp>
        <p:nvSpPr>
          <p:cNvPr id="3" name="Text 1"/>
          <p:cNvSpPr/>
          <p:nvPr/>
        </p:nvSpPr>
        <p:spPr>
          <a:xfrm>
            <a:off x="772358" y="1409105"/>
            <a:ext cx="3655695" cy="344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Accelerating Mass Adoption</a:t>
            </a:r>
            <a:endParaRPr lang="en-US" sz="2150" dirty="0"/>
          </a:p>
        </p:txBody>
      </p:sp>
      <p:sp>
        <p:nvSpPr>
          <p:cNvPr id="4" name="Shape 2"/>
          <p:cNvSpPr/>
          <p:nvPr/>
        </p:nvSpPr>
        <p:spPr>
          <a:xfrm>
            <a:off x="772358" y="2406968"/>
            <a:ext cx="4218742" cy="2669977"/>
          </a:xfrm>
          <a:prstGeom prst="roundRect">
            <a:avLst>
              <a:gd name="adj" fmla="val 5480"/>
            </a:avLst>
          </a:prstGeom>
          <a:solidFill>
            <a:srgbClr val="F6EBD4"/>
          </a:solidFill>
          <a:ln/>
        </p:spPr>
      </p:sp>
      <p:sp>
        <p:nvSpPr>
          <p:cNvPr id="5" name="Shape 3"/>
          <p:cNvSpPr/>
          <p:nvPr/>
        </p:nvSpPr>
        <p:spPr>
          <a:xfrm>
            <a:off x="772358" y="2376488"/>
            <a:ext cx="4218742" cy="121920"/>
          </a:xfrm>
          <a:prstGeom prst="roundRect">
            <a:avLst>
              <a:gd name="adj" fmla="val 271527"/>
            </a:avLst>
          </a:prstGeom>
          <a:solidFill>
            <a:srgbClr val="626C3B"/>
          </a:solidFill>
          <a:ln/>
        </p:spPr>
      </p:sp>
      <p:sp>
        <p:nvSpPr>
          <p:cNvPr id="6" name="Shape 4"/>
          <p:cNvSpPr/>
          <p:nvPr/>
        </p:nvSpPr>
        <p:spPr>
          <a:xfrm>
            <a:off x="2550676" y="2075974"/>
            <a:ext cx="661987" cy="661988"/>
          </a:xfrm>
          <a:prstGeom prst="roundRect">
            <a:avLst>
              <a:gd name="adj" fmla="val 138130"/>
            </a:avLst>
          </a:prstGeom>
          <a:solidFill>
            <a:srgbClr val="626C3B"/>
          </a:solidFill>
          <a:ln/>
        </p:spPr>
      </p:sp>
      <p:sp>
        <p:nvSpPr>
          <p:cNvPr id="7" name="Text 5"/>
          <p:cNvSpPr/>
          <p:nvPr/>
        </p:nvSpPr>
        <p:spPr>
          <a:xfrm>
            <a:off x="2749272" y="2241471"/>
            <a:ext cx="264795" cy="330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050" dirty="0">
                <a:solidFill>
                  <a:srgbClr val="FFFFFF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1</a:t>
            </a:r>
            <a:endParaRPr lang="en-US" sz="2050" dirty="0"/>
          </a:p>
        </p:txBody>
      </p:sp>
      <p:sp>
        <p:nvSpPr>
          <p:cNvPr id="8" name="Text 6"/>
          <p:cNvSpPr/>
          <p:nvPr/>
        </p:nvSpPr>
        <p:spPr>
          <a:xfrm>
            <a:off x="1023461" y="2958703"/>
            <a:ext cx="2758678" cy="344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Cashback Rewards</a:t>
            </a:r>
            <a:endParaRPr lang="en-US" sz="2150" dirty="0"/>
          </a:p>
        </p:txBody>
      </p:sp>
      <p:sp>
        <p:nvSpPr>
          <p:cNvPr id="9" name="Text 7"/>
          <p:cNvSpPr/>
          <p:nvPr/>
        </p:nvSpPr>
        <p:spPr>
          <a:xfrm>
            <a:off x="1023461" y="3432334"/>
            <a:ext cx="3716536" cy="1393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Users earn Nirvista Coin on every purchase, creating incentive loops that drive repeat usage and token accumulation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5205770" y="2406968"/>
            <a:ext cx="4218742" cy="2669977"/>
          </a:xfrm>
          <a:prstGeom prst="roundRect">
            <a:avLst>
              <a:gd name="adj" fmla="val 5480"/>
            </a:avLst>
          </a:prstGeom>
          <a:solidFill>
            <a:srgbClr val="F6EBD4"/>
          </a:solidFill>
          <a:ln/>
        </p:spPr>
      </p:sp>
      <p:sp>
        <p:nvSpPr>
          <p:cNvPr id="11" name="Shape 9"/>
          <p:cNvSpPr/>
          <p:nvPr/>
        </p:nvSpPr>
        <p:spPr>
          <a:xfrm>
            <a:off x="5205770" y="2376488"/>
            <a:ext cx="4218742" cy="121920"/>
          </a:xfrm>
          <a:prstGeom prst="roundRect">
            <a:avLst>
              <a:gd name="adj" fmla="val 271527"/>
            </a:avLst>
          </a:prstGeom>
          <a:solidFill>
            <a:srgbClr val="83792E"/>
          </a:solidFill>
          <a:ln/>
        </p:spPr>
      </p:sp>
      <p:sp>
        <p:nvSpPr>
          <p:cNvPr id="12" name="Shape 10"/>
          <p:cNvSpPr/>
          <p:nvPr/>
        </p:nvSpPr>
        <p:spPr>
          <a:xfrm>
            <a:off x="6984087" y="2075974"/>
            <a:ext cx="661987" cy="661988"/>
          </a:xfrm>
          <a:prstGeom prst="roundRect">
            <a:avLst>
              <a:gd name="adj" fmla="val 138130"/>
            </a:avLst>
          </a:prstGeom>
          <a:solidFill>
            <a:srgbClr val="83792E"/>
          </a:solidFill>
          <a:ln/>
        </p:spPr>
      </p:sp>
      <p:sp>
        <p:nvSpPr>
          <p:cNvPr id="13" name="Text 11"/>
          <p:cNvSpPr/>
          <p:nvPr/>
        </p:nvSpPr>
        <p:spPr>
          <a:xfrm>
            <a:off x="7182683" y="2241471"/>
            <a:ext cx="264795" cy="330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050" dirty="0">
                <a:solidFill>
                  <a:srgbClr val="FFFFFF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2</a:t>
            </a:r>
            <a:endParaRPr lang="en-US" sz="2050" dirty="0"/>
          </a:p>
        </p:txBody>
      </p:sp>
      <p:sp>
        <p:nvSpPr>
          <p:cNvPr id="14" name="Text 12"/>
          <p:cNvSpPr/>
          <p:nvPr/>
        </p:nvSpPr>
        <p:spPr>
          <a:xfrm>
            <a:off x="5456873" y="2958703"/>
            <a:ext cx="2758678" cy="344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Merchant Incentives</a:t>
            </a:r>
            <a:endParaRPr lang="en-US" sz="2150" dirty="0"/>
          </a:p>
        </p:txBody>
      </p:sp>
      <p:sp>
        <p:nvSpPr>
          <p:cNvPr id="15" name="Text 13"/>
          <p:cNvSpPr/>
          <p:nvPr/>
        </p:nvSpPr>
        <p:spPr>
          <a:xfrm>
            <a:off x="5456873" y="3432334"/>
            <a:ext cx="3716536" cy="1393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Lower fees and instant settlements attract merchants to accept Nirvista Coin, expanding payment acceptance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9639181" y="2406968"/>
            <a:ext cx="4218861" cy="2669977"/>
          </a:xfrm>
          <a:prstGeom prst="roundRect">
            <a:avLst>
              <a:gd name="adj" fmla="val 5480"/>
            </a:avLst>
          </a:prstGeom>
          <a:solidFill>
            <a:srgbClr val="F6EBD4"/>
          </a:solidFill>
          <a:ln/>
        </p:spPr>
      </p:sp>
      <p:sp>
        <p:nvSpPr>
          <p:cNvPr id="17" name="Shape 15"/>
          <p:cNvSpPr/>
          <p:nvPr/>
        </p:nvSpPr>
        <p:spPr>
          <a:xfrm>
            <a:off x="9639181" y="2376488"/>
            <a:ext cx="4218861" cy="121920"/>
          </a:xfrm>
          <a:prstGeom prst="roundRect">
            <a:avLst>
              <a:gd name="adj" fmla="val 271527"/>
            </a:avLst>
          </a:prstGeom>
          <a:solidFill>
            <a:srgbClr val="E8AF3B"/>
          </a:solidFill>
          <a:ln/>
        </p:spPr>
      </p:sp>
      <p:sp>
        <p:nvSpPr>
          <p:cNvPr id="18" name="Shape 16"/>
          <p:cNvSpPr/>
          <p:nvPr/>
        </p:nvSpPr>
        <p:spPr>
          <a:xfrm>
            <a:off x="11417618" y="2075974"/>
            <a:ext cx="661987" cy="661988"/>
          </a:xfrm>
          <a:prstGeom prst="roundRect">
            <a:avLst>
              <a:gd name="adj" fmla="val 138130"/>
            </a:avLst>
          </a:prstGeom>
          <a:solidFill>
            <a:srgbClr val="E8AF3B"/>
          </a:solidFill>
          <a:ln/>
        </p:spPr>
      </p:sp>
      <p:sp>
        <p:nvSpPr>
          <p:cNvPr id="19" name="Text 17"/>
          <p:cNvSpPr/>
          <p:nvPr/>
        </p:nvSpPr>
        <p:spPr>
          <a:xfrm>
            <a:off x="11616214" y="2241471"/>
            <a:ext cx="264795" cy="330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050" dirty="0">
                <a:solidFill>
                  <a:srgbClr val="000000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3</a:t>
            </a:r>
            <a:endParaRPr lang="en-US" sz="2050" dirty="0"/>
          </a:p>
        </p:txBody>
      </p:sp>
      <p:sp>
        <p:nvSpPr>
          <p:cNvPr id="20" name="Text 18"/>
          <p:cNvSpPr/>
          <p:nvPr/>
        </p:nvSpPr>
        <p:spPr>
          <a:xfrm>
            <a:off x="9890284" y="2958703"/>
            <a:ext cx="2758678" cy="344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Freelancer Support</a:t>
            </a:r>
            <a:endParaRPr lang="en-US" sz="2150" dirty="0"/>
          </a:p>
        </p:txBody>
      </p:sp>
      <p:sp>
        <p:nvSpPr>
          <p:cNvPr id="21" name="Text 19"/>
          <p:cNvSpPr/>
          <p:nvPr/>
        </p:nvSpPr>
        <p:spPr>
          <a:xfrm>
            <a:off x="9890284" y="3432334"/>
            <a:ext cx="3716655" cy="1393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Enable global payment infrastructure for digital workers, solving cross-border remittance pain points</a:t>
            </a:r>
            <a:endParaRPr lang="en-US" sz="1700" dirty="0"/>
          </a:p>
        </p:txBody>
      </p:sp>
      <p:sp>
        <p:nvSpPr>
          <p:cNvPr id="22" name="Shape 20"/>
          <p:cNvSpPr/>
          <p:nvPr/>
        </p:nvSpPr>
        <p:spPr>
          <a:xfrm>
            <a:off x="772358" y="5622607"/>
            <a:ext cx="6435447" cy="1973223"/>
          </a:xfrm>
          <a:prstGeom prst="roundRect">
            <a:avLst>
              <a:gd name="adj" fmla="val 7414"/>
            </a:avLst>
          </a:prstGeom>
          <a:solidFill>
            <a:srgbClr val="F6EBD4"/>
          </a:solidFill>
          <a:ln/>
        </p:spPr>
      </p:sp>
      <p:sp>
        <p:nvSpPr>
          <p:cNvPr id="23" name="Shape 21"/>
          <p:cNvSpPr/>
          <p:nvPr/>
        </p:nvSpPr>
        <p:spPr>
          <a:xfrm>
            <a:off x="772358" y="5592128"/>
            <a:ext cx="6435447" cy="121920"/>
          </a:xfrm>
          <a:prstGeom prst="roundRect">
            <a:avLst>
              <a:gd name="adj" fmla="val 271527"/>
            </a:avLst>
          </a:prstGeom>
          <a:solidFill>
            <a:srgbClr val="CC914D"/>
          </a:solidFill>
          <a:ln/>
        </p:spPr>
      </p:sp>
      <p:sp>
        <p:nvSpPr>
          <p:cNvPr id="24" name="Shape 22"/>
          <p:cNvSpPr/>
          <p:nvPr/>
        </p:nvSpPr>
        <p:spPr>
          <a:xfrm>
            <a:off x="3659029" y="5291614"/>
            <a:ext cx="661987" cy="661988"/>
          </a:xfrm>
          <a:prstGeom prst="roundRect">
            <a:avLst>
              <a:gd name="adj" fmla="val 138130"/>
            </a:avLst>
          </a:prstGeom>
          <a:solidFill>
            <a:srgbClr val="CC914D"/>
          </a:solidFill>
          <a:ln/>
        </p:spPr>
      </p:sp>
      <p:sp>
        <p:nvSpPr>
          <p:cNvPr id="25" name="Text 23"/>
          <p:cNvSpPr/>
          <p:nvPr/>
        </p:nvSpPr>
        <p:spPr>
          <a:xfrm>
            <a:off x="3857625" y="5457111"/>
            <a:ext cx="264795" cy="330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050" dirty="0">
                <a:solidFill>
                  <a:srgbClr val="000000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4</a:t>
            </a:r>
            <a:endParaRPr lang="en-US" sz="2050" dirty="0"/>
          </a:p>
        </p:txBody>
      </p:sp>
      <p:sp>
        <p:nvSpPr>
          <p:cNvPr id="26" name="Text 24"/>
          <p:cNvSpPr/>
          <p:nvPr/>
        </p:nvSpPr>
        <p:spPr>
          <a:xfrm>
            <a:off x="1023461" y="6174343"/>
            <a:ext cx="2758678" cy="344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Travel Loyalty</a:t>
            </a:r>
            <a:endParaRPr lang="en-US" sz="2150" dirty="0"/>
          </a:p>
        </p:txBody>
      </p:sp>
      <p:sp>
        <p:nvSpPr>
          <p:cNvPr id="27" name="Text 25"/>
          <p:cNvSpPr/>
          <p:nvPr/>
        </p:nvSpPr>
        <p:spPr>
          <a:xfrm>
            <a:off x="1023461" y="6647974"/>
            <a:ext cx="5933242" cy="696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Integrate rewards programs that convert travel activity into token holdings and ecosystem engagement</a:t>
            </a:r>
            <a:endParaRPr lang="en-US" sz="1700" dirty="0"/>
          </a:p>
        </p:txBody>
      </p:sp>
      <p:sp>
        <p:nvSpPr>
          <p:cNvPr id="28" name="Shape 26"/>
          <p:cNvSpPr/>
          <p:nvPr/>
        </p:nvSpPr>
        <p:spPr>
          <a:xfrm>
            <a:off x="7422475" y="5622607"/>
            <a:ext cx="6435566" cy="1973223"/>
          </a:xfrm>
          <a:prstGeom prst="roundRect">
            <a:avLst>
              <a:gd name="adj" fmla="val 7414"/>
            </a:avLst>
          </a:prstGeom>
          <a:solidFill>
            <a:srgbClr val="F6EBD4"/>
          </a:solidFill>
          <a:ln/>
        </p:spPr>
      </p:sp>
      <p:sp>
        <p:nvSpPr>
          <p:cNvPr id="29" name="Shape 27"/>
          <p:cNvSpPr/>
          <p:nvPr/>
        </p:nvSpPr>
        <p:spPr>
          <a:xfrm>
            <a:off x="7422475" y="5592128"/>
            <a:ext cx="6435566" cy="121920"/>
          </a:xfrm>
          <a:prstGeom prst="roundRect">
            <a:avLst>
              <a:gd name="adj" fmla="val 271527"/>
            </a:avLst>
          </a:prstGeom>
          <a:solidFill>
            <a:srgbClr val="626C3B"/>
          </a:solidFill>
          <a:ln/>
        </p:spPr>
      </p:sp>
      <p:sp>
        <p:nvSpPr>
          <p:cNvPr id="30" name="Shape 28"/>
          <p:cNvSpPr/>
          <p:nvPr/>
        </p:nvSpPr>
        <p:spPr>
          <a:xfrm>
            <a:off x="10309265" y="5291614"/>
            <a:ext cx="661987" cy="661988"/>
          </a:xfrm>
          <a:prstGeom prst="roundRect">
            <a:avLst>
              <a:gd name="adj" fmla="val 138130"/>
            </a:avLst>
          </a:prstGeom>
          <a:solidFill>
            <a:srgbClr val="626C3B"/>
          </a:solidFill>
          <a:ln/>
        </p:spPr>
      </p:sp>
      <p:sp>
        <p:nvSpPr>
          <p:cNvPr id="31" name="Text 29"/>
          <p:cNvSpPr/>
          <p:nvPr/>
        </p:nvSpPr>
        <p:spPr>
          <a:xfrm>
            <a:off x="10507861" y="5457111"/>
            <a:ext cx="264795" cy="330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050" dirty="0">
                <a:solidFill>
                  <a:srgbClr val="FFFFFF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5</a:t>
            </a:r>
            <a:endParaRPr lang="en-US" sz="2050" dirty="0"/>
          </a:p>
        </p:txBody>
      </p:sp>
      <p:sp>
        <p:nvSpPr>
          <p:cNvPr id="32" name="Text 30"/>
          <p:cNvSpPr/>
          <p:nvPr/>
        </p:nvSpPr>
        <p:spPr>
          <a:xfrm>
            <a:off x="7673578" y="6174343"/>
            <a:ext cx="2758678" cy="344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Platform APIs</a:t>
            </a:r>
            <a:endParaRPr lang="en-US" sz="2150" dirty="0"/>
          </a:p>
        </p:txBody>
      </p:sp>
      <p:sp>
        <p:nvSpPr>
          <p:cNvPr id="33" name="Text 31"/>
          <p:cNvSpPr/>
          <p:nvPr/>
        </p:nvSpPr>
        <p:spPr>
          <a:xfrm>
            <a:off x="7673578" y="6647974"/>
            <a:ext cx="5933361" cy="696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Provide integration tools for third-party platforms to accept payments and extend ecosystem reach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06160" y="1045488"/>
            <a:ext cx="7731681" cy="1261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950"/>
              </a:lnSpc>
              <a:buNone/>
            </a:pPr>
            <a:r>
              <a:rPr lang="en-US" sz="39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Real-World Use Cases &amp; Initial Markets</a:t>
            </a:r>
            <a:endParaRPr lang="en-US" sz="3950" dirty="0"/>
          </a:p>
        </p:txBody>
      </p:sp>
      <p:sp>
        <p:nvSpPr>
          <p:cNvPr id="4" name="Text 1"/>
          <p:cNvSpPr/>
          <p:nvPr/>
        </p:nvSpPr>
        <p:spPr>
          <a:xfrm>
            <a:off x="706160" y="2755225"/>
            <a:ext cx="3026807" cy="3782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Daily Utility</a:t>
            </a:r>
            <a:endParaRPr lang="en-US" sz="2350" dirty="0"/>
          </a:p>
        </p:txBody>
      </p:sp>
      <p:sp>
        <p:nvSpPr>
          <p:cNvPr id="5" name="Text 2"/>
          <p:cNvSpPr/>
          <p:nvPr/>
        </p:nvSpPr>
        <p:spPr>
          <a:xfrm>
            <a:off x="706160" y="3312914"/>
            <a:ext cx="3619738" cy="26912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400"/>
              </a:lnSpc>
              <a:buSzPct val="100000"/>
              <a:buChar char="•"/>
            </a:pPr>
            <a:r>
              <a:rPr lang="en-US" sz="15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Freelancer payments across borders</a:t>
            </a:r>
            <a:endParaRPr lang="en-US" sz="1550" dirty="0"/>
          </a:p>
          <a:p>
            <a:pPr marL="342900" indent="-342900" algn="l">
              <a:lnSpc>
                <a:spcPts val="2400"/>
              </a:lnSpc>
              <a:buSzPct val="100000"/>
              <a:buChar char="•"/>
            </a:pPr>
            <a:r>
              <a:rPr lang="en-US" sz="15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Global remittances without intermediaries</a:t>
            </a:r>
            <a:endParaRPr lang="en-US" sz="1550" dirty="0"/>
          </a:p>
          <a:p>
            <a:pPr marL="342900" indent="-342900" algn="l">
              <a:lnSpc>
                <a:spcPts val="2400"/>
              </a:lnSpc>
              <a:buSzPct val="100000"/>
              <a:buChar char="•"/>
            </a:pPr>
            <a:r>
              <a:rPr lang="en-US" sz="15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E-commerce purchases with crypto rewards</a:t>
            </a:r>
            <a:endParaRPr lang="en-US" sz="1550" dirty="0"/>
          </a:p>
          <a:p>
            <a:pPr marL="342900" indent="-342900" algn="l">
              <a:lnSpc>
                <a:spcPts val="2400"/>
              </a:lnSpc>
              <a:buSzPct val="100000"/>
              <a:buChar char="•"/>
            </a:pPr>
            <a:r>
              <a:rPr lang="en-US" sz="15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Travel bookings with loyalty points</a:t>
            </a:r>
            <a:endParaRPr lang="en-US" sz="1550" dirty="0"/>
          </a:p>
          <a:p>
            <a:pPr marL="342900" indent="-342900" algn="l">
              <a:lnSpc>
                <a:spcPts val="2400"/>
              </a:lnSpc>
              <a:buSzPct val="100000"/>
              <a:buChar char="•"/>
            </a:pPr>
            <a:r>
              <a:rPr lang="en-US" sz="15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Cross-border business settlements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4825722" y="2755225"/>
            <a:ext cx="3026807" cy="3782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Target Markets</a:t>
            </a:r>
            <a:endParaRPr lang="en-US" sz="2350" dirty="0"/>
          </a:p>
        </p:txBody>
      </p:sp>
      <p:sp>
        <p:nvSpPr>
          <p:cNvPr id="7" name="Text 4"/>
          <p:cNvSpPr/>
          <p:nvPr/>
        </p:nvSpPr>
        <p:spPr>
          <a:xfrm>
            <a:off x="4825722" y="3312914"/>
            <a:ext cx="3619738" cy="2018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400"/>
              </a:lnSpc>
              <a:buSzPct val="100000"/>
              <a:buChar char="•"/>
            </a:pPr>
            <a:r>
              <a:rPr lang="en-US" sz="1550" b="1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India</a:t>
            </a:r>
            <a:r>
              <a:rPr lang="en-US" sz="15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— High remittance volume</a:t>
            </a:r>
            <a:endParaRPr lang="en-US" sz="1550" dirty="0"/>
          </a:p>
          <a:p>
            <a:pPr marL="342900" indent="-342900" algn="l">
              <a:lnSpc>
                <a:spcPts val="2400"/>
              </a:lnSpc>
              <a:buSzPct val="100000"/>
              <a:buChar char="•"/>
            </a:pPr>
            <a:r>
              <a:rPr lang="en-US" sz="1550" b="1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United States</a:t>
            </a:r>
            <a:r>
              <a:rPr lang="en-US" sz="15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— Tech adoption</a:t>
            </a:r>
            <a:endParaRPr lang="en-US" sz="1550" dirty="0"/>
          </a:p>
          <a:p>
            <a:pPr marL="342900" indent="-342900" algn="l">
              <a:lnSpc>
                <a:spcPts val="2400"/>
              </a:lnSpc>
              <a:buSzPct val="100000"/>
              <a:buChar char="•"/>
            </a:pPr>
            <a:r>
              <a:rPr lang="en-US" sz="1550" b="1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United Arab Emirates</a:t>
            </a:r>
            <a:r>
              <a:rPr lang="en-US" sz="15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— Crypto-friendly</a:t>
            </a:r>
            <a:endParaRPr lang="en-US" sz="1550" dirty="0"/>
          </a:p>
          <a:p>
            <a:pPr marL="342900" indent="-342900" algn="l">
              <a:lnSpc>
                <a:spcPts val="2400"/>
              </a:lnSpc>
              <a:buSzPct val="100000"/>
              <a:buChar char="•"/>
            </a:pPr>
            <a:r>
              <a:rPr lang="en-US" sz="1550" b="1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Vietnam</a:t>
            </a:r>
            <a:r>
              <a:rPr lang="en-US" sz="15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— Digital commerce growth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706160" y="6268879"/>
            <a:ext cx="7731681" cy="9151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These markets offer strong demand for cross-border payments and digital commerce, providing ideal conditions for ecosystem expansion and rapid user growth.</a:t>
            </a:r>
            <a:endParaRPr lang="en-US" sz="15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425535" y="1235512"/>
            <a:ext cx="11779210" cy="2133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400"/>
              </a:lnSpc>
              <a:buNone/>
            </a:pPr>
            <a:r>
              <a:rPr lang="en-US" sz="67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Building a Global Digital Financial Ecosystem</a:t>
            </a:r>
            <a:endParaRPr lang="en-US" sz="6700" dirty="0"/>
          </a:p>
        </p:txBody>
      </p:sp>
      <p:sp>
        <p:nvSpPr>
          <p:cNvPr id="3" name="Shape 1"/>
          <p:cNvSpPr/>
          <p:nvPr/>
        </p:nvSpPr>
        <p:spPr>
          <a:xfrm>
            <a:off x="1425535" y="3626287"/>
            <a:ext cx="5825371" cy="1178838"/>
          </a:xfrm>
          <a:prstGeom prst="roundRect">
            <a:avLst>
              <a:gd name="adj" fmla="val 21722"/>
            </a:avLst>
          </a:prstGeom>
          <a:solidFill>
            <a:srgbClr val="626C3B"/>
          </a:solidFill>
          <a:ln w="7620">
            <a:solidFill>
              <a:srgbClr val="7B855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603772" y="3804523"/>
            <a:ext cx="3175040" cy="266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Instant Cross-Border Payments</a:t>
            </a:r>
            <a:endParaRPr lang="en-US" sz="1650" dirty="0"/>
          </a:p>
        </p:txBody>
      </p:sp>
      <p:sp>
        <p:nvSpPr>
          <p:cNvPr id="5" name="Text 3"/>
          <p:cNvSpPr/>
          <p:nvPr/>
        </p:nvSpPr>
        <p:spPr>
          <a:xfrm>
            <a:off x="1603772" y="4148257"/>
            <a:ext cx="5468898" cy="478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Money moves instantly across borders without traditional banking friction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379375" y="3626287"/>
            <a:ext cx="5825371" cy="1178838"/>
          </a:xfrm>
          <a:prstGeom prst="roundRect">
            <a:avLst>
              <a:gd name="adj" fmla="val 21722"/>
            </a:avLst>
          </a:prstGeom>
          <a:solidFill>
            <a:srgbClr val="83792E"/>
          </a:solidFill>
          <a:ln w="7620">
            <a:solidFill>
              <a:srgbClr val="9C924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557611" y="3804523"/>
            <a:ext cx="2983468" cy="266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Global Commerce Operations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7557611" y="4148257"/>
            <a:ext cx="5468898" cy="478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Buy and sell products worldwide with unified payment infrastructure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1425535" y="4933593"/>
            <a:ext cx="5825371" cy="1178838"/>
          </a:xfrm>
          <a:prstGeom prst="roundRect">
            <a:avLst>
              <a:gd name="adj" fmla="val 21722"/>
            </a:avLst>
          </a:prstGeom>
          <a:solidFill>
            <a:srgbClr val="E8AF3B"/>
          </a:solidFill>
          <a:ln w="7620">
            <a:solidFill>
              <a:srgbClr val="CE952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603772" y="5111829"/>
            <a:ext cx="2798326" cy="266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Seamless Travel Experience</a:t>
            </a:r>
            <a:endParaRPr lang="en-US" sz="1650" dirty="0"/>
          </a:p>
        </p:txBody>
      </p:sp>
      <p:sp>
        <p:nvSpPr>
          <p:cNvPr id="11" name="Text 9"/>
          <p:cNvSpPr/>
          <p:nvPr/>
        </p:nvSpPr>
        <p:spPr>
          <a:xfrm>
            <a:off x="1603772" y="5455563"/>
            <a:ext cx="5468898" cy="2393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Book and pay for travel with cryptocurrency while earning rewards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7379375" y="4933593"/>
            <a:ext cx="5825371" cy="1178838"/>
          </a:xfrm>
          <a:prstGeom prst="roundRect">
            <a:avLst>
              <a:gd name="adj" fmla="val 21722"/>
            </a:avLst>
          </a:prstGeom>
          <a:solidFill>
            <a:srgbClr val="CC914D"/>
          </a:solidFill>
          <a:ln w="7620">
            <a:solidFill>
              <a:srgbClr val="B2773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7611" y="5111829"/>
            <a:ext cx="2672239" cy="266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Universal Financial Access</a:t>
            </a:r>
            <a:endParaRPr lang="en-US" sz="1650" dirty="0"/>
          </a:p>
        </p:txBody>
      </p:sp>
      <p:sp>
        <p:nvSpPr>
          <p:cNvPr id="14" name="Text 12"/>
          <p:cNvSpPr/>
          <p:nvPr/>
        </p:nvSpPr>
        <p:spPr>
          <a:xfrm>
            <a:off x="7557611" y="5455563"/>
            <a:ext cx="5468898" cy="478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Democratize access to financial services for billions underserved by traditional banking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1425535" y="6342156"/>
            <a:ext cx="11779210" cy="28932"/>
          </a:xfrm>
          <a:prstGeom prst="rect">
            <a:avLst/>
          </a:prstGeom>
          <a:solidFill>
            <a:srgbClr val="403011">
              <a:alpha val="50000"/>
            </a:srgbClr>
          </a:solidFill>
          <a:ln/>
        </p:spPr>
      </p:sp>
      <p:sp>
        <p:nvSpPr>
          <p:cNvPr id="16" name="Text 14"/>
          <p:cNvSpPr/>
          <p:nvPr/>
        </p:nvSpPr>
        <p:spPr>
          <a:xfrm>
            <a:off x="1425535" y="6515457"/>
            <a:ext cx="11779210" cy="478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300" b="1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Nirvista Ecosystem</a:t>
            </a:r>
            <a:r>
              <a:rPr lang="en-US" sz="13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— Connecting commerce, travel, and global payments through blockchain technology. </a:t>
            </a:r>
            <a:r>
              <a:rPr lang="en-US" sz="1300" dirty="0">
                <a:solidFill>
                  <a:srgbClr val="626C3B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Simplifying global finance for a connected world.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713</Words>
  <Application>Microsoft Office PowerPoint</Application>
  <PresentationFormat>Custom</PresentationFormat>
  <Paragraphs>101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Brygada 1918</vt:lpstr>
      <vt:lpstr>Brygada 1918 Semi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Nirvista Technologies</cp:lastModifiedBy>
  <cp:revision>2</cp:revision>
  <dcterms:created xsi:type="dcterms:W3CDTF">2026-03-30T15:55:44Z</dcterms:created>
  <dcterms:modified xsi:type="dcterms:W3CDTF">2026-03-30T15:56:37Z</dcterms:modified>
</cp:coreProperties>
</file>