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DM Sans" panose="020F0502020204030204" pitchFamily="2" charset="0"/>
      <p:regular r:id="rId13"/>
    </p:embeddedFont>
    <p:embeddedFont>
      <p:font typeface="PT Serif" panose="020F0502020204030204" pitchFamily="18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473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09687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NirvPay Token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429410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ecosystem token powering Nirvista's global expansion and community-driven growth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24126"/>
            <a:ext cx="630376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What is NirvPay Token?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1912620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NirvPay Token (NVP)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is the ecosystem token designed to fuel the initial growth and expansion of the Nirvista Blockchain ecosystem.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568303"/>
            <a:ext cx="420516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Introduced through </a:t>
            </a: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Pre-ICO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and </a:t>
            </a: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Initial Coin Offering (ICO)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phases, this token serves as a secondary transaction and incentive mechanism within the broader ecosystem.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586889"/>
            <a:ext cx="420516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Funds raised support critical development initiatives including blockchain infrastructure, platform expansion, and global adoption campaigns.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81" y="2345174"/>
            <a:ext cx="8284131" cy="46236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55470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Three Core Purposes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793790" y="3053358"/>
            <a:ext cx="4196358" cy="3320653"/>
          </a:xfrm>
          <a:prstGeom prst="roundRect">
            <a:avLst>
              <a:gd name="adj" fmla="val 1025"/>
            </a:avLst>
          </a:prstGeom>
          <a:solidFill>
            <a:srgbClr val="F2EEEE"/>
          </a:solidFill>
          <a:ln/>
        </p:spPr>
      </p:sp>
      <p:sp>
        <p:nvSpPr>
          <p:cNvPr id="4" name="Shape 2"/>
          <p:cNvSpPr/>
          <p:nvPr/>
        </p:nvSpPr>
        <p:spPr>
          <a:xfrm>
            <a:off x="1020604" y="32801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E04F00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7770" y="3467219"/>
            <a:ext cx="306110" cy="3061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4187428"/>
            <a:ext cx="317563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Fundraising Mechanism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020604" y="4695587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Enables capital raising for infrastructure development through pre-ICO and ICO phases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3053358"/>
            <a:ext cx="4196358" cy="3320653"/>
          </a:xfrm>
          <a:prstGeom prst="roundRect">
            <a:avLst>
              <a:gd name="adj" fmla="val 1025"/>
            </a:avLst>
          </a:prstGeom>
          <a:solidFill>
            <a:srgbClr val="F2EEEE"/>
          </a:solidFill>
          <a:ln/>
        </p:spPr>
      </p:sp>
      <p:sp>
        <p:nvSpPr>
          <p:cNvPr id="9" name="Shape 6"/>
          <p:cNvSpPr/>
          <p:nvPr/>
        </p:nvSpPr>
        <p:spPr>
          <a:xfrm>
            <a:off x="5443776" y="32801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E04F00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0942" y="3467219"/>
            <a:ext cx="306110" cy="3061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43776" y="418742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Incentive Token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5443776" y="4695587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Rewards ecosystem participants including affiliate partners, referrers, platform promoters, and early adopters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3053358"/>
            <a:ext cx="4196358" cy="3320653"/>
          </a:xfrm>
          <a:prstGeom prst="roundRect">
            <a:avLst>
              <a:gd name="adj" fmla="val 1025"/>
            </a:avLst>
          </a:prstGeom>
          <a:solidFill>
            <a:srgbClr val="F2EEEE"/>
          </a:solidFill>
          <a:ln/>
        </p:spPr>
      </p:sp>
      <p:sp>
        <p:nvSpPr>
          <p:cNvPr id="14" name="Shape 10"/>
          <p:cNvSpPr/>
          <p:nvPr/>
        </p:nvSpPr>
        <p:spPr>
          <a:xfrm>
            <a:off x="9866948" y="32801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E04F00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4114" y="3467219"/>
            <a:ext cx="306110" cy="3061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66948" y="4187428"/>
            <a:ext cx="344459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Ecosystem Growth Engine</a:t>
            </a:r>
            <a:endParaRPr lang="en-US" sz="2300" dirty="0"/>
          </a:p>
        </p:txBody>
      </p:sp>
      <p:sp>
        <p:nvSpPr>
          <p:cNvPr id="17" name="Text 12"/>
          <p:cNvSpPr/>
          <p:nvPr/>
        </p:nvSpPr>
        <p:spPr>
          <a:xfrm>
            <a:off x="9866948" y="4695587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Encourages platform adoption through token-based incentives and community rewards programs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0403"/>
            <a:ext cx="6534150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Dual-Token Architecture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251829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Nirvista ecosystem operates with two distinct digital assets, each serving a specific purpose.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136344"/>
            <a:ext cx="6407944" cy="2791897"/>
          </a:xfrm>
          <a:prstGeom prst="roundRect">
            <a:avLst>
              <a:gd name="adj" fmla="val 1219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4270" y="3166824"/>
            <a:ext cx="6346984" cy="680442"/>
          </a:xfrm>
          <a:prstGeom prst="rect">
            <a:avLst/>
          </a:prstGeom>
          <a:solidFill>
            <a:srgbClr val="F2EEEE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27621" y="3336846"/>
            <a:ext cx="340162" cy="34016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084" y="407408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Nirvista Coin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051084" y="4582239"/>
            <a:ext cx="589335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Primary blockchain currency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for global payments, transaction settlement, merchant transactions, and core ecosystem operations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8548" y="3136344"/>
            <a:ext cx="6408063" cy="2791897"/>
          </a:xfrm>
          <a:prstGeom prst="roundRect">
            <a:avLst>
              <a:gd name="adj" fmla="val 1219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59027" y="3166824"/>
            <a:ext cx="6347103" cy="680442"/>
          </a:xfrm>
          <a:prstGeom prst="rect">
            <a:avLst/>
          </a:prstGeom>
          <a:solidFill>
            <a:srgbClr val="F2EEE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2498" y="3336846"/>
            <a:ext cx="340162" cy="34016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85842" y="407408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NirvPay Token</a:t>
            </a:r>
            <a:endParaRPr lang="en-US" sz="2300" dirty="0"/>
          </a:p>
        </p:txBody>
      </p:sp>
      <p:sp>
        <p:nvSpPr>
          <p:cNvPr id="13" name="Text 9"/>
          <p:cNvSpPr/>
          <p:nvPr/>
        </p:nvSpPr>
        <p:spPr>
          <a:xfrm>
            <a:off x="7685842" y="4582239"/>
            <a:ext cx="589347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Secondary ecosystem token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for fundraising, rewards, affiliate programs, referral incentives, and community engagement initiatives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793790" y="618339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This dual-token structure strategically separates </a:t>
            </a:r>
            <a:r>
              <a:rPr lang="en-US" sz="1750" b="1" dirty="0">
                <a:solidFill>
                  <a:srgbClr val="E04F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utility payments from ecosystem incentives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creating a balanced economic model.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0725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Fundraising Roadmap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125147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41074" y="235196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Phase 1: Private Sale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7641074" y="2860119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Early strategic investors and key partners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3486031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41074" y="371284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Phase 2: Pre-ICO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7641074" y="4221004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Public early supporters and community builders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4846915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41074" y="507372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Phase 3: ICO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7641074" y="5581888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Global token sale for large-scale ecosystem development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6280190" y="646295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Raised funds primarily support blockchain development, infrastructure expansion, platform development, and marketing initiatives.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4139"/>
            <a:ext cx="774620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Affiliate &amp; Referral Programs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45174"/>
            <a:ext cx="8284131" cy="46236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38943" y="2045375"/>
            <a:ext cx="4205168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Community-Driven Growth Model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9638943" y="3016329"/>
            <a:ext cx="420516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NirvPay Token powers the Nirvista Affiliate and Referral System, enabling users to earn rewards through: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638943" y="4309110"/>
            <a:ext cx="4205168" cy="1689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Inviting new users to the ecosystem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Promoting Nirvista platforms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Merchant onboarding programs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Active community participation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638943" y="6202680"/>
            <a:ext cx="420516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This creates a </a:t>
            </a:r>
            <a:r>
              <a:rPr lang="en-US" sz="1750" b="1" dirty="0">
                <a:solidFill>
                  <a:srgbClr val="E04F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self-sustaining growth engine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driven by token-based incentives.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5588"/>
            <a:ext cx="762476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Secondary Transaction Layer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209347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NirvPay Token functions as a </a:t>
            </a:r>
            <a:r>
              <a:rPr lang="en-US" sz="17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secondary transaction token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within the ecosystem, distinct from primary payment currency.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2711529"/>
            <a:ext cx="566976" cy="566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356199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Reward Distribution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93790" y="4070152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Systematic allocation of tokens to ecosystem participants based on engagement and contribution metrics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6884" y="2711529"/>
            <a:ext cx="566976" cy="5669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56884" y="356199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Loyalty Incentives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7456884" y="4070152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Ongoing rewards for sustained platform usage and continued ecosystem participation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249585"/>
            <a:ext cx="566976" cy="5669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90" y="610004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Affiliate Commissions</a:t>
            </a:r>
            <a:endParaRPr lang="en-US" sz="2300" dirty="0"/>
          </a:p>
        </p:txBody>
      </p:sp>
      <p:sp>
        <p:nvSpPr>
          <p:cNvPr id="12" name="Text 7"/>
          <p:cNvSpPr/>
          <p:nvPr/>
        </p:nvSpPr>
        <p:spPr>
          <a:xfrm>
            <a:off x="793790" y="6608207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Percentage-based earnings for successful referrals and merchant partnerships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884" y="5249585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56884" y="6100048"/>
            <a:ext cx="319623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Promotional Campaigns</a:t>
            </a:r>
            <a:endParaRPr lang="en-US" sz="2300" dirty="0"/>
          </a:p>
        </p:txBody>
      </p:sp>
      <p:sp>
        <p:nvSpPr>
          <p:cNvPr id="15" name="Text 9"/>
          <p:cNvSpPr/>
          <p:nvPr/>
        </p:nvSpPr>
        <p:spPr>
          <a:xfrm>
            <a:off x="7456884" y="6608207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Targeted incentive programs to drive specific adoption and engagement goals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7596" y="639247"/>
            <a:ext cx="7608808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50"/>
              </a:lnSpc>
              <a:buNone/>
            </a:pPr>
            <a:r>
              <a:rPr lang="en-US" sz="45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Developer Ecosystem Support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767596" y="2396252"/>
            <a:ext cx="21931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 Light" pitchFamily="34" charset="0"/>
                <a:ea typeface="PT Serif Light" pitchFamily="34" charset="-122"/>
                <a:cs typeface="PT Serif Light" pitchFamily="34" charset="-120"/>
              </a:rPr>
              <a:t>01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67596" y="2738437"/>
            <a:ext cx="3698438" cy="30480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6" name="Text 3"/>
          <p:cNvSpPr/>
          <p:nvPr/>
        </p:nvSpPr>
        <p:spPr>
          <a:xfrm>
            <a:off x="767596" y="2909054"/>
            <a:ext cx="2878455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Development Grants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767596" y="3396020"/>
            <a:ext cx="3698438" cy="1035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Funding for developers building innovative applications on Nirvista Blockchain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677966" y="2396252"/>
            <a:ext cx="21931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 Light" pitchFamily="34" charset="0"/>
                <a:ea typeface="PT Serif Light" pitchFamily="34" charset="-122"/>
                <a:cs typeface="PT Serif Light" pitchFamily="34" charset="-120"/>
              </a:rPr>
              <a:t>02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677966" y="2738437"/>
            <a:ext cx="3698438" cy="30480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10" name="Text 7"/>
          <p:cNvSpPr/>
          <p:nvPr/>
        </p:nvSpPr>
        <p:spPr>
          <a:xfrm>
            <a:off x="4677966" y="2909054"/>
            <a:ext cx="2878455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Ecosystem Rewards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4677966" y="3396020"/>
            <a:ext cx="3698438" cy="1035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Token incentives for successful platform integrations and ecosystem contributions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67596" y="4807506"/>
            <a:ext cx="21931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 Light" pitchFamily="34" charset="0"/>
                <a:ea typeface="PT Serif Light" pitchFamily="34" charset="-122"/>
                <a:cs typeface="PT Serif Light" pitchFamily="34" charset="-120"/>
              </a:rPr>
              <a:t>03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67596" y="5149691"/>
            <a:ext cx="7608808" cy="30480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14" name="Text 11"/>
          <p:cNvSpPr/>
          <p:nvPr/>
        </p:nvSpPr>
        <p:spPr>
          <a:xfrm>
            <a:off x="767596" y="5320308"/>
            <a:ext cx="288869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Application Incentives</a:t>
            </a:r>
            <a:endParaRPr lang="en-US" sz="2250" dirty="0"/>
          </a:p>
        </p:txBody>
      </p:sp>
      <p:sp>
        <p:nvSpPr>
          <p:cNvPr id="15" name="Text 12"/>
          <p:cNvSpPr/>
          <p:nvPr/>
        </p:nvSpPr>
        <p:spPr>
          <a:xfrm>
            <a:off x="767596" y="5807273"/>
            <a:ext cx="7608808" cy="690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Rewards for creating tools, services, and platforms that enhance ecosystem value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67596" y="6900267"/>
            <a:ext cx="7608808" cy="690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This approach builds a </a:t>
            </a:r>
            <a:r>
              <a:rPr lang="en-US" sz="1700" b="1" dirty="0">
                <a:solidFill>
                  <a:srgbClr val="E04F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thriving developer ecosystem</a:t>
            </a: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around Nirvista Blockchain technology.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4282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Ecosystem Value Flow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715453" y="256139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User Engagement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069550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Users participate through platform usage and referrals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2217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6731" y="2927628"/>
            <a:ext cx="339328" cy="3393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6139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Token Rewards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937790" y="3069550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NirvPay Token distributed as incentives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2217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2604" y="3316129"/>
            <a:ext cx="339328" cy="3393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01396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Ecosystem Growth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9937790" y="552211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Expanded user base and merchant adoption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12217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4103" y="5542002"/>
            <a:ext cx="339328" cy="33932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715453" y="519541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Platform Usage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793790" y="5703570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Nirvista Coin used for transactions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122170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8230" y="5153501"/>
            <a:ext cx="339328" cy="339328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94229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Together, these complementary assets create a </a:t>
            </a:r>
            <a:r>
              <a:rPr lang="en-US" sz="1750" b="1" dirty="0">
                <a:solidFill>
                  <a:srgbClr val="E04F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balanced economic model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for sustainable ecosystem expansion.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447" y="665798"/>
            <a:ext cx="5403771" cy="675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Long-Term Vision</a:t>
            </a:r>
            <a:endParaRPr lang="en-US" sz="4250" dirty="0"/>
          </a:p>
        </p:txBody>
      </p:sp>
      <p:sp>
        <p:nvSpPr>
          <p:cNvPr id="3" name="Shape 1"/>
          <p:cNvSpPr/>
          <p:nvPr/>
        </p:nvSpPr>
        <p:spPr>
          <a:xfrm>
            <a:off x="720447" y="1714857"/>
            <a:ext cx="1648658" cy="1175504"/>
          </a:xfrm>
          <a:prstGeom prst="roundRect">
            <a:avLst>
              <a:gd name="adj" fmla="val 2627"/>
            </a:avLst>
          </a:prstGeom>
          <a:solidFill>
            <a:srgbClr val="F2EEEE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0056" y="2157889"/>
            <a:ext cx="289441" cy="28944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574965" y="1920716"/>
            <a:ext cx="2814638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Global User Acquisition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574965" y="2370415"/>
            <a:ext cx="6348174" cy="314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Worldwide platform adoption through targeted incentive programs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2471976" y="2880836"/>
            <a:ext cx="11335107" cy="11430"/>
          </a:xfrm>
          <a:prstGeom prst="roundRect">
            <a:avLst>
              <a:gd name="adj" fmla="val 270158"/>
            </a:avLst>
          </a:prstGeom>
          <a:solidFill>
            <a:srgbClr val="D8D4D4"/>
          </a:solidFill>
          <a:ln/>
        </p:spPr>
      </p:sp>
      <p:sp>
        <p:nvSpPr>
          <p:cNvPr id="8" name="Shape 5"/>
          <p:cNvSpPr/>
          <p:nvPr/>
        </p:nvSpPr>
        <p:spPr>
          <a:xfrm>
            <a:off x="720447" y="2993231"/>
            <a:ext cx="3297317" cy="1175504"/>
          </a:xfrm>
          <a:prstGeom prst="roundRect">
            <a:avLst>
              <a:gd name="adj" fmla="val 2627"/>
            </a:avLst>
          </a:prstGeom>
          <a:solidFill>
            <a:srgbClr val="F2EEEE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4326" y="3436263"/>
            <a:ext cx="289441" cy="28944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23623" y="3199090"/>
            <a:ext cx="2701885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Merchant Adoption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4223623" y="3648789"/>
            <a:ext cx="5858232" cy="314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Expanded merchant network accepting ecosystem payments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4120634" y="4159210"/>
            <a:ext cx="9686449" cy="11430"/>
          </a:xfrm>
          <a:prstGeom prst="roundRect">
            <a:avLst>
              <a:gd name="adj" fmla="val 270158"/>
            </a:avLst>
          </a:prstGeom>
          <a:solidFill>
            <a:srgbClr val="D8D4D4"/>
          </a:solidFill>
          <a:ln/>
        </p:spPr>
      </p:sp>
      <p:sp>
        <p:nvSpPr>
          <p:cNvPr id="13" name="Shape 9"/>
          <p:cNvSpPr/>
          <p:nvPr/>
        </p:nvSpPr>
        <p:spPr>
          <a:xfrm>
            <a:off x="720447" y="4271605"/>
            <a:ext cx="4945975" cy="1175504"/>
          </a:xfrm>
          <a:prstGeom prst="roundRect">
            <a:avLst>
              <a:gd name="adj" fmla="val 2627"/>
            </a:avLst>
          </a:prstGeom>
          <a:solidFill>
            <a:srgbClr val="F2EEEE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8714" y="4714637"/>
            <a:ext cx="289441" cy="28944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872282" y="4477464"/>
            <a:ext cx="2701885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Developer Ecosystem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5872282" y="4927163"/>
            <a:ext cx="4938593" cy="314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Thriving community building innovative applications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69293" y="5437584"/>
            <a:ext cx="8037790" cy="11430"/>
          </a:xfrm>
          <a:prstGeom prst="roundRect">
            <a:avLst>
              <a:gd name="adj" fmla="val 270158"/>
            </a:avLst>
          </a:prstGeom>
          <a:solidFill>
            <a:srgbClr val="D8D4D4"/>
          </a:solidFill>
          <a:ln/>
        </p:spPr>
      </p:sp>
      <p:sp>
        <p:nvSpPr>
          <p:cNvPr id="18" name="Shape 13"/>
          <p:cNvSpPr/>
          <p:nvPr/>
        </p:nvSpPr>
        <p:spPr>
          <a:xfrm>
            <a:off x="720447" y="5549979"/>
            <a:ext cx="6594753" cy="1175504"/>
          </a:xfrm>
          <a:prstGeom prst="roundRect">
            <a:avLst>
              <a:gd name="adj" fmla="val 2627"/>
            </a:avLst>
          </a:prstGeom>
          <a:solidFill>
            <a:srgbClr val="F2EEEE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3103" y="5993011"/>
            <a:ext cx="289441" cy="28944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21059" y="5755838"/>
            <a:ext cx="273629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Community Expansion</a:t>
            </a:r>
            <a:endParaRPr lang="en-US" sz="2100" dirty="0"/>
          </a:p>
        </p:txBody>
      </p:sp>
      <p:sp>
        <p:nvSpPr>
          <p:cNvPr id="21" name="Text 15"/>
          <p:cNvSpPr/>
          <p:nvPr/>
        </p:nvSpPr>
        <p:spPr>
          <a:xfrm>
            <a:off x="7521059" y="6205538"/>
            <a:ext cx="5494377" cy="314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Self-sustaining growth through network-driven incentives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720447" y="6935629"/>
            <a:ext cx="13189506" cy="628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By aligning incentives across all ecosystem participants, NirvPay Token plays a </a:t>
            </a:r>
            <a:r>
              <a:rPr lang="en-US" sz="1600" b="1" dirty="0">
                <a:solidFill>
                  <a:srgbClr val="E04F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crucial role in the growth and sustainability of Nirvista Blockchain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547</Words>
  <Application>Microsoft Office PowerPoint</Application>
  <PresentationFormat>Custom</PresentationFormat>
  <Paragraphs>87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PT Serif Light</vt:lpstr>
      <vt:lpstr>PT Serif</vt:lpstr>
      <vt:lpstr>DM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Nirvista Technologies</cp:lastModifiedBy>
  <cp:revision>2</cp:revision>
  <dcterms:created xsi:type="dcterms:W3CDTF">2026-03-30T15:44:23Z</dcterms:created>
  <dcterms:modified xsi:type="dcterms:W3CDTF">2026-03-30T15:47:06Z</dcterms:modified>
</cp:coreProperties>
</file>