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embeddedFontLst>
    <p:embeddedFont>
      <p:font typeface="Inter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552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30243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Nirvista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001810"/>
            <a:ext cx="63123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Building the Future of Global Financial Infrastructure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80190" y="4609624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Technology • Innovation • Global Connectivity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112" y="461129"/>
            <a:ext cx="4193024" cy="524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About Nirvista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02112" y="1325285"/>
            <a:ext cx="6408420" cy="1237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 is a technology-driven company founded in 2018 with the vision of building innovative digital solutions that simplify complex systems across industries. What started as a small software development company has evolved into a multi-domain technology organization working across fintech, artificial intelligence, blockchain technology, and digital infrastructure.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02112" y="2690455"/>
            <a:ext cx="6408420" cy="495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Today, Nirvista focuses on building scalable global platforms that improve financial access, connectivity, and digital transformation worldwide.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250" y="1357193"/>
            <a:ext cx="6408420" cy="64084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54405"/>
            <a:ext cx="507789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Nirvista Journey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1017032" y="1872139"/>
            <a:ext cx="22860" cy="5403056"/>
          </a:xfrm>
          <a:prstGeom prst="roundRect">
            <a:avLst>
              <a:gd name="adj" fmla="val 364651"/>
            </a:avLst>
          </a:prstGeom>
          <a:solidFill>
            <a:srgbClr val="C0C1D7"/>
          </a:solidFill>
          <a:ln/>
        </p:spPr>
      </p:sp>
      <p:sp>
        <p:nvSpPr>
          <p:cNvPr id="5" name="Shape 2"/>
          <p:cNvSpPr/>
          <p:nvPr/>
        </p:nvSpPr>
        <p:spPr>
          <a:xfrm>
            <a:off x="1217414" y="2083951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0C1D7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187213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204" y="190934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2009418" y="194036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2018 – Foundation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009418" y="2369582"/>
            <a:ext cx="63407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Founded as a software development company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17414" y="3295769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0C1D7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308395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204" y="312116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2009418" y="3152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Early Stage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2009418" y="3581400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Delivered custom software solutions and built strong engineering capabilities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217414" y="4825127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0C1D7"/>
          </a:solidFill>
          <a:ln/>
        </p:spPr>
      </p:sp>
      <p:sp>
        <p:nvSpPr>
          <p:cNvPr id="16" name="Shape 13"/>
          <p:cNvSpPr/>
          <p:nvPr/>
        </p:nvSpPr>
        <p:spPr>
          <a:xfrm>
            <a:off x="793790" y="461331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68204" y="465052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2009418" y="46815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Expansion Phase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2009418" y="5110758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Expanded into fintech, artificial intelligence, and blockchain technologies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17414" y="6354485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0C1D7"/>
          </a:solidFill>
          <a:ln/>
        </p:spPr>
      </p:sp>
      <p:sp>
        <p:nvSpPr>
          <p:cNvPr id="21" name="Shape 18"/>
          <p:cNvSpPr/>
          <p:nvPr/>
        </p:nvSpPr>
        <p:spPr>
          <a:xfrm>
            <a:off x="793790" y="614267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204" y="617988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300" dirty="0"/>
          </a:p>
        </p:txBody>
      </p:sp>
      <p:sp>
        <p:nvSpPr>
          <p:cNvPr id="23" name="Text 20"/>
          <p:cNvSpPr/>
          <p:nvPr/>
        </p:nvSpPr>
        <p:spPr>
          <a:xfrm>
            <a:off x="2009418" y="621089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Global Growth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2009418" y="6640116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Established international presence and began building global digital infrastructure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87335"/>
            <a:ext cx="583668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Technology Capabilities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604248"/>
            <a:ext cx="6422231" cy="3113246"/>
          </a:xfrm>
          <a:prstGeom prst="roundRect">
            <a:avLst>
              <a:gd name="adj" fmla="val 267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68" y="181022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1973818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2603897"/>
            <a:ext cx="27641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Software Development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033117"/>
            <a:ext cx="6010275" cy="1478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applications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Mobile applications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platforms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Enterprise solutions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1604248"/>
            <a:ext cx="6422231" cy="3113246"/>
          </a:xfrm>
          <a:prstGeom prst="roundRect">
            <a:avLst>
              <a:gd name="adj" fmla="val 267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20357" y="181022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4068" y="1973818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0357" y="26038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Fintech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20357" y="3033117"/>
            <a:ext cx="6010275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payment systems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 platforms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Cross-border transactions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4915853"/>
            <a:ext cx="6422231" cy="2726293"/>
          </a:xfrm>
          <a:prstGeom prst="roundRect">
            <a:avLst>
              <a:gd name="adj" fmla="val 305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99768" y="512183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3479" y="5285423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9768" y="5915501"/>
            <a:ext cx="251436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Artificial Intelligence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9768" y="6344722"/>
            <a:ext cx="6010275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Intelligent automation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AI-powered platforms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Data-driven systems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414379" y="4915853"/>
            <a:ext cx="6422231" cy="2726293"/>
          </a:xfrm>
          <a:prstGeom prst="roundRect">
            <a:avLst>
              <a:gd name="adj" fmla="val 305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20357" y="512183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4068" y="5285423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20357" y="591550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Blockchain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20357" y="6344722"/>
            <a:ext cx="6010275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Decentralized applications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 contracts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Blockchain infrastructure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407"/>
            <a:ext cx="667000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Technology for Social Good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10383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2065734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 also focuses on technology-driven social initiatives aimed at improving digital inclusion and supporting community development.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12086" y="2899172"/>
            <a:ext cx="27343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Key initiatives include: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212086" y="3407688"/>
            <a:ext cx="7632025" cy="1478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access programs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Technology education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Community-focused digital platforms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innovation projects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87805"/>
            <a:ext cx="58734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International Operations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0471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Nirvista's international presence allows the company to build globally scalable technology solutions and serve clients across multiple regions.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3363039"/>
            <a:ext cx="496133" cy="4961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107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India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4536400"/>
            <a:ext cx="639734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Technology development and digital payments innovation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3363039"/>
            <a:ext cx="496133" cy="4961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39144" y="4107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United States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439144" y="4536400"/>
            <a:ext cx="639746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Enterprise fintech solutions and AI research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250775"/>
            <a:ext cx="496133" cy="49613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90" y="5994916"/>
            <a:ext cx="255698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United Arab Emirates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793790" y="6424136"/>
            <a:ext cx="639734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Blockchain infrastructure and financial technology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5250775"/>
            <a:ext cx="496133" cy="49613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39144" y="59949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Vietnam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7439144" y="6424136"/>
            <a:ext cx="639746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development and digital platform services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112" y="461129"/>
            <a:ext cx="7916704" cy="524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Building the Future of Global Payments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02112" y="1325285"/>
            <a:ext cx="6408420" cy="742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 has been developing a blockchain-based global payment ecosystem for the past six months. The purpose is to make cross-border financial transactions as simple, fast, and accessible as domestic digital payments.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250" y="1357193"/>
            <a:ext cx="6408420" cy="64084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82829"/>
            <a:ext cx="996195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Challenges in Cross-Border Transactions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699742"/>
            <a:ext cx="4215289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0930" y="2699742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5" name="Text 3"/>
          <p:cNvSpPr/>
          <p:nvPr/>
        </p:nvSpPr>
        <p:spPr>
          <a:xfrm>
            <a:off x="1083588" y="2920960"/>
            <a:ext cx="26947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High Transaction Fees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3350181"/>
            <a:ext cx="37042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International transfers often incur excessive costs that burden individuals and businesses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2699742"/>
            <a:ext cx="4215408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84577" y="2699742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9" name="Text 7"/>
          <p:cNvSpPr/>
          <p:nvPr/>
        </p:nvSpPr>
        <p:spPr>
          <a:xfrm>
            <a:off x="5497235" y="2920960"/>
            <a:ext cx="28098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Slow Processing Times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97235" y="3350181"/>
            <a:ext cx="370439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Traditional banking systems can take days to complete cross-border transactions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2699742"/>
            <a:ext cx="4215289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98343" y="2699742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13" name="Text 11"/>
          <p:cNvSpPr/>
          <p:nvPr/>
        </p:nvSpPr>
        <p:spPr>
          <a:xfrm>
            <a:off x="9911001" y="2920960"/>
            <a:ext cx="34070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Multiple Intermediary Banks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911001" y="3350181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Complex network of banks increases costs and delays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93790" y="4722376"/>
            <a:ext cx="4215289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0930" y="4722376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17" name="Text 15"/>
          <p:cNvSpPr/>
          <p:nvPr/>
        </p:nvSpPr>
        <p:spPr>
          <a:xfrm>
            <a:off x="1083588" y="4943594"/>
            <a:ext cx="37042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Complex Financial Infrastructure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083588" y="5682972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 regulations, currencies, and systems create barriers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5207437" y="4722376"/>
            <a:ext cx="4215408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84577" y="4722376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21" name="Text 19"/>
          <p:cNvSpPr/>
          <p:nvPr/>
        </p:nvSpPr>
        <p:spPr>
          <a:xfrm>
            <a:off x="5497235" y="49435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Limited Access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5497235" y="5372814"/>
            <a:ext cx="370439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Individuals and small businesses often lack access to international payment systems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9381" y="538163"/>
            <a:ext cx="9250442" cy="593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Nirvista Global Payment Ecosystem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59381" y="1494592"/>
            <a:ext cx="13111639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 is building a blockchain-powered platform that enables: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81" y="1996083"/>
            <a:ext cx="949285" cy="11390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90236" y="2185868"/>
            <a:ext cx="3171944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Instant Global Transactions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81" y="3135154"/>
            <a:ext cx="949285" cy="113907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890236" y="3324939"/>
            <a:ext cx="2874526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Lower Transaction Costs</a:t>
            </a:r>
            <a:endParaRPr lang="en-US" sz="1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381" y="4274225"/>
            <a:ext cx="949285" cy="113907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890236" y="4464010"/>
            <a:ext cx="358020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Secure Financial Infrastructure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381" y="5413296"/>
            <a:ext cx="949285" cy="113907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90236" y="5603081"/>
            <a:ext cx="2761417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Reduced Intermediaries</a:t>
            </a:r>
            <a:endParaRPr lang="en-US" sz="18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381" y="6552367"/>
            <a:ext cx="949285" cy="113907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890236" y="6742152"/>
            <a:ext cx="4586168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Accessible Digital Payments Worldwide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500068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Simplicity of Domestic Payments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037880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Domestic payment systems have made payments extremely simple. Nirvista's goal is to bring the same simplicity to international transactions.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896201"/>
            <a:ext cx="7556421" cy="1476256"/>
          </a:xfrm>
          <a:prstGeom prst="roundRect">
            <a:avLst>
              <a:gd name="adj" fmla="val 564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99768" y="410217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India – UPI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4531400"/>
            <a:ext cx="71444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Unified Payments Interface revolutionized domestic transactions with instant, seamless payments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5570815"/>
            <a:ext cx="7556421" cy="1158716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99768" y="5776793"/>
            <a:ext cx="27198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United States – Venmo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999768" y="6206014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Peer-to-peer payments made simple and social for everyday transactions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57607"/>
            <a:ext cx="720006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Blockchain-Powered Platform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77534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Nirvista's platform leverages blockchain technology to deliver unparalleled advantages in cross-border transactions: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316123"/>
            <a:ext cx="4215289" cy="2587466"/>
          </a:xfrm>
          <a:prstGeom prst="roundRect">
            <a:avLst>
              <a:gd name="adj" fmla="val 3222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99768" y="252210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2685693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9768" y="3315772"/>
            <a:ext cx="31155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Transparent Transactions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9768" y="3744992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transactions are recorded on an immutable ledger, providing full visibility and trust.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2316123"/>
            <a:ext cx="4215408" cy="2587466"/>
          </a:xfrm>
          <a:prstGeom prst="roundRect">
            <a:avLst>
              <a:gd name="adj" fmla="val 3222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413415" y="252210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2685693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13415" y="3315772"/>
            <a:ext cx="36943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Secure Decentralized Network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413415" y="3744992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Cryptography and distributed ledger technology ensure data integrity and protection against fraud.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9621203" y="2316123"/>
            <a:ext cx="4215289" cy="2587466"/>
          </a:xfrm>
          <a:prstGeom prst="roundRect">
            <a:avLst>
              <a:gd name="adj" fmla="val 3222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827181" y="252210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0892" y="2685693"/>
            <a:ext cx="267891" cy="2678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27181" y="3315772"/>
            <a:ext cx="28876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Reduced Intermediaries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827181" y="3744992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peer-to-peer transfers eliminate the need for multiple banks, simplifying the process.</a:t>
            </a:r>
            <a:endParaRPr lang="en-US" sz="1550" dirty="0"/>
          </a:p>
        </p:txBody>
      </p:sp>
      <p:sp>
        <p:nvSpPr>
          <p:cNvPr id="19" name="Shape 14"/>
          <p:cNvSpPr/>
          <p:nvPr/>
        </p:nvSpPr>
        <p:spPr>
          <a:xfrm>
            <a:off x="793790" y="5101947"/>
            <a:ext cx="6422112" cy="2269927"/>
          </a:xfrm>
          <a:prstGeom prst="roundRect">
            <a:avLst>
              <a:gd name="adj" fmla="val 3672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99768" y="5307925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3479" y="5471517"/>
            <a:ext cx="267891" cy="26789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99768" y="6101596"/>
            <a:ext cx="29487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Faster Settlement Times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999768" y="6530816"/>
            <a:ext cx="6010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Transactions are processed and settled in minutes, not days, enabling real-time global payments.</a:t>
            </a:r>
            <a:endParaRPr lang="en-US" sz="1550" dirty="0"/>
          </a:p>
        </p:txBody>
      </p:sp>
      <p:sp>
        <p:nvSpPr>
          <p:cNvPr id="24" name="Shape 18"/>
          <p:cNvSpPr/>
          <p:nvPr/>
        </p:nvSpPr>
        <p:spPr>
          <a:xfrm>
            <a:off x="7414260" y="5101947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7620238" y="5307925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50BC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3949" y="5471517"/>
            <a:ext cx="267891" cy="26789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620238" y="6101596"/>
            <a:ext cx="297751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Lower Operational Costs</a:t>
            </a:r>
            <a:endParaRPr lang="en-US" sz="1950" dirty="0"/>
          </a:p>
        </p:txBody>
      </p:sp>
      <p:sp>
        <p:nvSpPr>
          <p:cNvPr id="28" name="Text 21"/>
          <p:cNvSpPr/>
          <p:nvPr/>
        </p:nvSpPr>
        <p:spPr>
          <a:xfrm>
            <a:off x="7620238" y="6530816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Efficiency gains from automation and reduced overhead translate to significant cost savings.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54110" y="535781"/>
            <a:ext cx="5193863" cy="464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Future of Global Finance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1454110" y="1222891"/>
            <a:ext cx="11722060" cy="415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Nirvista's long-term vision is to reshape the global financial landscape, making cross-border transactions seamless and universally accessible. We are building the infrastructure for a truly connected world economy.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110" y="1888927"/>
            <a:ext cx="5679638" cy="56796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504033" y="1888927"/>
            <a:ext cx="5679638" cy="1087041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519273" y="1904167"/>
            <a:ext cx="594479" cy="1056561"/>
          </a:xfrm>
          <a:prstGeom prst="roundRect">
            <a:avLst>
              <a:gd name="adj" fmla="val 7426"/>
            </a:avLst>
          </a:prstGeom>
          <a:solidFill>
            <a:srgbClr val="DADBF1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1201" y="2321004"/>
            <a:ext cx="222885" cy="22288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225076" y="2052757"/>
            <a:ext cx="2103715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Unified Global Network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8225076" y="2396371"/>
            <a:ext cx="4794766" cy="415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a singular, cohesive payment network that transcends geographical and institutional barriers.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7504033" y="3087291"/>
            <a:ext cx="5679638" cy="1087041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7519273" y="3102531"/>
            <a:ext cx="594479" cy="1056561"/>
          </a:xfrm>
          <a:prstGeom prst="roundRect">
            <a:avLst>
              <a:gd name="adj" fmla="val 7426"/>
            </a:avLst>
          </a:prstGeom>
          <a:solidFill>
            <a:srgbClr val="DADBF1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1201" y="3519368"/>
            <a:ext cx="222885" cy="22288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5076" y="3251121"/>
            <a:ext cx="2210276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Borderless Transactions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8225076" y="3594735"/>
            <a:ext cx="4794766" cy="415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Enabling individuals and businesses to conduct financial transactions without friction, delays, or excessive costs.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7504033" y="4285655"/>
            <a:ext cx="5679638" cy="1087041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519273" y="4300895"/>
            <a:ext cx="594479" cy="1056561"/>
          </a:xfrm>
          <a:prstGeom prst="roundRect">
            <a:avLst>
              <a:gd name="adj" fmla="val 7426"/>
            </a:avLst>
          </a:prstGeom>
          <a:solidFill>
            <a:srgbClr val="DADBF1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1201" y="4717733"/>
            <a:ext cx="222885" cy="22288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25076" y="4449485"/>
            <a:ext cx="2335530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Empowering Global Users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8225076" y="4793099"/>
            <a:ext cx="4794766" cy="415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Supporting businesses and individuals worldwide with inclusive financial tools and services.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7504033" y="5484019"/>
            <a:ext cx="5679638" cy="1087041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519273" y="5499259"/>
            <a:ext cx="594479" cy="1056561"/>
          </a:xfrm>
          <a:prstGeom prst="roundRect">
            <a:avLst>
              <a:gd name="adj" fmla="val 7426"/>
            </a:avLst>
          </a:prstGeom>
          <a:solidFill>
            <a:srgbClr val="DADBF1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1201" y="5916097"/>
            <a:ext cx="222885" cy="22288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225076" y="5647849"/>
            <a:ext cx="2180987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Next-Gen Infrastructure</a:t>
            </a:r>
            <a:endParaRPr lang="en-US" sz="1450" dirty="0"/>
          </a:p>
        </p:txBody>
      </p:sp>
      <p:sp>
        <p:nvSpPr>
          <p:cNvPr id="24" name="Text 17"/>
          <p:cNvSpPr/>
          <p:nvPr/>
        </p:nvSpPr>
        <p:spPr>
          <a:xfrm>
            <a:off x="8225076" y="5991463"/>
            <a:ext cx="4794766" cy="415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Leveraging cutting-edge AI and blockchain technologies to power the financial systems of tomorrow.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5001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Nirvista Mission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2967752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70930" y="2967752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1083588" y="318897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Mission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83588" y="3618190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simplify global financial systems and build technology platforms that enable seamless international connectivity.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4672846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0930" y="4672846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10" name="Text 7"/>
          <p:cNvSpPr/>
          <p:nvPr/>
        </p:nvSpPr>
        <p:spPr>
          <a:xfrm>
            <a:off x="1083588" y="48940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Vision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83588" y="5323284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create accessible digital infrastructure that powers the future of global finance, fostering economic growth and inclusion.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026920"/>
            <a:ext cx="9923621" cy="1240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Nirvista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793790" y="3564969"/>
            <a:ext cx="9282232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Simplifying Global Finance Through Technology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793790" y="435875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the next generation of global financial infrastructure — enabling seamless, secure, and borderless digital transactions for businesses and individuals worldwide.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5217081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A0A0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Global Presence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India • United States • United Arab Emirates • Vietnam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93790" y="5948482"/>
            <a:ext cx="13042821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747</Words>
  <Application>Microsoft Office PowerPoint</Application>
  <PresentationFormat>Custom</PresentationFormat>
  <Paragraphs>126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Inter Bold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Nirvista Technologies</cp:lastModifiedBy>
  <cp:revision>2</cp:revision>
  <dcterms:created xsi:type="dcterms:W3CDTF">2026-03-30T15:52:37Z</dcterms:created>
  <dcterms:modified xsi:type="dcterms:W3CDTF">2026-03-30T15:53:50Z</dcterms:modified>
</cp:coreProperties>
</file>