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Barlow Light" panose="00000400000000000000" pitchFamily="2" charset="0"/>
      <p:regular r:id="rId18"/>
    </p:embeddedFont>
    <p:embeddedFont>
      <p:font typeface="Montserrat" panose="00000500000000000000" pitchFamily="2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489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5" Type="http://schemas.openxmlformats.org/officeDocument/2006/relationships/image" Target="../media/image12.svg"/><Relationship Id="rId10" Type="http://schemas.openxmlformats.org/officeDocument/2006/relationships/image" Target="../media/image42.svg"/><Relationship Id="rId4" Type="http://schemas.openxmlformats.org/officeDocument/2006/relationships/image" Target="../media/image38.png"/><Relationship Id="rId9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719507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Infinity 8: Building a Sustainable Digital Ecosystem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469844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strategic investments, community participation, and multi-industry revenue streams create lasting value in the Nirvista ecosystem.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065371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 Different Approach to Growth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30322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Traditional Marketing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8309" y="3605093"/>
            <a:ext cx="3549372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Companies spend 20-40% of revenue on advertising networks, agencies, and promotional campaigns with limited direct community engagement.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843939" y="30322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Infinity 8 Model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843939" y="3605093"/>
            <a:ext cx="3549372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Redirects marketing budgets toward member commissions, community rewards, and participation incentives that drive organic ecosystem expansion.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58309" y="6123980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transforming members into active ecosystem builders, the platform grows faster and more organically than traditional advertising approaches.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595" y="596741"/>
            <a:ext cx="6919436" cy="711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Strategic Investment Areas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57595" y="1741170"/>
            <a:ext cx="6449497" cy="2837736"/>
          </a:xfrm>
          <a:prstGeom prst="roundRect">
            <a:avLst>
              <a:gd name="adj" fmla="val 1144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70" y="1965246"/>
            <a:ext cx="649367" cy="64936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0264" y="2143720"/>
            <a:ext cx="292179" cy="2921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81670" y="2830830"/>
            <a:ext cx="3230642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Blockchain Infrastructure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981670" y="3316486"/>
            <a:ext cx="6001345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Secure digital transactions, smart contract automation, and decentralized applications powering the ecosystem.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7423309" y="1741170"/>
            <a:ext cx="6449497" cy="2837736"/>
          </a:xfrm>
          <a:prstGeom prst="roundRect">
            <a:avLst>
              <a:gd name="adj" fmla="val 1144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7384" y="1965246"/>
            <a:ext cx="649367" cy="649367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5978" y="2143720"/>
            <a:ext cx="292179" cy="29217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47384" y="2830830"/>
            <a:ext cx="3104198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Ecosystem Development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647384" y="3316486"/>
            <a:ext cx="6001345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Marketplace platforms, travel services, and digital services marketplaces creating unified economic activity.</a:t>
            </a:r>
            <a:endParaRPr lang="en-US" sz="1700" dirty="0"/>
          </a:p>
        </p:txBody>
      </p:sp>
      <p:sp>
        <p:nvSpPr>
          <p:cNvPr id="13" name="Shape 7"/>
          <p:cNvSpPr/>
          <p:nvPr/>
        </p:nvSpPr>
        <p:spPr>
          <a:xfrm>
            <a:off x="757595" y="4795123"/>
            <a:ext cx="6449497" cy="2837736"/>
          </a:xfrm>
          <a:prstGeom prst="roundRect">
            <a:avLst>
              <a:gd name="adj" fmla="val 1144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670" y="5019199"/>
            <a:ext cx="649367" cy="649367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0264" y="5197673"/>
            <a:ext cx="292179" cy="292179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81670" y="5884783"/>
            <a:ext cx="284809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Trading Protocol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981670" y="6370439"/>
            <a:ext cx="6001345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Automated liquidity optimization and stable digital asset management for enhanced financial infrastructure.</a:t>
            </a:r>
            <a:endParaRPr lang="en-US" sz="1700" dirty="0"/>
          </a:p>
        </p:txBody>
      </p:sp>
      <p:sp>
        <p:nvSpPr>
          <p:cNvPr id="18" name="Shape 10"/>
          <p:cNvSpPr/>
          <p:nvPr/>
        </p:nvSpPr>
        <p:spPr>
          <a:xfrm>
            <a:off x="7423309" y="4795123"/>
            <a:ext cx="6449497" cy="2837736"/>
          </a:xfrm>
          <a:prstGeom prst="roundRect">
            <a:avLst>
              <a:gd name="adj" fmla="val 1144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7384" y="5019199"/>
            <a:ext cx="649367" cy="649367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25978" y="5197673"/>
            <a:ext cx="292179" cy="292179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7647384" y="5884783"/>
            <a:ext cx="284809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Technology Products</a:t>
            </a:r>
            <a:endParaRPr lang="en-US" sz="2200" dirty="0"/>
          </a:p>
        </p:txBody>
      </p:sp>
      <p:sp>
        <p:nvSpPr>
          <p:cNvPr id="22" name="Text 12"/>
          <p:cNvSpPr/>
          <p:nvPr/>
        </p:nvSpPr>
        <p:spPr>
          <a:xfrm>
            <a:off x="7647384" y="6370439"/>
            <a:ext cx="600134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SaaS platforms, AI tools, and developer infrastructure building long-term value and revenue potential.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411486"/>
            <a:ext cx="941248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Existing and Future Revenue Streams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557463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2895005"/>
            <a:ext cx="4226838" cy="30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8309" y="3064193"/>
            <a:ext cx="405610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Software Development Services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58309" y="3550325"/>
            <a:ext cx="422683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software development and enterprise technology consulting generating immediate revenue.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201722" y="2557463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7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722" y="2895005"/>
            <a:ext cx="4226838" cy="30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01722" y="306419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Travel Platform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201722" y="3550325"/>
            <a:ext cx="422683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bookings, travel packages, and tourism services supported by established industry relationships.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9645134" y="2557463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134" y="2895005"/>
            <a:ext cx="4226957" cy="304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45134" y="3064193"/>
            <a:ext cx="358068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Digital Services Marketplace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9645134" y="3550325"/>
            <a:ext cx="4226957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Connecting service providers, freelancers, and businesses for digital commerce.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758309" y="4969431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7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5285303"/>
            <a:ext cx="6448544" cy="30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58309" y="547616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Blockchain Utilities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758309" y="5962293"/>
            <a:ext cx="644854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contract infrastructure and decentralized application support services.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7423428" y="4969431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05</a:t>
            </a:r>
            <a:endParaRPr lang="en-US" sz="17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428" y="5285303"/>
            <a:ext cx="6448663" cy="3048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423428" y="5476161"/>
            <a:ext cx="286809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Strategic Partnerships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7423428" y="5962293"/>
            <a:ext cx="644866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Collaborations expanding reach across Vietnam, Southeast Asia, and international markets.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326713"/>
            <a:ext cx="866453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Financial Safety and Sustainability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58091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Protection First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3153728"/>
            <a:ext cx="833889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Rewards are distributed only after operational reserves are secured, with payout ratios capped within safe limits to control financial risk.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06372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Advanced Simulation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09" y="4636532"/>
            <a:ext cx="833889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models analyzed using advanced simulation tools evaluating rapid growth, slower adoption, market volatility, and long-term expansion scenarios.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9633466" y="2608064"/>
            <a:ext cx="4246126" cy="850344"/>
          </a:xfrm>
          <a:prstGeom prst="roundRect">
            <a:avLst>
              <a:gd name="adj" fmla="val 17205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986" y="2608064"/>
            <a:ext cx="121920" cy="8503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71961" y="285511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Payout Cap Limits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9633466" y="3674983"/>
            <a:ext cx="4246126" cy="850344"/>
          </a:xfrm>
          <a:prstGeom prst="roundRect">
            <a:avLst>
              <a:gd name="adj" fmla="val 17205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986" y="3674983"/>
            <a:ext cx="121920" cy="8503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971961" y="392203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Operational Reserves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9633466" y="4741902"/>
            <a:ext cx="4246126" cy="850344"/>
          </a:xfrm>
          <a:prstGeom prst="roundRect">
            <a:avLst>
              <a:gd name="adj" fmla="val 17205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986" y="4741902"/>
            <a:ext cx="121920" cy="8503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971961" y="498895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Liquidity Management</a:t>
            </a:r>
            <a:endParaRPr lang="en-US" sz="2200" dirty="0"/>
          </a:p>
        </p:txBody>
      </p:sp>
      <p:sp>
        <p:nvSpPr>
          <p:cNvPr id="16" name="Shape 11"/>
          <p:cNvSpPr/>
          <p:nvPr/>
        </p:nvSpPr>
        <p:spPr>
          <a:xfrm>
            <a:off x="9633466" y="5808821"/>
            <a:ext cx="4246126" cy="850344"/>
          </a:xfrm>
          <a:prstGeom prst="roundRect">
            <a:avLst>
              <a:gd name="adj" fmla="val 17205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986" y="5808821"/>
            <a:ext cx="121920" cy="85034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971961" y="605587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Diversified Revenue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176933"/>
            <a:ext cx="5963007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Member Advantage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2214563"/>
            <a:ext cx="1083231" cy="16127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44514" y="2431137"/>
            <a:ext cx="366617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Community-Driven Marketing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544514" y="2917269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Members act as ecosystem builders introducing new participants and sharing platform services.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709" y="3827264"/>
            <a:ext cx="1083231" cy="16127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44514" y="404383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Organic Expansion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544514" y="4529971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Network grows faster than traditional marketing through authentic community engagement.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709" y="5439966"/>
            <a:ext cx="1083231" cy="16127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44514" y="565654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Shared Success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544514" y="6142673"/>
            <a:ext cx="632757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Participants benefit directly from ecosystem growth they help create.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96158"/>
            <a:ext cx="7609880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Marketing Innovation in Action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636520" y="3250287"/>
            <a:ext cx="2664857" cy="541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20-40%</a:t>
            </a:r>
            <a:endParaRPr lang="en-US" sz="4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103" y="1896189"/>
            <a:ext cx="3249930" cy="32499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06585" y="5416748"/>
            <a:ext cx="352484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Traditional Marketing Spend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58309" y="5902881"/>
            <a:ext cx="64215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Typical revenue allocation on advertising platforms, media campaigns, and promotional agencies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328785" y="3250287"/>
            <a:ext cx="2664857" cy="541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100%</a:t>
            </a:r>
            <a:endParaRPr lang="en-US" sz="42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368" y="1896189"/>
            <a:ext cx="3249930" cy="324993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235916" y="541674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Redistributed Value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450574" y="5902881"/>
            <a:ext cx="64215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Portion redirected toward member incentives, network rewards, and community growth programs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758309" y="6840022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model transforms members into active ecosystem participants and promoters, creating sustainable growth that benefits all contributors.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41421" y="415171"/>
            <a:ext cx="6363414" cy="495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From Program to Economic Network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1841421" y="2442924"/>
            <a:ext cx="10947559" cy="15240"/>
          </a:xfrm>
          <a:prstGeom prst="roundRect">
            <a:avLst>
              <a:gd name="adj" fmla="val 1483542"/>
            </a:avLst>
          </a:prstGeom>
          <a:solidFill>
            <a:srgbClr val="BACFDD"/>
          </a:solidFill>
          <a:ln/>
        </p:spPr>
      </p:sp>
      <p:sp>
        <p:nvSpPr>
          <p:cNvPr id="4" name="Shape 2"/>
          <p:cNvSpPr/>
          <p:nvPr/>
        </p:nvSpPr>
        <p:spPr>
          <a:xfrm>
            <a:off x="4537948" y="1990844"/>
            <a:ext cx="15240" cy="452080"/>
          </a:xfrm>
          <a:prstGeom prst="roundRect">
            <a:avLst>
              <a:gd name="adj" fmla="val 1483542"/>
            </a:avLst>
          </a:prstGeom>
          <a:solidFill>
            <a:srgbClr val="BACFDD"/>
          </a:solidFill>
          <a:ln/>
        </p:spPr>
      </p:sp>
      <p:sp>
        <p:nvSpPr>
          <p:cNvPr id="5" name="Shape 3"/>
          <p:cNvSpPr/>
          <p:nvPr/>
        </p:nvSpPr>
        <p:spPr>
          <a:xfrm>
            <a:off x="4376023" y="2273379"/>
            <a:ext cx="339090" cy="339090"/>
          </a:xfrm>
          <a:prstGeom prst="roundRect">
            <a:avLst>
              <a:gd name="adj" fmla="val 66676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426625" y="2294215"/>
            <a:ext cx="237887" cy="297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3553897" y="1120497"/>
            <a:ext cx="1983224" cy="247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Early Expansion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992035" y="1431250"/>
            <a:ext cx="5107067" cy="204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Community participation drives initial ecosystem adoption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307580" y="2442924"/>
            <a:ext cx="15240" cy="452080"/>
          </a:xfrm>
          <a:prstGeom prst="roundRect">
            <a:avLst>
              <a:gd name="adj" fmla="val 1483542"/>
            </a:avLst>
          </a:prstGeom>
          <a:solidFill>
            <a:srgbClr val="BACFDD"/>
          </a:solidFill>
          <a:ln/>
        </p:spPr>
      </p:sp>
      <p:sp>
        <p:nvSpPr>
          <p:cNvPr id="10" name="Shape 8"/>
          <p:cNvSpPr/>
          <p:nvPr/>
        </p:nvSpPr>
        <p:spPr>
          <a:xfrm>
            <a:off x="7145655" y="2273379"/>
            <a:ext cx="339090" cy="339090"/>
          </a:xfrm>
          <a:prstGeom prst="roundRect">
            <a:avLst>
              <a:gd name="adj" fmla="val 66676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96257" y="2294215"/>
            <a:ext cx="237887" cy="297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323528" y="3045738"/>
            <a:ext cx="1983224" cy="247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Platform Growth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761667" y="3356491"/>
            <a:ext cx="5107067" cy="204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 services and software platforms generate commerce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10077212" y="1990844"/>
            <a:ext cx="15240" cy="452080"/>
          </a:xfrm>
          <a:prstGeom prst="roundRect">
            <a:avLst>
              <a:gd name="adj" fmla="val 1483542"/>
            </a:avLst>
          </a:prstGeom>
          <a:solidFill>
            <a:srgbClr val="BACFDD"/>
          </a:solidFill>
          <a:ln/>
        </p:spPr>
      </p:sp>
      <p:sp>
        <p:nvSpPr>
          <p:cNvPr id="15" name="Shape 13"/>
          <p:cNvSpPr/>
          <p:nvPr/>
        </p:nvSpPr>
        <p:spPr>
          <a:xfrm>
            <a:off x="9915287" y="2273379"/>
            <a:ext cx="339090" cy="339090"/>
          </a:xfrm>
          <a:prstGeom prst="roundRect">
            <a:avLst>
              <a:gd name="adj" fmla="val 66676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965888" y="2294215"/>
            <a:ext cx="237887" cy="297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8979694" y="1120497"/>
            <a:ext cx="2210157" cy="247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Self-Sustaining Economy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531298" y="1431250"/>
            <a:ext cx="5107067" cy="408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Product sales, travel services, and blockchain utilities create lasting value</a:t>
            </a:r>
            <a:endParaRPr lang="en-US" sz="11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421" y="3796665"/>
            <a:ext cx="6987183" cy="3899773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9203888" y="5235416"/>
            <a:ext cx="3592592" cy="1022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system evolves into a fully operational ecosystem economy where business activities generate revenue supporting long-term growth rather than relying solely on expansion phases.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3136" y="1360408"/>
            <a:ext cx="6207323" cy="523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Strategic Vision for Global Impact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281737" y="2190155"/>
            <a:ext cx="7791926" cy="441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Building a global digital ecosystem where technology, commerce, and community participation work together to create lasting value.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043136" y="2058829"/>
            <a:ext cx="22860" cy="703898"/>
          </a:xfrm>
          <a:prstGeom prst="rect">
            <a:avLst/>
          </a:prstGeom>
          <a:solidFill>
            <a:srgbClr val="75BAE6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3136" y="2894052"/>
            <a:ext cx="397669" cy="3976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43136" y="3437692"/>
            <a:ext cx="2093000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Global Reach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043136" y="3769281"/>
            <a:ext cx="8030527" cy="441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Expanding across Vietnam, Southeast Asia, and international markets through strategic partnerships.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3136" y="4444008"/>
            <a:ext cx="397669" cy="39766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43136" y="4987647"/>
            <a:ext cx="2093000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Technology Innovation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043136" y="5319236"/>
            <a:ext cx="8030527" cy="220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 development of blockchain infrastructure, AI tools, and decentralized applications.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43136" y="5773341"/>
            <a:ext cx="397669" cy="39766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043136" y="6316980"/>
            <a:ext cx="2093000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Community Growth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043136" y="6648569"/>
            <a:ext cx="8030527" cy="220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contributors helping accelerate adoption of a broader platform economy.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2552" y="1700570"/>
            <a:ext cx="6267450" cy="387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Driving Growth Through Member Participation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12552" y="2248495"/>
            <a:ext cx="1551027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Traditional Marketing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12552" y="2506385"/>
            <a:ext cx="4015740" cy="290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Relies on significant budgets for advertising networks, agencies, and broad promotional campaigns to acquire users.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723328" y="2248495"/>
            <a:ext cx="1551027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Infinity 8 Approach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723328" y="2506385"/>
            <a:ext cx="4015740" cy="290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Redistributes marketing spend directly into the ecosystem, empowering members to drive adoption and expansion.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412552" y="2927152"/>
            <a:ext cx="8318897" cy="145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innovative model transforms members into active ecosystem builders, contributing directly to platform growth through: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12552" y="3144798"/>
            <a:ext cx="8318897" cy="707231"/>
          </a:xfrm>
          <a:prstGeom prst="roundRect">
            <a:avLst>
              <a:gd name="adj" fmla="val 25002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27792" y="3160038"/>
            <a:ext cx="471488" cy="676751"/>
          </a:xfrm>
          <a:prstGeom prst="roundRect">
            <a:avLst>
              <a:gd name="adj" fmla="val 33624"/>
            </a:avLst>
          </a:prstGeom>
          <a:solidFill>
            <a:srgbClr val="D4E9F7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262" y="3409950"/>
            <a:ext cx="176808" cy="1768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3335" y="3277910"/>
            <a:ext cx="1551027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Member Commissions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963335" y="3510201"/>
            <a:ext cx="7635002" cy="145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financial incentives for introducing new participants and successful referrals.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412552" y="3916085"/>
            <a:ext cx="8318897" cy="707231"/>
          </a:xfrm>
          <a:prstGeom prst="roundRect">
            <a:avLst>
              <a:gd name="adj" fmla="val 25002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792" y="3931325"/>
            <a:ext cx="471488" cy="676751"/>
          </a:xfrm>
          <a:prstGeom prst="roundRect">
            <a:avLst>
              <a:gd name="adj" fmla="val 33624"/>
            </a:avLst>
          </a:prstGeom>
          <a:solidFill>
            <a:srgbClr val="D4E9F7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262" y="4181237"/>
            <a:ext cx="176808" cy="1768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3335" y="4049197"/>
            <a:ext cx="1551027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Community Rewards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963335" y="4281488"/>
            <a:ext cx="7635002" cy="145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Bonuses and recognition for active engagement and contributions to the ecosystem's health.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412552" y="4687372"/>
            <a:ext cx="8318897" cy="707231"/>
          </a:xfrm>
          <a:prstGeom prst="roundRect">
            <a:avLst>
              <a:gd name="adj" fmla="val 25002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27792" y="4702612"/>
            <a:ext cx="471488" cy="676751"/>
          </a:xfrm>
          <a:prstGeom prst="roundRect">
            <a:avLst>
              <a:gd name="adj" fmla="val 33624"/>
            </a:avLst>
          </a:prstGeom>
          <a:solidFill>
            <a:srgbClr val="D4E9F7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262" y="4952524"/>
            <a:ext cx="176808" cy="17680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3335" y="4820483"/>
            <a:ext cx="1635800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Participation Incentives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963335" y="5052774"/>
            <a:ext cx="7635002" cy="145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Encouraging active use and sharing of platform services, fostering organic word-of-mouth growth.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412552" y="5458658"/>
            <a:ext cx="8318897" cy="707231"/>
          </a:xfrm>
          <a:prstGeom prst="roundRect">
            <a:avLst>
              <a:gd name="adj" fmla="val 25002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27792" y="5473898"/>
            <a:ext cx="471488" cy="676751"/>
          </a:xfrm>
          <a:prstGeom prst="roundRect">
            <a:avLst>
              <a:gd name="adj" fmla="val 33624"/>
            </a:avLst>
          </a:prstGeom>
          <a:solidFill>
            <a:srgbClr val="D4E9F7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262" y="5723811"/>
            <a:ext cx="176808" cy="17680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3335" y="5591770"/>
            <a:ext cx="2038588" cy="193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Network Expansion Programs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963335" y="5824061"/>
            <a:ext cx="7635002" cy="145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Supporting initiatives that directly grow the ecosystem's reach and user base.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412552" y="6238042"/>
            <a:ext cx="8318897" cy="290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 leveraging its community, Infinity 8 achieves faster, more authentic, and sustainable organic growth than conventional advertising methods.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6305" y="1185267"/>
            <a:ext cx="7260074" cy="579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How Member Investments Are Used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916305" y="2051328"/>
            <a:ext cx="12797671" cy="51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Participation funds are strategically allocated to support the development of the long-term Nirvista ecosystem infrastructure. The goal is to build technology platforms, digital services, and economic systems that create lasting value for all.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305" y="2723436"/>
            <a:ext cx="440412" cy="4404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6305" y="3342918"/>
            <a:ext cx="2629376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Blockchain Infrastructure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6305" y="3718560"/>
            <a:ext cx="4146471" cy="102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Funds support the Nirvista Blockchain, enabling secure digital transactions, smart contract automation, dApps, and ecosystem token functionality.</a:t>
            </a:r>
            <a:endParaRPr lang="en-US" sz="13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846" y="2723436"/>
            <a:ext cx="440412" cy="4404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41846" y="3342918"/>
            <a:ext cx="2526506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Ecosystem Development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5241846" y="3718560"/>
            <a:ext cx="4146471" cy="102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Developing the Nirvista marketplace, travel services, and digital services platforms to create real economic activity and unified interactions.</a:t>
            </a:r>
            <a:endParaRPr lang="en-US" sz="13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7386" y="2723436"/>
            <a:ext cx="440412" cy="4404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567386" y="3342918"/>
            <a:ext cx="2318385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Trading Protocol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9567386" y="3718560"/>
            <a:ext cx="4146590" cy="102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Developing a Safe AI USDT trading protocol for automated liquidity optimization, capital allocation strategies, and stable digital asset management.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305" y="5027176"/>
            <a:ext cx="440412" cy="4404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16305" y="5646658"/>
            <a:ext cx="2407087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Liquidity Infrastructure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916305" y="6022300"/>
            <a:ext cx="4146471" cy="102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Allocating funds to maintain robust liquidity systems, supporting token market stability, ecosystem transaction flows, and exchange environments.</a:t>
            </a:r>
            <a:endParaRPr lang="en-US" sz="13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1846" y="5027176"/>
            <a:ext cx="440412" cy="44041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241846" y="5646658"/>
            <a:ext cx="2580203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Technology Development</a:t>
            </a:r>
            <a:endParaRPr lang="en-US" sz="1800" dirty="0"/>
          </a:p>
        </p:txBody>
      </p:sp>
      <p:sp>
        <p:nvSpPr>
          <p:cNvPr id="18" name="Text 11"/>
          <p:cNvSpPr/>
          <p:nvPr/>
        </p:nvSpPr>
        <p:spPr>
          <a:xfrm>
            <a:off x="5241846" y="6022300"/>
            <a:ext cx="4146471" cy="102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 investment in building SaaS platforms, AI tools, digital infrastructure, and developer tools to create long-term value and revenue.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89716" y="1255276"/>
            <a:ext cx="6318885" cy="437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Existing and Upcoming Revenue Streams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2489716" y="1855232"/>
            <a:ext cx="96509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Nirvista is designed as a multi-industry digital ecosystem, not just a network program. The company generates and plans to generate revenue through several business lines.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2489716" y="2489002"/>
            <a:ext cx="3162657" cy="2102287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716" y="2473762"/>
            <a:ext cx="3162657" cy="6096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674" y="2289691"/>
            <a:ext cx="398621" cy="39862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91213" y="2409230"/>
            <a:ext cx="159425" cy="1594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637830" y="2821186"/>
            <a:ext cx="2487216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Software Development Services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2637830" y="3088481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Nirvista already operates as a technology development company providing: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2637830" y="3480197"/>
            <a:ext cx="2866430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software development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 platform solutions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Enterprise technology consulting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2637830" y="4100274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services generate existing revenue streams.</a:t>
            </a:r>
            <a:endParaRPr lang="en-US" sz="1000" dirty="0"/>
          </a:p>
        </p:txBody>
      </p:sp>
      <p:sp>
        <p:nvSpPr>
          <p:cNvPr id="12" name="Shape 7"/>
          <p:cNvSpPr/>
          <p:nvPr/>
        </p:nvSpPr>
        <p:spPr>
          <a:xfrm>
            <a:off x="5733812" y="2489002"/>
            <a:ext cx="3162657" cy="2102287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812" y="2473762"/>
            <a:ext cx="3162657" cy="60960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770" y="2289691"/>
            <a:ext cx="398621" cy="398621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5309" y="2409230"/>
            <a:ext cx="159425" cy="15942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5881926" y="2821186"/>
            <a:ext cx="2186226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Travel and Tourism Business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5881926" y="3088481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upcoming Nirvista travel platform will provide:</a:t>
            </a:r>
            <a:endParaRPr lang="en-US" sz="1000" dirty="0"/>
          </a:p>
        </p:txBody>
      </p:sp>
      <p:sp>
        <p:nvSpPr>
          <p:cNvPr id="18" name="Text 10"/>
          <p:cNvSpPr/>
          <p:nvPr/>
        </p:nvSpPr>
        <p:spPr>
          <a:xfrm>
            <a:off x="5881926" y="3480197"/>
            <a:ext cx="2866430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bookings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Travel packages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Tourism services</a:t>
            </a:r>
            <a:endParaRPr lang="en-US" sz="1000" dirty="0"/>
          </a:p>
        </p:txBody>
      </p:sp>
      <p:sp>
        <p:nvSpPr>
          <p:cNvPr id="19" name="Text 11"/>
          <p:cNvSpPr/>
          <p:nvPr/>
        </p:nvSpPr>
        <p:spPr>
          <a:xfrm>
            <a:off x="5881926" y="4100274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 is supported by existing relationships within the travel industry.</a:t>
            </a:r>
            <a:endParaRPr lang="en-US" sz="1000" dirty="0"/>
          </a:p>
        </p:txBody>
      </p:sp>
      <p:sp>
        <p:nvSpPr>
          <p:cNvPr id="20" name="Shape 12"/>
          <p:cNvSpPr/>
          <p:nvPr/>
        </p:nvSpPr>
        <p:spPr>
          <a:xfrm>
            <a:off x="8977908" y="2489002"/>
            <a:ext cx="3162657" cy="2102287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/>
        </p:spPr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908" y="2473762"/>
            <a:ext cx="3162657" cy="60960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9866" y="2289691"/>
            <a:ext cx="398621" cy="398621"/>
          </a:xfrm>
          <a:prstGeom prst="rect">
            <a:avLst/>
          </a:prstGeom>
        </p:spPr>
      </p:pic>
      <p:pic>
        <p:nvPicPr>
          <p:cNvPr id="23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79405" y="2409230"/>
            <a:ext cx="159425" cy="159425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9126022" y="2821186"/>
            <a:ext cx="219575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Digital Services Marketplace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9126022" y="3088481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Nirvista ecosystem will host a marketplace connecting:</a:t>
            </a:r>
            <a:endParaRPr lang="en-US" sz="1000" dirty="0"/>
          </a:p>
        </p:txBody>
      </p:sp>
      <p:sp>
        <p:nvSpPr>
          <p:cNvPr id="26" name="Text 15"/>
          <p:cNvSpPr/>
          <p:nvPr/>
        </p:nvSpPr>
        <p:spPr>
          <a:xfrm>
            <a:off x="9126022" y="3480197"/>
            <a:ext cx="2866430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Service providers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Freelancers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Businesses</a:t>
            </a:r>
            <a:endParaRPr lang="en-US" sz="1000" dirty="0"/>
          </a:p>
        </p:txBody>
      </p:sp>
      <p:sp>
        <p:nvSpPr>
          <p:cNvPr id="27" name="Text 16"/>
          <p:cNvSpPr/>
          <p:nvPr/>
        </p:nvSpPr>
        <p:spPr>
          <a:xfrm>
            <a:off x="9126022" y="4100274"/>
            <a:ext cx="28664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Participants will be able to buy and sell digital services within the ecosystem.</a:t>
            </a:r>
            <a:endParaRPr lang="en-US" sz="1000" dirty="0"/>
          </a:p>
        </p:txBody>
      </p:sp>
      <p:sp>
        <p:nvSpPr>
          <p:cNvPr id="28" name="Shape 17"/>
          <p:cNvSpPr/>
          <p:nvPr/>
        </p:nvSpPr>
        <p:spPr>
          <a:xfrm>
            <a:off x="2489716" y="4872038"/>
            <a:ext cx="4784646" cy="2102287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/>
        </p:spPr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9716" y="4856798"/>
            <a:ext cx="4784646" cy="60960"/>
          </a:xfrm>
          <a:prstGeom prst="rect">
            <a:avLst/>
          </a:prstGeom>
        </p:spPr>
      </p:pic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728" y="4672727"/>
            <a:ext cx="398621" cy="398621"/>
          </a:xfrm>
          <a:prstGeom prst="rect">
            <a:avLst/>
          </a:prstGeom>
        </p:spPr>
      </p:pic>
      <p:pic>
        <p:nvPicPr>
          <p:cNvPr id="31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02267" y="4792266"/>
            <a:ext cx="159425" cy="159425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2637830" y="5204222"/>
            <a:ext cx="2060377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Blockchain Utility Services</a:t>
            </a:r>
            <a:endParaRPr lang="en-US" sz="1350" dirty="0"/>
          </a:p>
        </p:txBody>
      </p:sp>
      <p:sp>
        <p:nvSpPr>
          <p:cNvPr id="33" name="Text 19"/>
          <p:cNvSpPr/>
          <p:nvPr/>
        </p:nvSpPr>
        <p:spPr>
          <a:xfrm>
            <a:off x="2637830" y="5471517"/>
            <a:ext cx="448841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Future blockchain-based tools may include:</a:t>
            </a:r>
            <a:endParaRPr lang="en-US" sz="1000" dirty="0"/>
          </a:p>
        </p:txBody>
      </p:sp>
      <p:sp>
        <p:nvSpPr>
          <p:cNvPr id="34" name="Text 20"/>
          <p:cNvSpPr/>
          <p:nvPr/>
        </p:nvSpPr>
        <p:spPr>
          <a:xfrm>
            <a:off x="2637830" y="5691783"/>
            <a:ext cx="4488418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contract infrastructure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Blockchain transaction services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Decentralized application support</a:t>
            </a:r>
            <a:endParaRPr lang="en-US" sz="1000" dirty="0"/>
          </a:p>
        </p:txBody>
      </p:sp>
      <p:sp>
        <p:nvSpPr>
          <p:cNvPr id="35" name="Text 21"/>
          <p:cNvSpPr/>
          <p:nvPr/>
        </p:nvSpPr>
        <p:spPr>
          <a:xfrm>
            <a:off x="2637830" y="6311860"/>
            <a:ext cx="448841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services provide technology infrastructure to the broader ecosystem.</a:t>
            </a:r>
            <a:endParaRPr lang="en-US" sz="1000" dirty="0"/>
          </a:p>
        </p:txBody>
      </p:sp>
      <p:sp>
        <p:nvSpPr>
          <p:cNvPr id="36" name="Shape 22"/>
          <p:cNvSpPr/>
          <p:nvPr/>
        </p:nvSpPr>
        <p:spPr>
          <a:xfrm>
            <a:off x="7355800" y="4872038"/>
            <a:ext cx="4784765" cy="2102287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/>
        </p:spPr>
      </p:sp>
      <p:pic>
        <p:nvPicPr>
          <p:cNvPr id="37" name="Image 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5800" y="4856798"/>
            <a:ext cx="4784765" cy="60960"/>
          </a:xfrm>
          <a:prstGeom prst="rect">
            <a:avLst/>
          </a:prstGeom>
        </p:spPr>
      </p:pic>
      <p:pic>
        <p:nvPicPr>
          <p:cNvPr id="38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8812" y="4672727"/>
            <a:ext cx="398621" cy="398621"/>
          </a:xfrm>
          <a:prstGeom prst="rect">
            <a:avLst/>
          </a:prstGeom>
        </p:spPr>
      </p:pic>
      <p:pic>
        <p:nvPicPr>
          <p:cNvPr id="39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68351" y="4792266"/>
            <a:ext cx="159425" cy="159425"/>
          </a:xfrm>
          <a:prstGeom prst="rect">
            <a:avLst/>
          </a:prstGeom>
        </p:spPr>
      </p:pic>
      <p:sp>
        <p:nvSpPr>
          <p:cNvPr id="40" name="Text 23"/>
          <p:cNvSpPr/>
          <p:nvPr/>
        </p:nvSpPr>
        <p:spPr>
          <a:xfrm>
            <a:off x="7503914" y="5204222"/>
            <a:ext cx="175879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Strategic Partnerships</a:t>
            </a:r>
            <a:endParaRPr lang="en-US" sz="1350" dirty="0"/>
          </a:p>
        </p:txBody>
      </p:sp>
      <p:sp>
        <p:nvSpPr>
          <p:cNvPr id="41" name="Text 24"/>
          <p:cNvSpPr/>
          <p:nvPr/>
        </p:nvSpPr>
        <p:spPr>
          <a:xfrm>
            <a:off x="7503914" y="5471517"/>
            <a:ext cx="448853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Nirvista is developing strategic partnerships with businesses in regions including:</a:t>
            </a:r>
            <a:endParaRPr lang="en-US" sz="1000" dirty="0"/>
          </a:p>
        </p:txBody>
      </p:sp>
      <p:sp>
        <p:nvSpPr>
          <p:cNvPr id="42" name="Text 25"/>
          <p:cNvSpPr/>
          <p:nvPr/>
        </p:nvSpPr>
        <p:spPr>
          <a:xfrm>
            <a:off x="7503914" y="5863233"/>
            <a:ext cx="4488537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Vietnam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Southeast Asia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Other international markets</a:t>
            </a:r>
            <a:endParaRPr lang="en-US" sz="1000" dirty="0"/>
          </a:p>
        </p:txBody>
      </p:sp>
      <p:sp>
        <p:nvSpPr>
          <p:cNvPr id="43" name="Text 26"/>
          <p:cNvSpPr/>
          <p:nvPr/>
        </p:nvSpPr>
        <p:spPr>
          <a:xfrm>
            <a:off x="7503914" y="6483310"/>
            <a:ext cx="448853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collaborations expand the ecosystem’s reach and revenue opportunities.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97279" y="1200269"/>
            <a:ext cx="5697260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How Returns and Rewards Are Calculated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2997279" y="1721882"/>
            <a:ext cx="8635841" cy="14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compensation system is designed carefully to ensure long-term sustainability for all participants.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2997279" y="1942505"/>
            <a:ext cx="1083945" cy="188952"/>
          </a:xfrm>
          <a:prstGeom prst="roundRect">
            <a:avLst>
              <a:gd name="adj" fmla="val 75511"/>
            </a:avLst>
          </a:prstGeom>
          <a:solidFill>
            <a:srgbClr val="D4E9F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8598" y="1989415"/>
            <a:ext cx="95012" cy="95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11116" y="1978104"/>
            <a:ext cx="798790" cy="117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PRINCIPLES</a:t>
            </a:r>
            <a:endParaRPr lang="en-US" sz="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039" y="2189559"/>
            <a:ext cx="30480" cy="4723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146584" y="2204799"/>
            <a:ext cx="2674858" cy="441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Payout Limits:</a:t>
            </a: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Implemented to control financial risk and maintain ecosystem stability.</a:t>
            </a:r>
            <a:endParaRPr lang="en-US" sz="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760" y="2189559"/>
            <a:ext cx="30480" cy="4723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52304" y="2204799"/>
            <a:ext cx="2674977" cy="441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Revenue Protection:</a:t>
            </a: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Operational reserves are secured before any rewards are distributed.</a:t>
            </a:r>
            <a:endParaRPr lang="en-US" sz="9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599" y="2189559"/>
            <a:ext cx="30480" cy="47232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958143" y="2204799"/>
            <a:ext cx="2674858" cy="441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Balanced Allocation:</a:t>
            </a: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Funds are strategically divided between essential operations and member rewards.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2997279" y="2719983"/>
            <a:ext cx="8635841" cy="14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the Infinity 8 model, this translates into a robust framework where:</a:t>
            </a:r>
            <a:endParaRPr lang="en-US" sz="900" dirty="0"/>
          </a:p>
        </p:txBody>
      </p:sp>
      <p:sp>
        <p:nvSpPr>
          <p:cNvPr id="14" name="Shape 8"/>
          <p:cNvSpPr/>
          <p:nvPr/>
        </p:nvSpPr>
        <p:spPr>
          <a:xfrm>
            <a:off x="2997279" y="2940606"/>
            <a:ext cx="4285298" cy="797243"/>
          </a:xfrm>
          <a:prstGeom prst="roundRect">
            <a:avLst>
              <a:gd name="adj" fmla="val 22371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3131344" y="3074670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Operational First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3131344" y="3309223"/>
            <a:ext cx="401716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Rewards are distributed only after operational reserves are secured, safeguarding the ecosystem's future.</a:t>
            </a:r>
            <a:endParaRPr lang="en-US" sz="900" dirty="0"/>
          </a:p>
        </p:txBody>
      </p:sp>
      <p:sp>
        <p:nvSpPr>
          <p:cNvPr id="17" name="Shape 11"/>
          <p:cNvSpPr/>
          <p:nvPr/>
        </p:nvSpPr>
        <p:spPr>
          <a:xfrm>
            <a:off x="7347823" y="2940606"/>
            <a:ext cx="4285298" cy="797243"/>
          </a:xfrm>
          <a:prstGeom prst="roundRect">
            <a:avLst>
              <a:gd name="adj" fmla="val 22371"/>
            </a:avLst>
          </a:prstGeom>
          <a:solidFill>
            <a:srgbClr val="FFFFFF"/>
          </a:solidFill>
          <a:ln w="15240">
            <a:solidFill>
              <a:srgbClr val="BACFDD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7481887" y="3074670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Capped Payouts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7481887" y="3309223"/>
            <a:ext cx="401716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Payout ratios are capped within safe limits, ensuring sustainable growth and preventing over-distribution.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2997279" y="3811191"/>
            <a:ext cx="8635841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validate the sustainability of the system, financial models are rigorously evaluated using advanced simulation tools. This proactive approach ensures resilience against various market dynamics.</a:t>
            </a:r>
            <a:endParaRPr lang="en-US" sz="900" dirty="0"/>
          </a:p>
        </p:txBody>
      </p:sp>
      <p:sp>
        <p:nvSpPr>
          <p:cNvPr id="21" name="Shape 15"/>
          <p:cNvSpPr/>
          <p:nvPr/>
        </p:nvSpPr>
        <p:spPr>
          <a:xfrm>
            <a:off x="2997279" y="4179094"/>
            <a:ext cx="1509712" cy="204192"/>
          </a:xfrm>
          <a:prstGeom prst="roundRect">
            <a:avLst>
              <a:gd name="adj" fmla="val 69876"/>
            </a:avLst>
          </a:prstGeom>
          <a:noFill/>
          <a:ln w="7620">
            <a:solidFill>
              <a:srgbClr val="75BAE6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6218" y="4233624"/>
            <a:ext cx="95012" cy="950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3218736" y="4222313"/>
            <a:ext cx="1209318" cy="117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00" dirty="0">
                <a:solidFill>
                  <a:srgbClr val="75B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SIMULATION SCENARIOS</a:t>
            </a:r>
            <a:endParaRPr lang="en-US" sz="700" dirty="0"/>
          </a:p>
        </p:txBody>
      </p:sp>
      <p:sp>
        <p:nvSpPr>
          <p:cNvPr id="24" name="Shape 17"/>
          <p:cNvSpPr/>
          <p:nvPr/>
        </p:nvSpPr>
        <p:spPr>
          <a:xfrm>
            <a:off x="2997279" y="4456628"/>
            <a:ext cx="4285298" cy="356592"/>
          </a:xfrm>
          <a:prstGeom prst="roundRect">
            <a:avLst>
              <a:gd name="adj" fmla="val 48014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5050750" y="4523423"/>
            <a:ext cx="178237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400" dirty="0"/>
          </a:p>
        </p:txBody>
      </p:sp>
      <p:sp>
        <p:nvSpPr>
          <p:cNvPr id="26" name="Text 19"/>
          <p:cNvSpPr/>
          <p:nvPr/>
        </p:nvSpPr>
        <p:spPr>
          <a:xfrm>
            <a:off x="3116104" y="4878467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Rapid Growth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3116104" y="5113020"/>
            <a:ext cx="404764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Modeling scenarios of accelerated user adoption and network expansion.</a:t>
            </a:r>
            <a:endParaRPr lang="en-US" sz="900" dirty="0"/>
          </a:p>
        </p:txBody>
      </p:sp>
      <p:sp>
        <p:nvSpPr>
          <p:cNvPr id="28" name="Shape 21"/>
          <p:cNvSpPr/>
          <p:nvPr/>
        </p:nvSpPr>
        <p:spPr>
          <a:xfrm>
            <a:off x="7347823" y="4456628"/>
            <a:ext cx="4285298" cy="356592"/>
          </a:xfrm>
          <a:prstGeom prst="roundRect">
            <a:avLst>
              <a:gd name="adj" fmla="val 48014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9401294" y="4523423"/>
            <a:ext cx="178237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7466648" y="4878467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Slower Adoption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7466648" y="5113020"/>
            <a:ext cx="404764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Analyzing periods of reduced growth to ensure stability and adaptability.</a:t>
            </a:r>
            <a:endParaRPr lang="en-US" sz="900" dirty="0"/>
          </a:p>
        </p:txBody>
      </p:sp>
      <p:sp>
        <p:nvSpPr>
          <p:cNvPr id="32" name="Shape 25"/>
          <p:cNvSpPr/>
          <p:nvPr/>
        </p:nvSpPr>
        <p:spPr>
          <a:xfrm>
            <a:off x="2997279" y="5591651"/>
            <a:ext cx="4285298" cy="356592"/>
          </a:xfrm>
          <a:prstGeom prst="roundRect">
            <a:avLst>
              <a:gd name="adj" fmla="val 48014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33" name="Text 26"/>
          <p:cNvSpPr/>
          <p:nvPr/>
        </p:nvSpPr>
        <p:spPr>
          <a:xfrm>
            <a:off x="5050750" y="5658445"/>
            <a:ext cx="178237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400" dirty="0"/>
          </a:p>
        </p:txBody>
      </p:sp>
      <p:sp>
        <p:nvSpPr>
          <p:cNvPr id="34" name="Text 27"/>
          <p:cNvSpPr/>
          <p:nvPr/>
        </p:nvSpPr>
        <p:spPr>
          <a:xfrm>
            <a:off x="3116104" y="6013490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Market Volatility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3116104" y="6248043"/>
            <a:ext cx="404764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Testing the system's resilience against unpredictable economic fluctuations.</a:t>
            </a:r>
            <a:endParaRPr lang="en-US" sz="900" dirty="0"/>
          </a:p>
        </p:txBody>
      </p:sp>
      <p:sp>
        <p:nvSpPr>
          <p:cNvPr id="36" name="Shape 29"/>
          <p:cNvSpPr/>
          <p:nvPr/>
        </p:nvSpPr>
        <p:spPr>
          <a:xfrm>
            <a:off x="7347823" y="5591651"/>
            <a:ext cx="4285298" cy="356592"/>
          </a:xfrm>
          <a:prstGeom prst="roundRect">
            <a:avLst>
              <a:gd name="adj" fmla="val 48014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9401294" y="5658445"/>
            <a:ext cx="178237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1400" dirty="0"/>
          </a:p>
        </p:txBody>
      </p:sp>
      <p:sp>
        <p:nvSpPr>
          <p:cNvPr id="38" name="Text 31"/>
          <p:cNvSpPr/>
          <p:nvPr/>
        </p:nvSpPr>
        <p:spPr>
          <a:xfrm>
            <a:off x="7466648" y="6013490"/>
            <a:ext cx="1564362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Long-Term Expansion</a:t>
            </a:r>
            <a:endParaRPr lang="en-US" sz="1200" dirty="0"/>
          </a:p>
        </p:txBody>
      </p:sp>
      <p:sp>
        <p:nvSpPr>
          <p:cNvPr id="39" name="Text 32"/>
          <p:cNvSpPr/>
          <p:nvPr/>
        </p:nvSpPr>
        <p:spPr>
          <a:xfrm>
            <a:off x="7466648" y="6248043"/>
            <a:ext cx="4047649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Projecting sustainability over extended periods of ecosystem development.</a:t>
            </a:r>
            <a:endParaRPr lang="en-US" sz="900" dirty="0"/>
          </a:p>
        </p:txBody>
      </p:sp>
      <p:sp>
        <p:nvSpPr>
          <p:cNvPr id="40" name="Text 33"/>
          <p:cNvSpPr/>
          <p:nvPr/>
        </p:nvSpPr>
        <p:spPr>
          <a:xfrm>
            <a:off x="2997279" y="6734770"/>
            <a:ext cx="8635841" cy="29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objective of these comprehensive simulations is to ensure the program remains stable and robust under diverse conditions, protecting member value.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543" y="650558"/>
            <a:ext cx="9218771" cy="684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Financial Stability &amp; Long-Term Vision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28543" y="1735336"/>
            <a:ext cx="13173313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Infinity 8 integrates robust financial safeguards and a clear strategy for evolving into a self-sustaining economic network.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8543" y="2486858"/>
            <a:ext cx="4203621" cy="410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Financial Safety Mechanisms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728543" y="3097768"/>
            <a:ext cx="6332696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Several safeguards are built into the ecosystem to protect both members and the company: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28543" y="3930729"/>
            <a:ext cx="6332696" cy="1912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Payout cap limits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Operational reserve funds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Liquidity management systems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Diversified ecosystem revenue streams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Controlled token supply and vesting schedules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28543" y="6023134"/>
            <a:ext cx="6332696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mechanisms ensure rewards are distributed without threatening financial stability.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576780" y="2486858"/>
            <a:ext cx="4999911" cy="410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Long-Term Sustainability Strategy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7576780" y="3097768"/>
            <a:ext cx="6332696" cy="979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Infinity 8 model is designed to evolve into a fully operational ecosystem economy, with platform activity stemming from: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576780" y="4257199"/>
            <a:ext cx="6332696" cy="2308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Product sales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 services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Software platforms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Travel services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Blockchain utilities</a:t>
            </a:r>
            <a:endParaRPr lang="en-US" sz="160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Ecosystem transactions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76780" y="6746081"/>
            <a:ext cx="6332696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activities generate revenue to support the long-term growth of the ecosystem.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1411" y="503039"/>
            <a:ext cx="4903589" cy="589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Building Value Together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811411" y="2503408"/>
            <a:ext cx="2356366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Not Just Participants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11411" y="2945844"/>
            <a:ext cx="4268510" cy="784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Members are early contributors helping accelerate the adoption of a broader platform economy.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1411" y="3878580"/>
            <a:ext cx="2356366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Self-Sustaining Future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11411" y="4321016"/>
            <a:ext cx="4268510" cy="784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 the ecosystem expands, technology innovation, business activity, and community growth reinforce each other.</a:t>
            </a:r>
            <a:endParaRPr lang="en-US" sz="1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1480423"/>
            <a:ext cx="8301871" cy="463355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1411" y="6446877"/>
            <a:ext cx="6429732" cy="1279684"/>
          </a:xfrm>
          <a:prstGeom prst="roundRect">
            <a:avLst>
              <a:gd name="adj" fmla="val 2099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8101" y="6633567"/>
            <a:ext cx="2478048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Real Economic Network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998101" y="7016710"/>
            <a:ext cx="6056352" cy="523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services, commerce, and technology generating long-term value for all participants.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389138" y="6446877"/>
            <a:ext cx="6429732" cy="1279684"/>
          </a:xfrm>
          <a:prstGeom prst="roundRect">
            <a:avLst>
              <a:gd name="adj" fmla="val 2099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75828" y="6633567"/>
            <a:ext cx="2356366" cy="294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Lasting Value Creation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575828" y="7016710"/>
            <a:ext cx="6056352" cy="523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self-sustaining digital economy where contributions are rewarded through ecosystem expansion.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1449</Words>
  <Application>Microsoft Office PowerPoint</Application>
  <PresentationFormat>Custom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Montserrat</vt:lpstr>
      <vt:lpstr>Barlow Bold</vt:lpstr>
      <vt:lpstr>Barlow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Nirvista Technologies</cp:lastModifiedBy>
  <cp:revision>2</cp:revision>
  <dcterms:created xsi:type="dcterms:W3CDTF">2026-03-30T15:33:33Z</dcterms:created>
  <dcterms:modified xsi:type="dcterms:W3CDTF">2026-03-30T15:36:16Z</dcterms:modified>
</cp:coreProperties>
</file>