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4630400" cy="8229600"/>
  <p:notesSz cx="8229600" cy="14630400"/>
  <p:embeddedFontLst>
    <p:embeddedFont>
      <p:font typeface="Funnel Display" panose="020B0604020202020204" charset="0"/>
      <p:regular r:id="rId24"/>
    </p:embeddedFont>
    <p:embeddedFont>
      <p:font typeface="Funnel Sans"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9" d="100"/>
          <a:sy n="69" d="100"/>
        </p:scale>
        <p:origin x="67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769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5EB"/>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6.sv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2.svg"/><Relationship Id="rId4" Type="http://schemas.openxmlformats.org/officeDocument/2006/relationships/image" Target="../media/image31.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3.svg"/><Relationship Id="rId5" Type="http://schemas.openxmlformats.org/officeDocument/2006/relationships/image" Target="../media/image42.svg"/><Relationship Id="rId4" Type="http://schemas.openxmlformats.org/officeDocument/2006/relationships/image" Target="../media/image41.svg"/></Relationships>
</file>

<file path=ppt/slides/_rels/slide1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6.svg"/><Relationship Id="rId4" Type="http://schemas.openxmlformats.org/officeDocument/2006/relationships/image" Target="../media/image45.sv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55.svg"/><Relationship Id="rId4" Type="http://schemas.openxmlformats.org/officeDocument/2006/relationships/image" Target="../media/image54.sv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sv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3.svg"/><Relationship Id="rId5" Type="http://schemas.openxmlformats.org/officeDocument/2006/relationships/image" Target="../media/image62.svg"/><Relationship Id="rId4" Type="http://schemas.openxmlformats.org/officeDocument/2006/relationships/image" Target="../media/image61.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37724" y="2848213"/>
            <a:ext cx="7468553" cy="1408033"/>
          </a:xfrm>
          <a:prstGeom prst="rect">
            <a:avLst/>
          </a:prstGeom>
          <a:noFill/>
          <a:ln/>
        </p:spPr>
        <p:txBody>
          <a:bodyPr wrap="square" lIns="0" tIns="0" rIns="0" bIns="0" rtlCol="0" anchor="t"/>
          <a:lstStyle/>
          <a:p>
            <a:pPr marL="0" indent="0" algn="l">
              <a:lnSpc>
                <a:spcPts val="5500"/>
              </a:lnSpc>
              <a:buNone/>
            </a:pPr>
            <a:r>
              <a:rPr lang="en-US" sz="4400" dirty="0">
                <a:solidFill>
                  <a:srgbClr val="051D3A"/>
                </a:solidFill>
                <a:latin typeface="Funnel Display" pitchFamily="34" charset="0"/>
                <a:ea typeface="Funnel Display" pitchFamily="34" charset="-122"/>
                <a:cs typeface="Funnel Display" pitchFamily="34" charset="-120"/>
              </a:rPr>
              <a:t>8 Income Streams in the Infinity 8 Ecosystem</a:t>
            </a:r>
            <a:endParaRPr lang="en-US" sz="4400" dirty="0"/>
          </a:p>
        </p:txBody>
      </p:sp>
      <p:sp>
        <p:nvSpPr>
          <p:cNvPr id="4" name="Text 1"/>
          <p:cNvSpPr/>
          <p:nvPr/>
        </p:nvSpPr>
        <p:spPr>
          <a:xfrm>
            <a:off x="837724" y="4615220"/>
            <a:ext cx="7468553" cy="766048"/>
          </a:xfrm>
          <a:prstGeom prst="rect">
            <a:avLst/>
          </a:prstGeom>
          <a:noFill/>
          <a:ln/>
        </p:spPr>
        <p:txBody>
          <a:bodyPr wrap="square" lIns="0" tIns="0" rIns="0" bIns="0" rtlCol="0" anchor="t"/>
          <a:lstStyle/>
          <a:p>
            <a:pPr marL="0" indent="0" algn="l">
              <a:lnSpc>
                <a:spcPts val="3000"/>
              </a:lnSpc>
              <a:buNone/>
            </a:pPr>
            <a:r>
              <a:rPr lang="en-US" sz="1850" dirty="0">
                <a:solidFill>
                  <a:srgbClr val="2B3541"/>
                </a:solidFill>
                <a:latin typeface="Funnel Sans" pitchFamily="34" charset="0"/>
                <a:ea typeface="Funnel Sans" pitchFamily="34" charset="-122"/>
                <a:cs typeface="Funnel Sans" pitchFamily="34" charset="-120"/>
              </a:rPr>
              <a:t>A comprehensive guide to diversified earning opportunities for members and network leaders</a:t>
            </a:r>
            <a:endParaRPr lang="en-US" sz="1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730460" y="990600"/>
            <a:ext cx="3637836" cy="415171"/>
          </a:xfrm>
          <a:prstGeom prst="rect">
            <a:avLst/>
          </a:prstGeom>
          <a:noFill/>
          <a:ln/>
        </p:spPr>
        <p:txBody>
          <a:bodyPr wrap="none" lIns="0" tIns="0" rIns="0" bIns="0" rtlCol="0" anchor="t"/>
          <a:lstStyle/>
          <a:p>
            <a:pPr marL="0" indent="0" algn="l">
              <a:lnSpc>
                <a:spcPts val="3250"/>
              </a:lnSpc>
              <a:buNone/>
            </a:pPr>
            <a:r>
              <a:rPr lang="en-US" sz="2600" dirty="0">
                <a:solidFill>
                  <a:srgbClr val="051D3A"/>
                </a:solidFill>
                <a:latin typeface="Funnel Display" pitchFamily="34" charset="0"/>
                <a:ea typeface="Funnel Display" pitchFamily="34" charset="-122"/>
                <a:cs typeface="Funnel Display" pitchFamily="34" charset="-120"/>
              </a:rPr>
              <a:t>Eight Paths to Earnings</a:t>
            </a:r>
            <a:endParaRPr lang="en-US" sz="2600" dirty="0"/>
          </a:p>
        </p:txBody>
      </p:sp>
      <p:sp>
        <p:nvSpPr>
          <p:cNvPr id="3" name="Text 1"/>
          <p:cNvSpPr/>
          <p:nvPr/>
        </p:nvSpPr>
        <p:spPr>
          <a:xfrm>
            <a:off x="2730460" y="1572220"/>
            <a:ext cx="9169479" cy="359092"/>
          </a:xfrm>
          <a:prstGeom prst="rect">
            <a:avLst/>
          </a:prstGeom>
          <a:noFill/>
          <a:ln/>
        </p:spPr>
        <p:txBody>
          <a:bodyPr wrap="squar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Unlike traditional models that rely on a single income source, Infinity 8 offers eight distinct revenue streams. This diversified approach creates multiple opportunities to earn as you build your network and contribute to the ecosystem's growth.</a:t>
            </a:r>
            <a:endParaRPr lang="en-US" sz="1100" dirty="0"/>
          </a:p>
        </p:txBody>
      </p:sp>
      <p:sp>
        <p:nvSpPr>
          <p:cNvPr id="4" name="Shape 2"/>
          <p:cNvSpPr/>
          <p:nvPr/>
        </p:nvSpPr>
        <p:spPr>
          <a:xfrm>
            <a:off x="2730460" y="2024896"/>
            <a:ext cx="4543068" cy="1241108"/>
          </a:xfrm>
          <a:prstGeom prst="roundRect">
            <a:avLst>
              <a:gd name="adj" fmla="val 4778"/>
            </a:avLst>
          </a:prstGeom>
          <a:solidFill>
            <a:srgbClr val="FAF5EB"/>
          </a:solidFill>
          <a:ln w="7620">
            <a:solidFill>
              <a:srgbClr val="D5CDBE"/>
            </a:solidFill>
            <a:prstDash val="solid"/>
          </a:ln>
        </p:spPr>
      </p:sp>
      <p:sp>
        <p:nvSpPr>
          <p:cNvPr id="5" name="Shape 3"/>
          <p:cNvSpPr/>
          <p:nvPr/>
        </p:nvSpPr>
        <p:spPr>
          <a:xfrm>
            <a:off x="2879169" y="2173605"/>
            <a:ext cx="423505" cy="423505"/>
          </a:xfrm>
          <a:prstGeom prst="roundRect">
            <a:avLst>
              <a:gd name="adj" fmla="val 21589085"/>
            </a:avLst>
          </a:prstGeom>
          <a:solidFill>
            <a:srgbClr val="3371A5"/>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95613" y="2290048"/>
            <a:ext cx="190500" cy="190500"/>
          </a:xfrm>
          <a:prstGeom prst="rect">
            <a:avLst/>
          </a:prstGeom>
        </p:spPr>
      </p:pic>
      <p:sp>
        <p:nvSpPr>
          <p:cNvPr id="7" name="Text 4"/>
          <p:cNvSpPr/>
          <p:nvPr/>
        </p:nvSpPr>
        <p:spPr>
          <a:xfrm>
            <a:off x="2879169" y="2680335"/>
            <a:ext cx="2023586" cy="207526"/>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Direct Sales Commissions</a:t>
            </a:r>
            <a:endParaRPr lang="en-US" sz="1300" dirty="0"/>
          </a:p>
        </p:txBody>
      </p:sp>
      <p:sp>
        <p:nvSpPr>
          <p:cNvPr id="8" name="Text 5"/>
          <p:cNvSpPr/>
          <p:nvPr/>
        </p:nvSpPr>
        <p:spPr>
          <a:xfrm>
            <a:off x="2879169" y="2937748"/>
            <a:ext cx="4245650" cy="179546"/>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Weekly earnings from network sales</a:t>
            </a:r>
            <a:endParaRPr lang="en-US" sz="1100" dirty="0"/>
          </a:p>
        </p:txBody>
      </p:sp>
      <p:sp>
        <p:nvSpPr>
          <p:cNvPr id="9" name="Shape 6"/>
          <p:cNvSpPr/>
          <p:nvPr/>
        </p:nvSpPr>
        <p:spPr>
          <a:xfrm>
            <a:off x="7356753" y="2024896"/>
            <a:ext cx="4543187" cy="1241108"/>
          </a:xfrm>
          <a:prstGeom prst="roundRect">
            <a:avLst>
              <a:gd name="adj" fmla="val 4778"/>
            </a:avLst>
          </a:prstGeom>
          <a:solidFill>
            <a:srgbClr val="FAF5EB"/>
          </a:solidFill>
          <a:ln w="7620">
            <a:solidFill>
              <a:srgbClr val="D5CDBE"/>
            </a:solidFill>
            <a:prstDash val="solid"/>
          </a:ln>
        </p:spPr>
      </p:sp>
      <p:sp>
        <p:nvSpPr>
          <p:cNvPr id="10" name="Shape 7"/>
          <p:cNvSpPr/>
          <p:nvPr/>
        </p:nvSpPr>
        <p:spPr>
          <a:xfrm>
            <a:off x="7505462" y="2173605"/>
            <a:ext cx="423505" cy="423505"/>
          </a:xfrm>
          <a:prstGeom prst="roundRect">
            <a:avLst>
              <a:gd name="adj" fmla="val 21589085"/>
            </a:avLst>
          </a:prstGeom>
          <a:solidFill>
            <a:srgbClr val="3371A5"/>
          </a:solidFill>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21905" y="2290048"/>
            <a:ext cx="190500" cy="190500"/>
          </a:xfrm>
          <a:prstGeom prst="rect">
            <a:avLst/>
          </a:prstGeom>
        </p:spPr>
      </p:pic>
      <p:sp>
        <p:nvSpPr>
          <p:cNvPr id="12" name="Text 8"/>
          <p:cNvSpPr/>
          <p:nvPr/>
        </p:nvSpPr>
        <p:spPr>
          <a:xfrm>
            <a:off x="7505462" y="2680335"/>
            <a:ext cx="1661041" cy="207526"/>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Salary Income</a:t>
            </a:r>
            <a:endParaRPr lang="en-US" sz="1300" dirty="0"/>
          </a:p>
        </p:txBody>
      </p:sp>
      <p:sp>
        <p:nvSpPr>
          <p:cNvPr id="13" name="Text 9"/>
          <p:cNvSpPr/>
          <p:nvPr/>
        </p:nvSpPr>
        <p:spPr>
          <a:xfrm>
            <a:off x="7505462" y="2937748"/>
            <a:ext cx="4245769" cy="179546"/>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Structured leadership rewards</a:t>
            </a:r>
            <a:endParaRPr lang="en-US" sz="1100" dirty="0"/>
          </a:p>
        </p:txBody>
      </p:sp>
      <p:sp>
        <p:nvSpPr>
          <p:cNvPr id="14" name="Shape 10"/>
          <p:cNvSpPr/>
          <p:nvPr/>
        </p:nvSpPr>
        <p:spPr>
          <a:xfrm>
            <a:off x="2730460" y="3349228"/>
            <a:ext cx="4543068" cy="1241108"/>
          </a:xfrm>
          <a:prstGeom prst="roundRect">
            <a:avLst>
              <a:gd name="adj" fmla="val 4778"/>
            </a:avLst>
          </a:prstGeom>
          <a:solidFill>
            <a:srgbClr val="FAF5EB"/>
          </a:solidFill>
          <a:ln w="7620">
            <a:solidFill>
              <a:srgbClr val="D5CDBE"/>
            </a:solidFill>
            <a:prstDash val="solid"/>
          </a:ln>
        </p:spPr>
      </p:sp>
      <p:sp>
        <p:nvSpPr>
          <p:cNvPr id="15" name="Shape 11"/>
          <p:cNvSpPr/>
          <p:nvPr/>
        </p:nvSpPr>
        <p:spPr>
          <a:xfrm>
            <a:off x="2879169" y="3497937"/>
            <a:ext cx="423505" cy="423505"/>
          </a:xfrm>
          <a:prstGeom prst="roundRect">
            <a:avLst>
              <a:gd name="adj" fmla="val 21589085"/>
            </a:avLst>
          </a:prstGeom>
          <a:solidFill>
            <a:srgbClr val="3371A5"/>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95613" y="3614380"/>
            <a:ext cx="190500" cy="190500"/>
          </a:xfrm>
          <a:prstGeom prst="rect">
            <a:avLst/>
          </a:prstGeom>
        </p:spPr>
      </p:pic>
      <p:sp>
        <p:nvSpPr>
          <p:cNvPr id="17" name="Text 12"/>
          <p:cNvSpPr/>
          <p:nvPr/>
        </p:nvSpPr>
        <p:spPr>
          <a:xfrm>
            <a:off x="2879169" y="4004667"/>
            <a:ext cx="1661041" cy="207526"/>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Level Bonuses</a:t>
            </a:r>
            <a:endParaRPr lang="en-US" sz="1300" dirty="0"/>
          </a:p>
        </p:txBody>
      </p:sp>
      <p:sp>
        <p:nvSpPr>
          <p:cNvPr id="18" name="Text 13"/>
          <p:cNvSpPr/>
          <p:nvPr/>
        </p:nvSpPr>
        <p:spPr>
          <a:xfrm>
            <a:off x="2879169" y="4262080"/>
            <a:ext cx="4245650" cy="179546"/>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Milestone achievement rewards</a:t>
            </a:r>
            <a:endParaRPr lang="en-US" sz="1100" dirty="0"/>
          </a:p>
        </p:txBody>
      </p:sp>
      <p:sp>
        <p:nvSpPr>
          <p:cNvPr id="19" name="Shape 14"/>
          <p:cNvSpPr/>
          <p:nvPr/>
        </p:nvSpPr>
        <p:spPr>
          <a:xfrm>
            <a:off x="7356753" y="3349228"/>
            <a:ext cx="4543187" cy="1241108"/>
          </a:xfrm>
          <a:prstGeom prst="roundRect">
            <a:avLst>
              <a:gd name="adj" fmla="val 4778"/>
            </a:avLst>
          </a:prstGeom>
          <a:solidFill>
            <a:srgbClr val="FAF5EB"/>
          </a:solidFill>
          <a:ln w="7620">
            <a:solidFill>
              <a:srgbClr val="D5CDBE"/>
            </a:solidFill>
            <a:prstDash val="solid"/>
          </a:ln>
        </p:spPr>
      </p:sp>
      <p:sp>
        <p:nvSpPr>
          <p:cNvPr id="20" name="Shape 15"/>
          <p:cNvSpPr/>
          <p:nvPr/>
        </p:nvSpPr>
        <p:spPr>
          <a:xfrm>
            <a:off x="7505462" y="3497937"/>
            <a:ext cx="423505" cy="423505"/>
          </a:xfrm>
          <a:prstGeom prst="roundRect">
            <a:avLst>
              <a:gd name="adj" fmla="val 21589085"/>
            </a:avLst>
          </a:prstGeom>
          <a:solidFill>
            <a:srgbClr val="3371A5"/>
          </a:solidFill>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21905" y="3614380"/>
            <a:ext cx="190500" cy="190500"/>
          </a:xfrm>
          <a:prstGeom prst="rect">
            <a:avLst/>
          </a:prstGeom>
        </p:spPr>
      </p:pic>
      <p:sp>
        <p:nvSpPr>
          <p:cNvPr id="22" name="Text 16"/>
          <p:cNvSpPr/>
          <p:nvPr/>
        </p:nvSpPr>
        <p:spPr>
          <a:xfrm>
            <a:off x="7505462" y="4004667"/>
            <a:ext cx="1661041" cy="207526"/>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Profit Share Pool</a:t>
            </a:r>
            <a:endParaRPr lang="en-US" sz="1300" dirty="0"/>
          </a:p>
        </p:txBody>
      </p:sp>
      <p:sp>
        <p:nvSpPr>
          <p:cNvPr id="23" name="Text 17"/>
          <p:cNvSpPr/>
          <p:nvPr/>
        </p:nvSpPr>
        <p:spPr>
          <a:xfrm>
            <a:off x="7505462" y="4262080"/>
            <a:ext cx="4245769" cy="179546"/>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Company success sharing</a:t>
            </a:r>
            <a:endParaRPr lang="en-US" sz="1100" dirty="0"/>
          </a:p>
        </p:txBody>
      </p:sp>
      <p:sp>
        <p:nvSpPr>
          <p:cNvPr id="24" name="Shape 18"/>
          <p:cNvSpPr/>
          <p:nvPr/>
        </p:nvSpPr>
        <p:spPr>
          <a:xfrm>
            <a:off x="2730460" y="4673560"/>
            <a:ext cx="4543068" cy="1241108"/>
          </a:xfrm>
          <a:prstGeom prst="roundRect">
            <a:avLst>
              <a:gd name="adj" fmla="val 4778"/>
            </a:avLst>
          </a:prstGeom>
          <a:solidFill>
            <a:srgbClr val="FAF5EB"/>
          </a:solidFill>
          <a:ln w="7620">
            <a:solidFill>
              <a:srgbClr val="D5CDBE"/>
            </a:solidFill>
            <a:prstDash val="solid"/>
          </a:ln>
        </p:spPr>
      </p:sp>
      <p:sp>
        <p:nvSpPr>
          <p:cNvPr id="25" name="Shape 19"/>
          <p:cNvSpPr/>
          <p:nvPr/>
        </p:nvSpPr>
        <p:spPr>
          <a:xfrm>
            <a:off x="2879169" y="4822269"/>
            <a:ext cx="423505" cy="423505"/>
          </a:xfrm>
          <a:prstGeom prst="roundRect">
            <a:avLst>
              <a:gd name="adj" fmla="val 21589085"/>
            </a:avLst>
          </a:prstGeom>
          <a:solidFill>
            <a:srgbClr val="3371A5"/>
          </a:solidFill>
          <a:ln/>
        </p:spPr>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995613" y="4938713"/>
            <a:ext cx="190500" cy="190500"/>
          </a:xfrm>
          <a:prstGeom prst="rect">
            <a:avLst/>
          </a:prstGeom>
        </p:spPr>
      </p:pic>
      <p:sp>
        <p:nvSpPr>
          <p:cNvPr id="27" name="Text 20"/>
          <p:cNvSpPr/>
          <p:nvPr/>
        </p:nvSpPr>
        <p:spPr>
          <a:xfrm>
            <a:off x="2879169" y="5328999"/>
            <a:ext cx="1661041" cy="207526"/>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Vesting Rewards</a:t>
            </a:r>
            <a:endParaRPr lang="en-US" sz="1300" dirty="0"/>
          </a:p>
        </p:txBody>
      </p:sp>
      <p:sp>
        <p:nvSpPr>
          <p:cNvPr id="28" name="Text 21"/>
          <p:cNvSpPr/>
          <p:nvPr/>
        </p:nvSpPr>
        <p:spPr>
          <a:xfrm>
            <a:off x="2879169" y="5586413"/>
            <a:ext cx="4245650" cy="179546"/>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Long-term commitment benefits</a:t>
            </a:r>
            <a:endParaRPr lang="en-US" sz="1100" dirty="0"/>
          </a:p>
        </p:txBody>
      </p:sp>
      <p:sp>
        <p:nvSpPr>
          <p:cNvPr id="29" name="Shape 22"/>
          <p:cNvSpPr/>
          <p:nvPr/>
        </p:nvSpPr>
        <p:spPr>
          <a:xfrm>
            <a:off x="7356753" y="4673560"/>
            <a:ext cx="4543187" cy="1241108"/>
          </a:xfrm>
          <a:prstGeom prst="roundRect">
            <a:avLst>
              <a:gd name="adj" fmla="val 4778"/>
            </a:avLst>
          </a:prstGeom>
          <a:solidFill>
            <a:srgbClr val="FAF5EB"/>
          </a:solidFill>
          <a:ln w="7620">
            <a:solidFill>
              <a:srgbClr val="D5CDBE"/>
            </a:solidFill>
            <a:prstDash val="solid"/>
          </a:ln>
        </p:spPr>
      </p:sp>
      <p:sp>
        <p:nvSpPr>
          <p:cNvPr id="30" name="Shape 23"/>
          <p:cNvSpPr/>
          <p:nvPr/>
        </p:nvSpPr>
        <p:spPr>
          <a:xfrm>
            <a:off x="7505462" y="4822269"/>
            <a:ext cx="423505" cy="423505"/>
          </a:xfrm>
          <a:prstGeom prst="roundRect">
            <a:avLst>
              <a:gd name="adj" fmla="val 21589085"/>
            </a:avLst>
          </a:prstGeom>
          <a:solidFill>
            <a:srgbClr val="3371A5"/>
          </a:solidFill>
          <a:ln/>
        </p:spPr>
      </p:sp>
      <p:pic>
        <p:nvPicPr>
          <p:cNvPr id="3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21905" y="4938713"/>
            <a:ext cx="190500" cy="190500"/>
          </a:xfrm>
          <a:prstGeom prst="rect">
            <a:avLst/>
          </a:prstGeom>
        </p:spPr>
      </p:pic>
      <p:sp>
        <p:nvSpPr>
          <p:cNvPr id="32" name="Text 24"/>
          <p:cNvSpPr/>
          <p:nvPr/>
        </p:nvSpPr>
        <p:spPr>
          <a:xfrm>
            <a:off x="7505462" y="5328999"/>
            <a:ext cx="1661041" cy="207526"/>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Rank Bonuses</a:t>
            </a:r>
            <a:endParaRPr lang="en-US" sz="1300" dirty="0"/>
          </a:p>
        </p:txBody>
      </p:sp>
      <p:sp>
        <p:nvSpPr>
          <p:cNvPr id="33" name="Text 25"/>
          <p:cNvSpPr/>
          <p:nvPr/>
        </p:nvSpPr>
        <p:spPr>
          <a:xfrm>
            <a:off x="7505462" y="5586413"/>
            <a:ext cx="4245769" cy="179546"/>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Leadership level rewards</a:t>
            </a:r>
            <a:endParaRPr lang="en-US" sz="1100" dirty="0"/>
          </a:p>
        </p:txBody>
      </p:sp>
      <p:sp>
        <p:nvSpPr>
          <p:cNvPr id="34" name="Shape 26"/>
          <p:cNvSpPr/>
          <p:nvPr/>
        </p:nvSpPr>
        <p:spPr>
          <a:xfrm>
            <a:off x="2730460" y="5997893"/>
            <a:ext cx="4543068" cy="1241108"/>
          </a:xfrm>
          <a:prstGeom prst="roundRect">
            <a:avLst>
              <a:gd name="adj" fmla="val 4778"/>
            </a:avLst>
          </a:prstGeom>
          <a:solidFill>
            <a:srgbClr val="FAF5EB"/>
          </a:solidFill>
          <a:ln w="7620">
            <a:solidFill>
              <a:srgbClr val="D5CDBE"/>
            </a:solidFill>
            <a:prstDash val="solid"/>
          </a:ln>
        </p:spPr>
      </p:sp>
      <p:sp>
        <p:nvSpPr>
          <p:cNvPr id="35" name="Shape 27"/>
          <p:cNvSpPr/>
          <p:nvPr/>
        </p:nvSpPr>
        <p:spPr>
          <a:xfrm>
            <a:off x="2879169" y="6146602"/>
            <a:ext cx="423505" cy="423505"/>
          </a:xfrm>
          <a:prstGeom prst="roundRect">
            <a:avLst>
              <a:gd name="adj" fmla="val 21589085"/>
            </a:avLst>
          </a:prstGeom>
          <a:solidFill>
            <a:srgbClr val="3371A5"/>
          </a:solidFill>
          <a:ln/>
        </p:spPr>
      </p:sp>
      <p:pic>
        <p:nvPicPr>
          <p:cNvPr id="36"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995613" y="6263045"/>
            <a:ext cx="190500" cy="190500"/>
          </a:xfrm>
          <a:prstGeom prst="rect">
            <a:avLst/>
          </a:prstGeom>
        </p:spPr>
      </p:pic>
      <p:sp>
        <p:nvSpPr>
          <p:cNvPr id="37" name="Text 28"/>
          <p:cNvSpPr/>
          <p:nvPr/>
        </p:nvSpPr>
        <p:spPr>
          <a:xfrm>
            <a:off x="2879169" y="6653332"/>
            <a:ext cx="1661041" cy="207526"/>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Insurance Benefits</a:t>
            </a:r>
            <a:endParaRPr lang="en-US" sz="1300" dirty="0"/>
          </a:p>
        </p:txBody>
      </p:sp>
      <p:sp>
        <p:nvSpPr>
          <p:cNvPr id="38" name="Text 29"/>
          <p:cNvSpPr/>
          <p:nvPr/>
        </p:nvSpPr>
        <p:spPr>
          <a:xfrm>
            <a:off x="2879169" y="6910745"/>
            <a:ext cx="4245650" cy="179546"/>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Member protection coverage</a:t>
            </a:r>
            <a:endParaRPr lang="en-US" sz="1100" dirty="0"/>
          </a:p>
        </p:txBody>
      </p:sp>
      <p:sp>
        <p:nvSpPr>
          <p:cNvPr id="39" name="Shape 30"/>
          <p:cNvSpPr/>
          <p:nvPr/>
        </p:nvSpPr>
        <p:spPr>
          <a:xfrm>
            <a:off x="7356753" y="5997893"/>
            <a:ext cx="4543187" cy="1241108"/>
          </a:xfrm>
          <a:prstGeom prst="roundRect">
            <a:avLst>
              <a:gd name="adj" fmla="val 4778"/>
            </a:avLst>
          </a:prstGeom>
          <a:solidFill>
            <a:srgbClr val="FAF5EB"/>
          </a:solidFill>
          <a:ln w="7620">
            <a:solidFill>
              <a:srgbClr val="D5CDBE"/>
            </a:solidFill>
            <a:prstDash val="solid"/>
          </a:ln>
        </p:spPr>
      </p:sp>
      <p:sp>
        <p:nvSpPr>
          <p:cNvPr id="40" name="Shape 31"/>
          <p:cNvSpPr/>
          <p:nvPr/>
        </p:nvSpPr>
        <p:spPr>
          <a:xfrm>
            <a:off x="7505462" y="6146602"/>
            <a:ext cx="423505" cy="423505"/>
          </a:xfrm>
          <a:prstGeom prst="roundRect">
            <a:avLst>
              <a:gd name="adj" fmla="val 21589085"/>
            </a:avLst>
          </a:prstGeom>
          <a:solidFill>
            <a:srgbClr val="3371A5"/>
          </a:solidFill>
          <a:ln/>
        </p:spPr>
      </p:sp>
      <p:pic>
        <p:nvPicPr>
          <p:cNvPr id="41"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621905" y="6263045"/>
            <a:ext cx="190500" cy="190500"/>
          </a:xfrm>
          <a:prstGeom prst="rect">
            <a:avLst/>
          </a:prstGeom>
        </p:spPr>
      </p:pic>
      <p:sp>
        <p:nvSpPr>
          <p:cNvPr id="42" name="Text 32"/>
          <p:cNvSpPr/>
          <p:nvPr/>
        </p:nvSpPr>
        <p:spPr>
          <a:xfrm>
            <a:off x="7505462" y="6653332"/>
            <a:ext cx="1661041" cy="207526"/>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Partner Tokens</a:t>
            </a:r>
            <a:endParaRPr lang="en-US" sz="1300" dirty="0"/>
          </a:p>
        </p:txBody>
      </p:sp>
      <p:sp>
        <p:nvSpPr>
          <p:cNvPr id="43" name="Text 33"/>
          <p:cNvSpPr/>
          <p:nvPr/>
        </p:nvSpPr>
        <p:spPr>
          <a:xfrm>
            <a:off x="7505462" y="6910745"/>
            <a:ext cx="4245769" cy="179546"/>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Ecosystem expansion rewards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19852" y="1147167"/>
            <a:ext cx="5899309" cy="604957"/>
          </a:xfrm>
          <a:prstGeom prst="rect">
            <a:avLst/>
          </a:prstGeom>
          <a:noFill/>
          <a:ln/>
        </p:spPr>
        <p:txBody>
          <a:bodyPr wrap="none" lIns="0" tIns="0" rIns="0" bIns="0" rtlCol="0" anchor="t"/>
          <a:lstStyle/>
          <a:p>
            <a:pPr marL="0" indent="0" algn="l">
              <a:lnSpc>
                <a:spcPts val="4750"/>
              </a:lnSpc>
              <a:buNone/>
            </a:pPr>
            <a:r>
              <a:rPr lang="en-US" sz="3800" dirty="0">
                <a:solidFill>
                  <a:srgbClr val="051D3A"/>
                </a:solidFill>
                <a:latin typeface="Funnel Display" pitchFamily="34" charset="0"/>
                <a:ea typeface="Funnel Display" pitchFamily="34" charset="-122"/>
                <a:cs typeface="Funnel Display" pitchFamily="34" charset="-120"/>
              </a:rPr>
              <a:t>Direct Sales Commissions</a:t>
            </a:r>
            <a:endParaRPr lang="en-US" sz="3800" dirty="0"/>
          </a:p>
        </p:txBody>
      </p:sp>
      <p:sp>
        <p:nvSpPr>
          <p:cNvPr id="4" name="Text 1"/>
          <p:cNvSpPr/>
          <p:nvPr/>
        </p:nvSpPr>
        <p:spPr>
          <a:xfrm>
            <a:off x="719852" y="2017157"/>
            <a:ext cx="7704296" cy="917258"/>
          </a:xfrm>
          <a:prstGeom prst="rect">
            <a:avLst/>
          </a:prstGeom>
          <a:noFill/>
          <a:ln/>
        </p:spPr>
        <p:txBody>
          <a:bodyPr wrap="square" lIns="0" tIns="0" rIns="0" bIns="0" rtlCol="0" anchor="t"/>
          <a:lstStyle/>
          <a:p>
            <a:pPr marL="0" indent="0" algn="l">
              <a:lnSpc>
                <a:spcPts val="2400"/>
              </a:lnSpc>
              <a:buNone/>
            </a:pPr>
            <a:r>
              <a:rPr lang="en-US" sz="1600" dirty="0">
                <a:solidFill>
                  <a:srgbClr val="2B3541"/>
                </a:solidFill>
                <a:latin typeface="Funnel Sans" pitchFamily="34" charset="0"/>
                <a:ea typeface="Funnel Sans" pitchFamily="34" charset="-122"/>
                <a:cs typeface="Funnel Sans" pitchFamily="34" charset="-120"/>
              </a:rPr>
              <a:t>The foundation of your weekly earnings comes from commissions on sales within your network. This is the core mechanism that rewards you for building relationships and growing your organization.</a:t>
            </a:r>
            <a:endParaRPr lang="en-US" sz="1600" dirty="0"/>
          </a:p>
        </p:txBody>
      </p:sp>
      <p:sp>
        <p:nvSpPr>
          <p:cNvPr id="5" name="Text 2"/>
          <p:cNvSpPr/>
          <p:nvPr/>
        </p:nvSpPr>
        <p:spPr>
          <a:xfrm>
            <a:off x="719852" y="3309818"/>
            <a:ext cx="2419588" cy="302419"/>
          </a:xfrm>
          <a:prstGeom prst="rect">
            <a:avLst/>
          </a:prstGeom>
          <a:noFill/>
          <a:ln/>
        </p:spPr>
        <p:txBody>
          <a:bodyPr wrap="none" lIns="0" tIns="0" rIns="0" bIns="0" rtlCol="0" anchor="t"/>
          <a:lstStyle/>
          <a:p>
            <a:pPr marL="0" indent="0" algn="l">
              <a:lnSpc>
                <a:spcPts val="2350"/>
              </a:lnSpc>
              <a:buNone/>
            </a:pPr>
            <a:r>
              <a:rPr lang="en-US" sz="1900" dirty="0">
                <a:solidFill>
                  <a:srgbClr val="051D3A"/>
                </a:solidFill>
                <a:latin typeface="Funnel Display" pitchFamily="34" charset="0"/>
                <a:ea typeface="Funnel Display" pitchFamily="34" charset="-122"/>
                <a:cs typeface="Funnel Display" pitchFamily="34" charset="-120"/>
              </a:rPr>
              <a:t>How It Works</a:t>
            </a:r>
            <a:endParaRPr lang="en-US" sz="1900" dirty="0"/>
          </a:p>
        </p:txBody>
      </p:sp>
      <p:sp>
        <p:nvSpPr>
          <p:cNvPr id="6" name="Text 3"/>
          <p:cNvSpPr/>
          <p:nvPr/>
        </p:nvSpPr>
        <p:spPr>
          <a:xfrm>
            <a:off x="719852" y="3788926"/>
            <a:ext cx="3601283" cy="1834515"/>
          </a:xfrm>
          <a:prstGeom prst="rect">
            <a:avLst/>
          </a:prstGeom>
          <a:noFill/>
          <a:ln/>
        </p:spPr>
        <p:txBody>
          <a:bodyPr wrap="square" lIns="0" tIns="0" rIns="0" bIns="0" rtlCol="0" anchor="t"/>
          <a:lstStyle/>
          <a:p>
            <a:pPr marL="0" indent="0" algn="l">
              <a:lnSpc>
                <a:spcPts val="2400"/>
              </a:lnSpc>
              <a:buNone/>
            </a:pPr>
            <a:r>
              <a:rPr lang="en-US" sz="1600" dirty="0">
                <a:solidFill>
                  <a:srgbClr val="2B3541"/>
                </a:solidFill>
                <a:latin typeface="Funnel Sans" pitchFamily="34" charset="0"/>
                <a:ea typeface="Funnel Sans" pitchFamily="34" charset="-122"/>
                <a:cs typeface="Funnel Sans" pitchFamily="34" charset="-120"/>
              </a:rPr>
              <a:t>Earn commissions when personally sponsored members make purchases. Your commission structure extends up to 8 levels deep in your network, creating exponential earning potential as your organization grows.</a:t>
            </a:r>
            <a:endParaRPr lang="en-US" sz="1600" dirty="0"/>
          </a:p>
        </p:txBody>
      </p:sp>
      <p:sp>
        <p:nvSpPr>
          <p:cNvPr id="7" name="Text 4"/>
          <p:cNvSpPr/>
          <p:nvPr/>
        </p:nvSpPr>
        <p:spPr>
          <a:xfrm>
            <a:off x="4830485" y="3309818"/>
            <a:ext cx="2569845" cy="302419"/>
          </a:xfrm>
          <a:prstGeom prst="rect">
            <a:avLst/>
          </a:prstGeom>
          <a:noFill/>
          <a:ln/>
        </p:spPr>
        <p:txBody>
          <a:bodyPr wrap="none" lIns="0" tIns="0" rIns="0" bIns="0" rtlCol="0" anchor="t"/>
          <a:lstStyle/>
          <a:p>
            <a:pPr marL="0" indent="0" algn="l">
              <a:lnSpc>
                <a:spcPts val="2350"/>
              </a:lnSpc>
              <a:buNone/>
            </a:pPr>
            <a:r>
              <a:rPr lang="en-US" sz="1900" dirty="0">
                <a:solidFill>
                  <a:srgbClr val="051D3A"/>
                </a:solidFill>
                <a:latin typeface="Funnel Display" pitchFamily="34" charset="0"/>
                <a:ea typeface="Funnel Display" pitchFamily="34" charset="-122"/>
                <a:cs typeface="Funnel Display" pitchFamily="34" charset="-120"/>
              </a:rPr>
              <a:t>Commission Structure</a:t>
            </a:r>
            <a:endParaRPr lang="en-US" sz="1900" dirty="0"/>
          </a:p>
        </p:txBody>
      </p:sp>
      <p:sp>
        <p:nvSpPr>
          <p:cNvPr id="8" name="Text 5"/>
          <p:cNvSpPr/>
          <p:nvPr/>
        </p:nvSpPr>
        <p:spPr>
          <a:xfrm>
            <a:off x="4830485" y="3788926"/>
            <a:ext cx="3601283" cy="1834515"/>
          </a:xfrm>
          <a:prstGeom prst="rect">
            <a:avLst/>
          </a:prstGeom>
          <a:noFill/>
          <a:ln/>
        </p:spPr>
        <p:txBody>
          <a:bodyPr wrap="square" lIns="0" tIns="0" rIns="0" bIns="0" rtlCol="0" anchor="t"/>
          <a:lstStyle/>
          <a:p>
            <a:pPr marL="0" indent="0" algn="l">
              <a:lnSpc>
                <a:spcPts val="2400"/>
              </a:lnSpc>
              <a:buNone/>
            </a:pPr>
            <a:r>
              <a:rPr lang="en-US" sz="1600" dirty="0">
                <a:solidFill>
                  <a:srgbClr val="2B3541"/>
                </a:solidFill>
                <a:latin typeface="Funnel Sans" pitchFamily="34" charset="0"/>
                <a:ea typeface="Funnel Sans" pitchFamily="34" charset="-122"/>
                <a:cs typeface="Funnel Sans" pitchFamily="34" charset="-120"/>
              </a:rPr>
              <a:t>Commission rates vary by level, with higher percentages on direct referrals and decreasing rates as you go deeper. This structure ensures sustainable rewards while maintaining network balance.</a:t>
            </a:r>
            <a:endParaRPr lang="en-US" sz="1600" dirty="0"/>
          </a:p>
        </p:txBody>
      </p:sp>
      <p:sp>
        <p:nvSpPr>
          <p:cNvPr id="9" name="Shape 6"/>
          <p:cNvSpPr/>
          <p:nvPr/>
        </p:nvSpPr>
        <p:spPr>
          <a:xfrm>
            <a:off x="719852" y="5981105"/>
            <a:ext cx="7704296" cy="1101209"/>
          </a:xfrm>
          <a:prstGeom prst="roundRect">
            <a:avLst>
              <a:gd name="adj" fmla="val 7844"/>
            </a:avLst>
          </a:prstGeom>
          <a:solidFill>
            <a:srgbClr val="C5DBED"/>
          </a:solidFill>
          <a:ln/>
        </p:spPr>
      </p:sp>
      <p:pic>
        <p:nvPicPr>
          <p:cNvPr id="10" name="Image 1" descr="preencoded.png"/>
          <p:cNvPicPr>
            <a:picLocks noChangeAspect="1"/>
          </p:cNvPicPr>
          <p:nvPr/>
        </p:nvPicPr>
        <p:blipFill>
          <a:blip r:embed="rId4"/>
          <a:stretch>
            <a:fillRect/>
          </a:stretch>
        </p:blipFill>
        <p:spPr>
          <a:xfrm>
            <a:off x="925473" y="6286619"/>
            <a:ext cx="257056" cy="205621"/>
          </a:xfrm>
          <a:prstGeom prst="rect">
            <a:avLst/>
          </a:prstGeom>
        </p:spPr>
      </p:pic>
      <p:sp>
        <p:nvSpPr>
          <p:cNvPr id="11" name="Text 7"/>
          <p:cNvSpPr/>
          <p:nvPr/>
        </p:nvSpPr>
        <p:spPr>
          <a:xfrm>
            <a:off x="1388150" y="6209109"/>
            <a:ext cx="6830378" cy="611505"/>
          </a:xfrm>
          <a:prstGeom prst="rect">
            <a:avLst/>
          </a:prstGeom>
          <a:noFill/>
          <a:ln/>
        </p:spPr>
        <p:txBody>
          <a:bodyPr wrap="square" lIns="0" tIns="0" rIns="0" bIns="0" rtlCol="0" anchor="t"/>
          <a:lstStyle/>
          <a:p>
            <a:pPr marL="0" indent="0" algn="l">
              <a:lnSpc>
                <a:spcPts val="2400"/>
              </a:lnSpc>
              <a:buNone/>
            </a:pPr>
            <a:r>
              <a:rPr lang="en-US" sz="1600" dirty="0">
                <a:solidFill>
                  <a:srgbClr val="000000"/>
                </a:solidFill>
                <a:latin typeface="Funnel Sans" pitchFamily="34" charset="0"/>
                <a:ea typeface="Funnel Sans" pitchFamily="34" charset="-122"/>
                <a:cs typeface="Funnel Sans" pitchFamily="34" charset="-120"/>
              </a:rPr>
              <a:t>This is the primary weekly earning mechanism that forms the base of your income in the Infinity 8 ecosystem.</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37724" y="843082"/>
            <a:ext cx="6949559" cy="704017"/>
          </a:xfrm>
          <a:prstGeom prst="rect">
            <a:avLst/>
          </a:prstGeom>
          <a:noFill/>
          <a:ln/>
        </p:spPr>
        <p:txBody>
          <a:bodyPr wrap="none" lIns="0" tIns="0" rIns="0" bIns="0" rtlCol="0" anchor="t"/>
          <a:lstStyle/>
          <a:p>
            <a:pPr marL="0" indent="0" algn="l">
              <a:lnSpc>
                <a:spcPts val="5500"/>
              </a:lnSpc>
              <a:buNone/>
            </a:pPr>
            <a:r>
              <a:rPr lang="en-US" sz="4400" dirty="0">
                <a:solidFill>
                  <a:srgbClr val="051D3A"/>
                </a:solidFill>
                <a:latin typeface="Funnel Display" pitchFamily="34" charset="0"/>
                <a:ea typeface="Funnel Display" pitchFamily="34" charset="-122"/>
                <a:cs typeface="Funnel Display" pitchFamily="34" charset="-120"/>
              </a:rPr>
              <a:t>Salary Income for Leaders</a:t>
            </a:r>
            <a:endParaRPr lang="en-US" sz="4400" dirty="0"/>
          </a:p>
        </p:txBody>
      </p:sp>
      <p:sp>
        <p:nvSpPr>
          <p:cNvPr id="3" name="Shape 1"/>
          <p:cNvSpPr/>
          <p:nvPr/>
        </p:nvSpPr>
        <p:spPr>
          <a:xfrm>
            <a:off x="1196697" y="2983230"/>
            <a:ext cx="3799642" cy="239316"/>
          </a:xfrm>
          <a:prstGeom prst="roundRect">
            <a:avLst>
              <a:gd name="adj" fmla="val 42011"/>
            </a:avLst>
          </a:prstGeom>
          <a:solidFill>
            <a:srgbClr val="FAF5EB"/>
          </a:solidFill>
          <a:ln w="7620">
            <a:solidFill>
              <a:srgbClr val="D5CDBE"/>
            </a:solidFill>
            <a:prstDash val="solid"/>
          </a:ln>
        </p:spPr>
      </p:sp>
      <p:sp>
        <p:nvSpPr>
          <p:cNvPr id="4" name="Shape 2"/>
          <p:cNvSpPr/>
          <p:nvPr/>
        </p:nvSpPr>
        <p:spPr>
          <a:xfrm>
            <a:off x="837724" y="2743855"/>
            <a:ext cx="718066" cy="718066"/>
          </a:xfrm>
          <a:prstGeom prst="roundRect">
            <a:avLst>
              <a:gd name="adj" fmla="val 63671"/>
            </a:avLst>
          </a:prstGeom>
          <a:solidFill>
            <a:srgbClr val="FAF5EB"/>
          </a:solidFill>
          <a:ln w="7620">
            <a:solidFill>
              <a:srgbClr val="D5CDBE"/>
            </a:solidFill>
            <a:prstDash val="solid"/>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7270" y="2923401"/>
            <a:ext cx="358973" cy="358973"/>
          </a:xfrm>
          <a:prstGeom prst="rect">
            <a:avLst/>
          </a:prstGeom>
        </p:spPr>
      </p:pic>
      <p:sp>
        <p:nvSpPr>
          <p:cNvPr id="6" name="Text 3"/>
          <p:cNvSpPr/>
          <p:nvPr/>
        </p:nvSpPr>
        <p:spPr>
          <a:xfrm>
            <a:off x="1077039" y="3701296"/>
            <a:ext cx="2816185" cy="351949"/>
          </a:xfrm>
          <a:prstGeom prst="rect">
            <a:avLst/>
          </a:prstGeom>
          <a:noFill/>
          <a:ln/>
        </p:spPr>
        <p:txBody>
          <a:bodyPr wrap="none" lIns="0" tIns="0" rIns="0" bIns="0" rtlCol="0" anchor="t"/>
          <a:lstStyle/>
          <a:p>
            <a:pPr marL="0" indent="0" algn="l">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Build Your Team</a:t>
            </a:r>
            <a:endParaRPr lang="en-US" sz="2200" dirty="0"/>
          </a:p>
        </p:txBody>
      </p:sp>
      <p:sp>
        <p:nvSpPr>
          <p:cNvPr id="7" name="Text 4"/>
          <p:cNvSpPr/>
          <p:nvPr/>
        </p:nvSpPr>
        <p:spPr>
          <a:xfrm>
            <a:off x="1077039" y="4196834"/>
            <a:ext cx="3680103" cy="1532096"/>
          </a:xfrm>
          <a:prstGeom prst="rect">
            <a:avLst/>
          </a:prstGeom>
          <a:noFill/>
          <a:ln/>
        </p:spPr>
        <p:txBody>
          <a:bodyPr wrap="square" lIns="0" tIns="0" rIns="0" bIns="0" rtlCol="0" anchor="t"/>
          <a:lstStyle/>
          <a:p>
            <a:pPr marL="0" indent="0" algn="l">
              <a:lnSpc>
                <a:spcPts val="3000"/>
              </a:lnSpc>
              <a:buNone/>
            </a:pPr>
            <a:r>
              <a:rPr lang="en-US" sz="1850" dirty="0">
                <a:solidFill>
                  <a:srgbClr val="2B3541"/>
                </a:solidFill>
                <a:latin typeface="Funnel Sans" pitchFamily="34" charset="0"/>
                <a:ea typeface="Funnel Sans" pitchFamily="34" charset="-122"/>
                <a:cs typeface="Funnel Sans" pitchFamily="34" charset="-120"/>
              </a:rPr>
              <a:t>Develop a strong organization by recruiting and supporting active members who contribute to the ecosystem</a:t>
            </a:r>
            <a:endParaRPr lang="en-US" sz="1850" dirty="0"/>
          </a:p>
        </p:txBody>
      </p:sp>
      <p:sp>
        <p:nvSpPr>
          <p:cNvPr id="8" name="Shape 5"/>
          <p:cNvSpPr/>
          <p:nvPr/>
        </p:nvSpPr>
        <p:spPr>
          <a:xfrm>
            <a:off x="5594747" y="2624137"/>
            <a:ext cx="3799642" cy="239316"/>
          </a:xfrm>
          <a:prstGeom prst="roundRect">
            <a:avLst>
              <a:gd name="adj" fmla="val 42011"/>
            </a:avLst>
          </a:prstGeom>
          <a:solidFill>
            <a:srgbClr val="FAF5EB"/>
          </a:solidFill>
          <a:ln w="7620">
            <a:solidFill>
              <a:srgbClr val="D5CDBE"/>
            </a:solidFill>
            <a:prstDash val="solid"/>
          </a:ln>
        </p:spPr>
      </p:sp>
      <p:sp>
        <p:nvSpPr>
          <p:cNvPr id="9" name="Shape 6"/>
          <p:cNvSpPr/>
          <p:nvPr/>
        </p:nvSpPr>
        <p:spPr>
          <a:xfrm>
            <a:off x="5235773" y="2384762"/>
            <a:ext cx="718066" cy="718066"/>
          </a:xfrm>
          <a:prstGeom prst="roundRect">
            <a:avLst>
              <a:gd name="adj" fmla="val 63671"/>
            </a:avLst>
          </a:prstGeom>
          <a:solidFill>
            <a:srgbClr val="FAF5EB"/>
          </a:solidFill>
          <a:ln w="7620">
            <a:solidFill>
              <a:srgbClr val="D5CDBE"/>
            </a:solidFill>
            <a:prstDash val="solid"/>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15320" y="2564309"/>
            <a:ext cx="358973" cy="358973"/>
          </a:xfrm>
          <a:prstGeom prst="rect">
            <a:avLst/>
          </a:prstGeom>
        </p:spPr>
      </p:pic>
      <p:sp>
        <p:nvSpPr>
          <p:cNvPr id="11" name="Text 7"/>
          <p:cNvSpPr/>
          <p:nvPr/>
        </p:nvSpPr>
        <p:spPr>
          <a:xfrm>
            <a:off x="5475089" y="3342203"/>
            <a:ext cx="3680103" cy="703898"/>
          </a:xfrm>
          <a:prstGeom prst="rect">
            <a:avLst/>
          </a:prstGeom>
          <a:noFill/>
          <a:ln/>
        </p:spPr>
        <p:txBody>
          <a:bodyPr wrap="square" lIns="0" tIns="0" rIns="0" bIns="0" rtlCol="0" anchor="t"/>
          <a:lstStyle/>
          <a:p>
            <a:pPr marL="0" indent="0" algn="l">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Meet Structure Requirements</a:t>
            </a:r>
            <a:endParaRPr lang="en-US" sz="2200" dirty="0"/>
          </a:p>
        </p:txBody>
      </p:sp>
      <p:sp>
        <p:nvSpPr>
          <p:cNvPr id="12" name="Text 8"/>
          <p:cNvSpPr/>
          <p:nvPr/>
        </p:nvSpPr>
        <p:spPr>
          <a:xfrm>
            <a:off x="5475089" y="4189690"/>
            <a:ext cx="3680103" cy="1149072"/>
          </a:xfrm>
          <a:prstGeom prst="rect">
            <a:avLst/>
          </a:prstGeom>
          <a:noFill/>
          <a:ln/>
        </p:spPr>
        <p:txBody>
          <a:bodyPr wrap="square" lIns="0" tIns="0" rIns="0" bIns="0" rtlCol="0" anchor="t"/>
          <a:lstStyle/>
          <a:p>
            <a:pPr marL="0" indent="0" algn="l">
              <a:lnSpc>
                <a:spcPts val="3000"/>
              </a:lnSpc>
              <a:buNone/>
            </a:pPr>
            <a:r>
              <a:rPr lang="en-US" sz="1850" dirty="0">
                <a:solidFill>
                  <a:srgbClr val="2B3541"/>
                </a:solidFill>
                <a:latin typeface="Funnel Sans" pitchFamily="34" charset="0"/>
                <a:ea typeface="Funnel Sans" pitchFamily="34" charset="-122"/>
                <a:cs typeface="Funnel Sans" pitchFamily="34" charset="-120"/>
              </a:rPr>
              <a:t>Achieve specific team size and activity levels to qualify for salary tiers</a:t>
            </a:r>
            <a:endParaRPr lang="en-US" sz="1850" dirty="0"/>
          </a:p>
        </p:txBody>
      </p:sp>
      <p:sp>
        <p:nvSpPr>
          <p:cNvPr id="13" name="Shape 9"/>
          <p:cNvSpPr/>
          <p:nvPr/>
        </p:nvSpPr>
        <p:spPr>
          <a:xfrm>
            <a:off x="9992797" y="2265164"/>
            <a:ext cx="3799761" cy="239316"/>
          </a:xfrm>
          <a:prstGeom prst="roundRect">
            <a:avLst>
              <a:gd name="adj" fmla="val 42011"/>
            </a:avLst>
          </a:prstGeom>
          <a:solidFill>
            <a:srgbClr val="FAF5EB"/>
          </a:solidFill>
          <a:ln w="7620">
            <a:solidFill>
              <a:srgbClr val="D5CDBE"/>
            </a:solidFill>
            <a:prstDash val="solid"/>
          </a:ln>
        </p:spPr>
      </p:sp>
      <p:sp>
        <p:nvSpPr>
          <p:cNvPr id="14" name="Shape 10"/>
          <p:cNvSpPr/>
          <p:nvPr/>
        </p:nvSpPr>
        <p:spPr>
          <a:xfrm>
            <a:off x="9633823" y="2025789"/>
            <a:ext cx="718066" cy="718066"/>
          </a:xfrm>
          <a:prstGeom prst="roundRect">
            <a:avLst>
              <a:gd name="adj" fmla="val 63671"/>
            </a:avLst>
          </a:prstGeom>
          <a:solidFill>
            <a:srgbClr val="FAF5EB"/>
          </a:solidFill>
          <a:ln w="7620">
            <a:solidFill>
              <a:srgbClr val="D5CDBE"/>
            </a:solidFill>
            <a:prstDash val="solid"/>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3369" y="2205335"/>
            <a:ext cx="358973" cy="358973"/>
          </a:xfrm>
          <a:prstGeom prst="rect">
            <a:avLst/>
          </a:prstGeom>
        </p:spPr>
      </p:pic>
      <p:sp>
        <p:nvSpPr>
          <p:cNvPr id="16" name="Text 11"/>
          <p:cNvSpPr/>
          <p:nvPr/>
        </p:nvSpPr>
        <p:spPr>
          <a:xfrm>
            <a:off x="9873139" y="2983230"/>
            <a:ext cx="2816185" cy="351949"/>
          </a:xfrm>
          <a:prstGeom prst="rect">
            <a:avLst/>
          </a:prstGeom>
          <a:noFill/>
          <a:ln/>
        </p:spPr>
        <p:txBody>
          <a:bodyPr wrap="none" lIns="0" tIns="0" rIns="0" bIns="0" rtlCol="0" anchor="t"/>
          <a:lstStyle/>
          <a:p>
            <a:pPr marL="0" indent="0" algn="l">
              <a:lnSpc>
                <a:spcPts val="2750"/>
              </a:lnSpc>
              <a:buNone/>
            </a:pPr>
            <a:r>
              <a:rPr lang="en-US" sz="2200" dirty="0">
                <a:solidFill>
                  <a:srgbClr val="2B3541"/>
                </a:solidFill>
                <a:latin typeface="Funnel Display" pitchFamily="34" charset="0"/>
                <a:ea typeface="Funnel Display" pitchFamily="34" charset="-122"/>
                <a:cs typeface="Funnel Display" pitchFamily="34" charset="-120"/>
              </a:rPr>
              <a:t>Attain Salary Levels</a:t>
            </a:r>
            <a:endParaRPr lang="en-US" sz="2200" dirty="0"/>
          </a:p>
        </p:txBody>
      </p:sp>
      <p:sp>
        <p:nvSpPr>
          <p:cNvPr id="17" name="Text 12"/>
          <p:cNvSpPr/>
          <p:nvPr/>
        </p:nvSpPr>
        <p:spPr>
          <a:xfrm>
            <a:off x="9873139" y="3478768"/>
            <a:ext cx="3680222" cy="1149072"/>
          </a:xfrm>
          <a:prstGeom prst="rect">
            <a:avLst/>
          </a:prstGeom>
          <a:noFill/>
          <a:ln/>
        </p:spPr>
        <p:txBody>
          <a:bodyPr wrap="square" lIns="0" tIns="0" rIns="0" bIns="0" rtlCol="0" anchor="t"/>
          <a:lstStyle/>
          <a:p>
            <a:pPr marL="0" indent="0" algn="l">
              <a:lnSpc>
                <a:spcPts val="3000"/>
              </a:lnSpc>
              <a:buNone/>
            </a:pPr>
            <a:r>
              <a:rPr lang="en-US" sz="1850" dirty="0">
                <a:solidFill>
                  <a:srgbClr val="2B3541"/>
                </a:solidFill>
                <a:latin typeface="Funnel Sans" pitchFamily="34" charset="0"/>
                <a:ea typeface="Funnel Sans" pitchFamily="34" charset="-122"/>
                <a:cs typeface="Funnel Sans" pitchFamily="34" charset="-120"/>
              </a:rPr>
              <a:t>Progress through Level 1, Level 2, and Level 3 based on your leadership achievements</a:t>
            </a:r>
            <a:endParaRPr lang="en-US" sz="1850" dirty="0"/>
          </a:p>
        </p:txBody>
      </p:sp>
      <p:sp>
        <p:nvSpPr>
          <p:cNvPr id="18" name="Text 13"/>
          <p:cNvSpPr/>
          <p:nvPr/>
        </p:nvSpPr>
        <p:spPr>
          <a:xfrm>
            <a:off x="837724" y="6237446"/>
            <a:ext cx="12954952" cy="1149072"/>
          </a:xfrm>
          <a:prstGeom prst="rect">
            <a:avLst/>
          </a:prstGeom>
          <a:noFill/>
          <a:ln/>
        </p:spPr>
        <p:txBody>
          <a:bodyPr wrap="square" lIns="0" tIns="0" rIns="0" bIns="0" rtlCol="0" anchor="t"/>
          <a:lstStyle/>
          <a:p>
            <a:pPr marL="0" indent="0" algn="l">
              <a:lnSpc>
                <a:spcPts val="3000"/>
              </a:lnSpc>
              <a:buNone/>
            </a:pPr>
            <a:r>
              <a:rPr lang="en-US" sz="1850" dirty="0">
                <a:solidFill>
                  <a:srgbClr val="2B3541"/>
                </a:solidFill>
                <a:latin typeface="Funnel Sans" pitchFamily="34" charset="0"/>
                <a:ea typeface="Funnel Sans" pitchFamily="34" charset="-122"/>
                <a:cs typeface="Funnel Sans" pitchFamily="34" charset="-120"/>
              </a:rPr>
              <a:t>The salary system rewards leaders who build stable, active organizations. Unlike one-time bonuses, salary income provides consistent recognition for sustained leadership. Each level requires maintaining team activity and structure, ensuring that rewards go to those who create lasting value in the ecosystem.</a:t>
            </a:r>
            <a:endParaRPr lang="en-US" sz="1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7095" y="711518"/>
            <a:ext cx="7542609" cy="1345644"/>
          </a:xfrm>
          <a:prstGeom prst="rect">
            <a:avLst/>
          </a:prstGeom>
          <a:noFill/>
          <a:ln/>
        </p:spPr>
        <p:txBody>
          <a:bodyPr wrap="square" lIns="0" tIns="0" rIns="0" bIns="0" rtlCol="0" anchor="t"/>
          <a:lstStyle/>
          <a:p>
            <a:pPr marL="0" indent="0" algn="l">
              <a:lnSpc>
                <a:spcPts val="5250"/>
              </a:lnSpc>
              <a:buNone/>
            </a:pPr>
            <a:r>
              <a:rPr lang="en-US" sz="4200" dirty="0">
                <a:solidFill>
                  <a:srgbClr val="051D3A"/>
                </a:solidFill>
                <a:latin typeface="Funnel Display" pitchFamily="34" charset="0"/>
                <a:ea typeface="Funnel Display" pitchFamily="34" charset="-122"/>
                <a:cs typeface="Funnel Display" pitchFamily="34" charset="-120"/>
              </a:rPr>
              <a:t>Level Bonuses: Celebrating Growth</a:t>
            </a:r>
            <a:endParaRPr lang="en-US" sz="4200" dirty="0"/>
          </a:p>
        </p:txBody>
      </p:sp>
      <p:sp>
        <p:nvSpPr>
          <p:cNvPr id="4" name="Text 1"/>
          <p:cNvSpPr/>
          <p:nvPr/>
        </p:nvSpPr>
        <p:spPr>
          <a:xfrm>
            <a:off x="6287095" y="2603659"/>
            <a:ext cx="3492222" cy="672941"/>
          </a:xfrm>
          <a:prstGeom prst="rect">
            <a:avLst/>
          </a:prstGeom>
          <a:noFill/>
          <a:ln/>
        </p:spPr>
        <p:txBody>
          <a:bodyPr wrap="square" lIns="0" tIns="0" rIns="0" bIns="0" rtlCol="0" anchor="t"/>
          <a:lstStyle/>
          <a:p>
            <a:pPr marL="0" indent="0" algn="l">
              <a:lnSpc>
                <a:spcPts val="2600"/>
              </a:lnSpc>
              <a:buNone/>
            </a:pPr>
            <a:r>
              <a:rPr lang="en-US" sz="2100" dirty="0">
                <a:solidFill>
                  <a:srgbClr val="051D3A"/>
                </a:solidFill>
                <a:latin typeface="Funnel Display" pitchFamily="34" charset="0"/>
                <a:ea typeface="Funnel Display" pitchFamily="34" charset="-122"/>
                <a:cs typeface="Funnel Display" pitchFamily="34" charset="-120"/>
              </a:rPr>
              <a:t>Network Duplication Rewards</a:t>
            </a:r>
            <a:endParaRPr lang="en-US" sz="2100" dirty="0"/>
          </a:p>
        </p:txBody>
      </p:sp>
      <p:sp>
        <p:nvSpPr>
          <p:cNvPr id="5" name="Text 2"/>
          <p:cNvSpPr/>
          <p:nvPr/>
        </p:nvSpPr>
        <p:spPr>
          <a:xfrm>
            <a:off x="6287095" y="3495199"/>
            <a:ext cx="3492222" cy="2148126"/>
          </a:xfrm>
          <a:prstGeom prst="rect">
            <a:avLst/>
          </a:prstGeom>
          <a:noFill/>
          <a:ln/>
        </p:spPr>
        <p:txBody>
          <a:bodyPr wrap="square" lIns="0" tIns="0" rIns="0" bIns="0" rtlCol="0" anchor="t"/>
          <a:lstStyle/>
          <a:p>
            <a:pPr marL="0" indent="0" algn="l">
              <a:lnSpc>
                <a:spcPts val="2800"/>
              </a:lnSpc>
              <a:buNone/>
            </a:pPr>
            <a:r>
              <a:rPr lang="en-US" sz="1800" dirty="0">
                <a:solidFill>
                  <a:srgbClr val="2B3541"/>
                </a:solidFill>
                <a:latin typeface="Funnel Sans" pitchFamily="34" charset="0"/>
                <a:ea typeface="Funnel Sans" pitchFamily="34" charset="-122"/>
                <a:cs typeface="Funnel Sans" pitchFamily="34" charset="-120"/>
              </a:rPr>
              <a:t>Earn bonuses when your team successfully duplicates at key levels. These rewards recognize when multiple branches of your organization reach important milestones simultaneously.</a:t>
            </a:r>
            <a:endParaRPr lang="en-US" sz="1800" dirty="0"/>
          </a:p>
        </p:txBody>
      </p:sp>
      <p:sp>
        <p:nvSpPr>
          <p:cNvPr id="6" name="Text 3"/>
          <p:cNvSpPr/>
          <p:nvPr/>
        </p:nvSpPr>
        <p:spPr>
          <a:xfrm>
            <a:off x="10345103" y="2603659"/>
            <a:ext cx="2754154" cy="336471"/>
          </a:xfrm>
          <a:prstGeom prst="rect">
            <a:avLst/>
          </a:prstGeom>
          <a:noFill/>
          <a:ln/>
        </p:spPr>
        <p:txBody>
          <a:bodyPr wrap="none" lIns="0" tIns="0" rIns="0" bIns="0" rtlCol="0" anchor="t"/>
          <a:lstStyle/>
          <a:p>
            <a:pPr marL="0" indent="0" algn="l">
              <a:lnSpc>
                <a:spcPts val="2600"/>
              </a:lnSpc>
              <a:buNone/>
            </a:pPr>
            <a:r>
              <a:rPr lang="en-US" sz="2100" dirty="0">
                <a:solidFill>
                  <a:srgbClr val="051D3A"/>
                </a:solidFill>
                <a:latin typeface="Funnel Display" pitchFamily="34" charset="0"/>
                <a:ea typeface="Funnel Display" pitchFamily="34" charset="-122"/>
                <a:cs typeface="Funnel Display" pitchFamily="34" charset="-120"/>
              </a:rPr>
              <a:t>Structure Completion</a:t>
            </a:r>
            <a:endParaRPr lang="en-US" sz="2100" dirty="0"/>
          </a:p>
        </p:txBody>
      </p:sp>
      <p:sp>
        <p:nvSpPr>
          <p:cNvPr id="7" name="Text 4"/>
          <p:cNvSpPr/>
          <p:nvPr/>
        </p:nvSpPr>
        <p:spPr>
          <a:xfrm>
            <a:off x="10345103" y="3158728"/>
            <a:ext cx="3492222" cy="2148126"/>
          </a:xfrm>
          <a:prstGeom prst="rect">
            <a:avLst/>
          </a:prstGeom>
          <a:noFill/>
          <a:ln/>
        </p:spPr>
        <p:txBody>
          <a:bodyPr wrap="square" lIns="0" tIns="0" rIns="0" bIns="0" rtlCol="0" anchor="t"/>
          <a:lstStyle/>
          <a:p>
            <a:pPr marL="0" indent="0" algn="l">
              <a:lnSpc>
                <a:spcPts val="2800"/>
              </a:lnSpc>
              <a:buNone/>
            </a:pPr>
            <a:r>
              <a:rPr lang="en-US" sz="1800" dirty="0">
                <a:solidFill>
                  <a:srgbClr val="2B3541"/>
                </a:solidFill>
                <a:latin typeface="Funnel Sans" pitchFamily="34" charset="0"/>
                <a:ea typeface="Funnel Sans" pitchFamily="34" charset="-122"/>
                <a:cs typeface="Funnel Sans" pitchFamily="34" charset="-120"/>
              </a:rPr>
              <a:t>Receive bonuses for completing specific team structures. These milestones encourage balanced growth across all branches of your network rather than focusing on a single line.</a:t>
            </a:r>
            <a:endParaRPr lang="en-US" sz="1800" dirty="0"/>
          </a:p>
        </p:txBody>
      </p:sp>
      <p:sp>
        <p:nvSpPr>
          <p:cNvPr id="8" name="Text 5"/>
          <p:cNvSpPr/>
          <p:nvPr/>
        </p:nvSpPr>
        <p:spPr>
          <a:xfrm>
            <a:off x="6287095" y="6085999"/>
            <a:ext cx="7542609" cy="1432084"/>
          </a:xfrm>
          <a:prstGeom prst="rect">
            <a:avLst/>
          </a:prstGeom>
          <a:noFill/>
          <a:ln/>
        </p:spPr>
        <p:txBody>
          <a:bodyPr wrap="square" lIns="0" tIns="0" rIns="0" bIns="0" rtlCol="0" anchor="t"/>
          <a:lstStyle/>
          <a:p>
            <a:pPr marL="0" indent="0" algn="l">
              <a:lnSpc>
                <a:spcPts val="2800"/>
              </a:lnSpc>
              <a:buNone/>
            </a:pPr>
            <a:r>
              <a:rPr lang="en-US" sz="1800" dirty="0">
                <a:solidFill>
                  <a:srgbClr val="2B3541"/>
                </a:solidFill>
                <a:latin typeface="Funnel Sans" pitchFamily="34" charset="0"/>
                <a:ea typeface="Funnel Sans" pitchFamily="34" charset="-122"/>
                <a:cs typeface="Funnel Sans" pitchFamily="34" charset="-120"/>
              </a:rPr>
              <a:t>Level bonuses create additional earning opportunities beyond regular commissions. They're designed to encourage healthy, balanced network development and reward the moment when your organization achieves significant structural milestones.</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43903" y="556498"/>
            <a:ext cx="4761786" cy="595074"/>
          </a:xfrm>
          <a:prstGeom prst="rect">
            <a:avLst/>
          </a:prstGeom>
          <a:noFill/>
          <a:ln/>
        </p:spPr>
        <p:txBody>
          <a:bodyPr wrap="none" lIns="0" tIns="0" rIns="0" bIns="0" rtlCol="0" anchor="t"/>
          <a:lstStyle/>
          <a:p>
            <a:pPr marL="0" indent="0" algn="l">
              <a:lnSpc>
                <a:spcPts val="4650"/>
              </a:lnSpc>
              <a:buNone/>
            </a:pPr>
            <a:r>
              <a:rPr lang="en-US" sz="3700" dirty="0">
                <a:solidFill>
                  <a:srgbClr val="051D3A"/>
                </a:solidFill>
                <a:latin typeface="Funnel Display" pitchFamily="34" charset="0"/>
                <a:ea typeface="Funnel Display" pitchFamily="34" charset="-122"/>
                <a:cs typeface="Funnel Display" pitchFamily="34" charset="-120"/>
              </a:rPr>
              <a:t>Profit Share Pool</a:t>
            </a:r>
            <a:endParaRPr lang="en-US" sz="3700" dirty="0"/>
          </a:p>
        </p:txBody>
      </p:sp>
      <p:sp>
        <p:nvSpPr>
          <p:cNvPr id="3" name="Text 1"/>
          <p:cNvSpPr/>
          <p:nvPr/>
        </p:nvSpPr>
        <p:spPr>
          <a:xfrm>
            <a:off x="2178129" y="2418993"/>
            <a:ext cx="2533650" cy="297656"/>
          </a:xfrm>
          <a:prstGeom prst="rect">
            <a:avLst/>
          </a:prstGeom>
          <a:noFill/>
          <a:ln/>
        </p:spPr>
        <p:txBody>
          <a:bodyPr wrap="none" lIns="0" tIns="0" rIns="0" bIns="0" rtlCol="0" anchor="t"/>
          <a:lstStyle/>
          <a:p>
            <a:pPr marL="0" indent="0" algn="r">
              <a:lnSpc>
                <a:spcPts val="2300"/>
              </a:lnSpc>
              <a:buNone/>
            </a:pPr>
            <a:r>
              <a:rPr lang="en-US" sz="1850" dirty="0">
                <a:solidFill>
                  <a:srgbClr val="2B3541"/>
                </a:solidFill>
                <a:latin typeface="Funnel Display" pitchFamily="34" charset="0"/>
                <a:ea typeface="Funnel Display" pitchFamily="34" charset="-122"/>
                <a:cs typeface="Funnel Display" pitchFamily="34" charset="-120"/>
              </a:rPr>
              <a:t>Company Profits Grow</a:t>
            </a:r>
            <a:endParaRPr lang="en-US" sz="1850" dirty="0"/>
          </a:p>
        </p:txBody>
      </p:sp>
      <p:pic>
        <p:nvPicPr>
          <p:cNvPr id="4" name="Image 0" descr="preencoded.png"/>
          <p:cNvPicPr>
            <a:picLocks noChangeAspect="1"/>
          </p:cNvPicPr>
          <p:nvPr/>
        </p:nvPicPr>
        <p:blipFill>
          <a:blip r:embed="rId3"/>
          <a:stretch>
            <a:fillRect/>
          </a:stretch>
        </p:blipFill>
        <p:spPr>
          <a:xfrm>
            <a:off x="5015270" y="1493758"/>
            <a:ext cx="4599861" cy="4599861"/>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37982" y="2325112"/>
            <a:ext cx="302776" cy="302776"/>
          </a:xfrm>
          <a:prstGeom prst="rect">
            <a:avLst/>
          </a:prstGeom>
        </p:spPr>
      </p:pic>
      <p:sp>
        <p:nvSpPr>
          <p:cNvPr id="6" name="Text 2"/>
          <p:cNvSpPr/>
          <p:nvPr/>
        </p:nvSpPr>
        <p:spPr>
          <a:xfrm>
            <a:off x="9918621" y="2418993"/>
            <a:ext cx="2380893" cy="297656"/>
          </a:xfrm>
          <a:prstGeom prst="rect">
            <a:avLst/>
          </a:prstGeom>
          <a:noFill/>
          <a:ln/>
        </p:spPr>
        <p:txBody>
          <a:bodyPr wrap="none" lIns="0" tIns="0" rIns="0" bIns="0" rtlCol="0" anchor="t"/>
          <a:lstStyle/>
          <a:p>
            <a:pPr marL="0" indent="0" algn="l">
              <a:lnSpc>
                <a:spcPts val="2300"/>
              </a:lnSpc>
              <a:buNone/>
            </a:pPr>
            <a:r>
              <a:rPr lang="en-US" sz="1850" dirty="0">
                <a:solidFill>
                  <a:srgbClr val="2B3541"/>
                </a:solidFill>
                <a:latin typeface="Funnel Display" pitchFamily="34" charset="0"/>
                <a:ea typeface="Funnel Display" pitchFamily="34" charset="-122"/>
                <a:cs typeface="Funnel Display" pitchFamily="34" charset="-120"/>
              </a:rPr>
              <a:t>Pool Allocation</a:t>
            </a:r>
            <a:endParaRPr lang="en-US" sz="1850" dirty="0"/>
          </a:p>
        </p:txBody>
      </p:sp>
      <p:pic>
        <p:nvPicPr>
          <p:cNvPr id="7" name="Image 2" descr="preencoded.png"/>
          <p:cNvPicPr>
            <a:picLocks noChangeAspect="1"/>
          </p:cNvPicPr>
          <p:nvPr/>
        </p:nvPicPr>
        <p:blipFill>
          <a:blip r:embed="rId5"/>
          <a:stretch>
            <a:fillRect/>
          </a:stretch>
        </p:blipFill>
        <p:spPr>
          <a:xfrm>
            <a:off x="5015270" y="1493758"/>
            <a:ext cx="4599861" cy="4599861"/>
          </a:xfrm>
          <a:prstGeom prst="rect">
            <a:avLst/>
          </a:prstGeom>
        </p:spPr>
      </p:pic>
      <p:pic>
        <p:nvPicPr>
          <p:cNvPr id="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80881" y="2716470"/>
            <a:ext cx="302776" cy="302776"/>
          </a:xfrm>
          <a:prstGeom prst="rect">
            <a:avLst/>
          </a:prstGeom>
        </p:spPr>
      </p:pic>
      <p:sp>
        <p:nvSpPr>
          <p:cNvPr id="9" name="Text 3"/>
          <p:cNvSpPr/>
          <p:nvPr/>
        </p:nvSpPr>
        <p:spPr>
          <a:xfrm>
            <a:off x="9918621" y="4870609"/>
            <a:ext cx="2380893" cy="297656"/>
          </a:xfrm>
          <a:prstGeom prst="rect">
            <a:avLst/>
          </a:prstGeom>
          <a:noFill/>
          <a:ln/>
        </p:spPr>
        <p:txBody>
          <a:bodyPr wrap="none" lIns="0" tIns="0" rIns="0" bIns="0" rtlCol="0" anchor="t"/>
          <a:lstStyle/>
          <a:p>
            <a:pPr marL="0" indent="0" algn="l">
              <a:lnSpc>
                <a:spcPts val="2300"/>
              </a:lnSpc>
              <a:buNone/>
            </a:pPr>
            <a:r>
              <a:rPr lang="en-US" sz="1850" dirty="0">
                <a:solidFill>
                  <a:srgbClr val="2B3541"/>
                </a:solidFill>
                <a:latin typeface="Funnel Display" pitchFamily="34" charset="0"/>
                <a:ea typeface="Funnel Display" pitchFamily="34" charset="-122"/>
                <a:cs typeface="Funnel Display" pitchFamily="34" charset="-120"/>
              </a:rPr>
              <a:t>Qualified Leaders</a:t>
            </a:r>
            <a:endParaRPr lang="en-US" sz="1850" dirty="0"/>
          </a:p>
        </p:txBody>
      </p:sp>
      <p:pic>
        <p:nvPicPr>
          <p:cNvPr id="10" name="Image 4" descr="preencoded.png"/>
          <p:cNvPicPr>
            <a:picLocks noChangeAspect="1"/>
          </p:cNvPicPr>
          <p:nvPr/>
        </p:nvPicPr>
        <p:blipFill>
          <a:blip r:embed="rId7"/>
          <a:stretch>
            <a:fillRect/>
          </a:stretch>
        </p:blipFill>
        <p:spPr>
          <a:xfrm>
            <a:off x="5015270" y="1493758"/>
            <a:ext cx="4599861" cy="4599861"/>
          </a:xfrm>
          <a:prstGeom prst="rect">
            <a:avLst/>
          </a:prstGeom>
        </p:spPr>
      </p:pic>
      <p:pic>
        <p:nvPicPr>
          <p:cNvPr id="1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523" y="4959370"/>
            <a:ext cx="302776" cy="302776"/>
          </a:xfrm>
          <a:prstGeom prst="rect">
            <a:avLst/>
          </a:prstGeom>
        </p:spPr>
      </p:pic>
      <p:sp>
        <p:nvSpPr>
          <p:cNvPr id="12" name="Text 4"/>
          <p:cNvSpPr/>
          <p:nvPr/>
        </p:nvSpPr>
        <p:spPr>
          <a:xfrm>
            <a:off x="2330887" y="4870609"/>
            <a:ext cx="2380893" cy="297656"/>
          </a:xfrm>
          <a:prstGeom prst="rect">
            <a:avLst/>
          </a:prstGeom>
          <a:noFill/>
          <a:ln/>
        </p:spPr>
        <p:txBody>
          <a:bodyPr wrap="none" lIns="0" tIns="0" rIns="0" bIns="0" rtlCol="0" anchor="t"/>
          <a:lstStyle/>
          <a:p>
            <a:pPr marL="0" indent="0" algn="r">
              <a:lnSpc>
                <a:spcPts val="2300"/>
              </a:lnSpc>
              <a:buNone/>
            </a:pPr>
            <a:r>
              <a:rPr lang="en-US" sz="1850" dirty="0">
                <a:solidFill>
                  <a:srgbClr val="2B3541"/>
                </a:solidFill>
                <a:latin typeface="Funnel Display" pitchFamily="34" charset="0"/>
                <a:ea typeface="Funnel Display" pitchFamily="34" charset="-122"/>
                <a:cs typeface="Funnel Display" pitchFamily="34" charset="-120"/>
              </a:rPr>
              <a:t>Share Rewards</a:t>
            </a:r>
            <a:endParaRPr lang="en-US" sz="1850" dirty="0"/>
          </a:p>
        </p:txBody>
      </p:sp>
      <p:pic>
        <p:nvPicPr>
          <p:cNvPr id="13" name="Image 6" descr="preencoded.png"/>
          <p:cNvPicPr>
            <a:picLocks noChangeAspect="1"/>
          </p:cNvPicPr>
          <p:nvPr/>
        </p:nvPicPr>
        <p:blipFill>
          <a:blip r:embed="rId9"/>
          <a:stretch>
            <a:fillRect/>
          </a:stretch>
        </p:blipFill>
        <p:spPr>
          <a:xfrm>
            <a:off x="5015270" y="1493758"/>
            <a:ext cx="4599861" cy="4599861"/>
          </a:xfrm>
          <a:prstGeom prst="rect">
            <a:avLst/>
          </a:prstGeom>
        </p:spPr>
      </p:pic>
      <p:pic>
        <p:nvPicPr>
          <p:cNvPr id="14"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846624" y="4568011"/>
            <a:ext cx="302776" cy="302776"/>
          </a:xfrm>
          <a:prstGeom prst="rect">
            <a:avLst/>
          </a:prstGeom>
        </p:spPr>
      </p:pic>
      <p:sp>
        <p:nvSpPr>
          <p:cNvPr id="15" name="Text 5"/>
          <p:cNvSpPr/>
          <p:nvPr/>
        </p:nvSpPr>
        <p:spPr>
          <a:xfrm>
            <a:off x="743903" y="6286024"/>
            <a:ext cx="13142595" cy="597456"/>
          </a:xfrm>
          <a:prstGeom prst="rect">
            <a:avLst/>
          </a:prstGeom>
          <a:noFill/>
          <a:ln/>
        </p:spPr>
        <p:txBody>
          <a:bodyPr wrap="square" lIns="0" tIns="0" rIns="0" bIns="0" rtlCol="0" anchor="t"/>
          <a:lstStyle/>
          <a:p>
            <a:pPr marL="0" indent="0" algn="l">
              <a:lnSpc>
                <a:spcPts val="2350"/>
              </a:lnSpc>
              <a:buNone/>
            </a:pPr>
            <a:r>
              <a:rPr lang="en-US" sz="1550" dirty="0">
                <a:solidFill>
                  <a:srgbClr val="2B3541"/>
                </a:solidFill>
                <a:latin typeface="Funnel Sans" pitchFamily="34" charset="0"/>
                <a:ea typeface="Funnel Sans" pitchFamily="34" charset="-122"/>
                <a:cs typeface="Funnel Sans" pitchFamily="34" charset="-120"/>
              </a:rPr>
              <a:t>A percentage of company profits is distributed among top leaders who have achieved specific rank qualifications. This profit pool aligns member success with company success, ensuring that as the ecosystem grows, so does your earning potential.</a:t>
            </a:r>
            <a:endParaRPr lang="en-US" sz="1550" dirty="0"/>
          </a:p>
        </p:txBody>
      </p:sp>
      <p:sp>
        <p:nvSpPr>
          <p:cNvPr id="16" name="Text 6"/>
          <p:cNvSpPr/>
          <p:nvPr/>
        </p:nvSpPr>
        <p:spPr>
          <a:xfrm>
            <a:off x="743903" y="7075884"/>
            <a:ext cx="13142595" cy="597456"/>
          </a:xfrm>
          <a:prstGeom prst="rect">
            <a:avLst/>
          </a:prstGeom>
          <a:noFill/>
          <a:ln/>
        </p:spPr>
        <p:txBody>
          <a:bodyPr wrap="square" lIns="0" tIns="0" rIns="0" bIns="0" rtlCol="0" anchor="t"/>
          <a:lstStyle/>
          <a:p>
            <a:pPr marL="0" indent="0" algn="l">
              <a:lnSpc>
                <a:spcPts val="2350"/>
              </a:lnSpc>
              <a:buNone/>
            </a:pPr>
            <a:r>
              <a:rPr lang="en-US" sz="1550" dirty="0">
                <a:solidFill>
                  <a:srgbClr val="2B3541"/>
                </a:solidFill>
                <a:latin typeface="Funnel Sans" pitchFamily="34" charset="0"/>
                <a:ea typeface="Funnel Sans" pitchFamily="34" charset="-122"/>
                <a:cs typeface="Funnel Sans" pitchFamily="34" charset="-120"/>
              </a:rPr>
              <a:t>Qualification is based on reaching leadership ranks and maintaining active status. The distribution model ensures that those who contribute most to the ecosystem's success share directly in its financial performance.</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78629" y="1251466"/>
            <a:ext cx="6417231" cy="581739"/>
          </a:xfrm>
          <a:prstGeom prst="rect">
            <a:avLst/>
          </a:prstGeom>
          <a:noFill/>
          <a:ln/>
        </p:spPr>
        <p:txBody>
          <a:bodyPr wrap="none" lIns="0" tIns="0" rIns="0" bIns="0" rtlCol="0" anchor="t"/>
          <a:lstStyle/>
          <a:p>
            <a:pPr marL="0" indent="0" algn="l">
              <a:lnSpc>
                <a:spcPts val="4550"/>
              </a:lnSpc>
              <a:buNone/>
            </a:pPr>
            <a:r>
              <a:rPr lang="en-US" sz="3650" dirty="0">
                <a:solidFill>
                  <a:srgbClr val="051D3A"/>
                </a:solidFill>
                <a:latin typeface="Funnel Display" pitchFamily="34" charset="0"/>
                <a:ea typeface="Funnel Display" pitchFamily="34" charset="-122"/>
                <a:cs typeface="Funnel Display" pitchFamily="34" charset="-120"/>
              </a:rPr>
              <a:t>Vesting and Staking Rewards</a:t>
            </a:r>
            <a:endParaRPr lang="en-US" sz="3650" dirty="0"/>
          </a:p>
        </p:txBody>
      </p:sp>
      <p:pic>
        <p:nvPicPr>
          <p:cNvPr id="4" name="Image 1" descr="preencoded.png"/>
          <p:cNvPicPr>
            <a:picLocks noChangeAspect="1"/>
          </p:cNvPicPr>
          <p:nvPr/>
        </p:nvPicPr>
        <p:blipFill>
          <a:blip r:embed="rId4"/>
          <a:stretch>
            <a:fillRect/>
          </a:stretch>
        </p:blipFill>
        <p:spPr>
          <a:xfrm>
            <a:off x="6178629" y="2078355"/>
            <a:ext cx="988933" cy="1186815"/>
          </a:xfrm>
          <a:prstGeom prst="rect">
            <a:avLst/>
          </a:prstGeom>
        </p:spPr>
      </p:pic>
      <p:sp>
        <p:nvSpPr>
          <p:cNvPr id="5" name="Text 1"/>
          <p:cNvSpPr/>
          <p:nvPr/>
        </p:nvSpPr>
        <p:spPr>
          <a:xfrm>
            <a:off x="7330916" y="2276118"/>
            <a:ext cx="2327077" cy="290870"/>
          </a:xfrm>
          <a:prstGeom prst="rect">
            <a:avLst/>
          </a:prstGeom>
          <a:noFill/>
          <a:ln/>
        </p:spPr>
        <p:txBody>
          <a:bodyPr wrap="none" lIns="0" tIns="0" rIns="0" bIns="0" rtlCol="0" anchor="t"/>
          <a:lstStyle/>
          <a:p>
            <a:pPr marL="0" indent="0" algn="l">
              <a:lnSpc>
                <a:spcPts val="2250"/>
              </a:lnSpc>
              <a:buNone/>
            </a:pPr>
            <a:r>
              <a:rPr lang="en-US" sz="1800" dirty="0">
                <a:solidFill>
                  <a:srgbClr val="2B3541"/>
                </a:solidFill>
                <a:latin typeface="Funnel Display" pitchFamily="34" charset="0"/>
                <a:ea typeface="Funnel Display" pitchFamily="34" charset="-122"/>
                <a:cs typeface="Funnel Display" pitchFamily="34" charset="-120"/>
              </a:rPr>
              <a:t>Hold Tokens</a:t>
            </a:r>
            <a:endParaRPr lang="en-US" sz="1800" dirty="0"/>
          </a:p>
        </p:txBody>
      </p:sp>
      <p:sp>
        <p:nvSpPr>
          <p:cNvPr id="6" name="Text 2"/>
          <p:cNvSpPr/>
          <p:nvPr/>
        </p:nvSpPr>
        <p:spPr>
          <a:xfrm>
            <a:off x="7330916" y="2664976"/>
            <a:ext cx="6607254" cy="288846"/>
          </a:xfrm>
          <a:prstGeom prst="rect">
            <a:avLst/>
          </a:prstGeom>
          <a:noFill/>
          <a:ln/>
        </p:spPr>
        <p:txBody>
          <a:bodyPr wrap="none" lIns="0" tIns="0" rIns="0" bIns="0" rtlCol="0" anchor="t"/>
          <a:lstStyle/>
          <a:p>
            <a:pPr marL="0" indent="0" algn="l">
              <a:lnSpc>
                <a:spcPts val="2250"/>
              </a:lnSpc>
              <a:buNone/>
            </a:pPr>
            <a:r>
              <a:rPr lang="en-US" sz="1550" dirty="0">
                <a:solidFill>
                  <a:srgbClr val="2B3541"/>
                </a:solidFill>
                <a:latin typeface="Funnel Sans" pitchFamily="34" charset="0"/>
                <a:ea typeface="Funnel Sans" pitchFamily="34" charset="-122"/>
                <a:cs typeface="Funnel Sans" pitchFamily="34" charset="-120"/>
              </a:rPr>
              <a:t>Lock your tokens in the ecosystem for a specified period</a:t>
            </a:r>
            <a:endParaRPr lang="en-US" sz="1550" dirty="0"/>
          </a:p>
        </p:txBody>
      </p:sp>
      <p:pic>
        <p:nvPicPr>
          <p:cNvPr id="7" name="Image 2" descr="preencoded.png"/>
          <p:cNvPicPr>
            <a:picLocks noChangeAspect="1"/>
          </p:cNvPicPr>
          <p:nvPr/>
        </p:nvPicPr>
        <p:blipFill>
          <a:blip r:embed="rId5"/>
          <a:stretch>
            <a:fillRect/>
          </a:stretch>
        </p:blipFill>
        <p:spPr>
          <a:xfrm>
            <a:off x="6178629" y="3265170"/>
            <a:ext cx="988933" cy="1186815"/>
          </a:xfrm>
          <a:prstGeom prst="rect">
            <a:avLst/>
          </a:prstGeom>
        </p:spPr>
      </p:pic>
      <p:sp>
        <p:nvSpPr>
          <p:cNvPr id="8" name="Text 3"/>
          <p:cNvSpPr/>
          <p:nvPr/>
        </p:nvSpPr>
        <p:spPr>
          <a:xfrm>
            <a:off x="7330916" y="3462933"/>
            <a:ext cx="2327077" cy="290870"/>
          </a:xfrm>
          <a:prstGeom prst="rect">
            <a:avLst/>
          </a:prstGeom>
          <a:noFill/>
          <a:ln/>
        </p:spPr>
        <p:txBody>
          <a:bodyPr wrap="none" lIns="0" tIns="0" rIns="0" bIns="0" rtlCol="0" anchor="t"/>
          <a:lstStyle/>
          <a:p>
            <a:pPr marL="0" indent="0" algn="l">
              <a:lnSpc>
                <a:spcPts val="2250"/>
              </a:lnSpc>
              <a:buNone/>
            </a:pPr>
            <a:r>
              <a:rPr lang="en-US" sz="1800" dirty="0">
                <a:solidFill>
                  <a:srgbClr val="2B3541"/>
                </a:solidFill>
                <a:latin typeface="Funnel Display" pitchFamily="34" charset="0"/>
                <a:ea typeface="Funnel Display" pitchFamily="34" charset="-122"/>
                <a:cs typeface="Funnel Display" pitchFamily="34" charset="-120"/>
              </a:rPr>
              <a:t>Duration Matters</a:t>
            </a:r>
            <a:endParaRPr lang="en-US" sz="1800" dirty="0"/>
          </a:p>
        </p:txBody>
      </p:sp>
      <p:sp>
        <p:nvSpPr>
          <p:cNvPr id="9" name="Text 4"/>
          <p:cNvSpPr/>
          <p:nvPr/>
        </p:nvSpPr>
        <p:spPr>
          <a:xfrm>
            <a:off x="7330916" y="3851791"/>
            <a:ext cx="6607254" cy="288846"/>
          </a:xfrm>
          <a:prstGeom prst="rect">
            <a:avLst/>
          </a:prstGeom>
          <a:noFill/>
          <a:ln/>
        </p:spPr>
        <p:txBody>
          <a:bodyPr wrap="none" lIns="0" tIns="0" rIns="0" bIns="0" rtlCol="0" anchor="t"/>
          <a:lstStyle/>
          <a:p>
            <a:pPr marL="0" indent="0" algn="l">
              <a:lnSpc>
                <a:spcPts val="2250"/>
              </a:lnSpc>
              <a:buNone/>
            </a:pPr>
            <a:r>
              <a:rPr lang="en-US" sz="1550" dirty="0">
                <a:solidFill>
                  <a:srgbClr val="2B3541"/>
                </a:solidFill>
                <a:latin typeface="Funnel Sans" pitchFamily="34" charset="0"/>
                <a:ea typeface="Funnel Sans" pitchFamily="34" charset="-122"/>
                <a:cs typeface="Funnel Sans" pitchFamily="34" charset="-120"/>
              </a:rPr>
              <a:t>Reward tiers increase based on holding duration</a:t>
            </a:r>
            <a:endParaRPr lang="en-US" sz="1550" dirty="0"/>
          </a:p>
        </p:txBody>
      </p:sp>
      <p:pic>
        <p:nvPicPr>
          <p:cNvPr id="10" name="Image 3" descr="preencoded.png"/>
          <p:cNvPicPr>
            <a:picLocks noChangeAspect="1"/>
          </p:cNvPicPr>
          <p:nvPr/>
        </p:nvPicPr>
        <p:blipFill>
          <a:blip r:embed="rId6"/>
          <a:stretch>
            <a:fillRect/>
          </a:stretch>
        </p:blipFill>
        <p:spPr>
          <a:xfrm>
            <a:off x="6178629" y="4451985"/>
            <a:ext cx="988933" cy="1186815"/>
          </a:xfrm>
          <a:prstGeom prst="rect">
            <a:avLst/>
          </a:prstGeom>
        </p:spPr>
      </p:pic>
      <p:sp>
        <p:nvSpPr>
          <p:cNvPr id="11" name="Text 5"/>
          <p:cNvSpPr/>
          <p:nvPr/>
        </p:nvSpPr>
        <p:spPr>
          <a:xfrm>
            <a:off x="7330916" y="4649748"/>
            <a:ext cx="2327077" cy="290870"/>
          </a:xfrm>
          <a:prstGeom prst="rect">
            <a:avLst/>
          </a:prstGeom>
          <a:noFill/>
          <a:ln/>
        </p:spPr>
        <p:txBody>
          <a:bodyPr wrap="none" lIns="0" tIns="0" rIns="0" bIns="0" rtlCol="0" anchor="t"/>
          <a:lstStyle/>
          <a:p>
            <a:pPr marL="0" indent="0" algn="l">
              <a:lnSpc>
                <a:spcPts val="2250"/>
              </a:lnSpc>
              <a:buNone/>
            </a:pPr>
            <a:r>
              <a:rPr lang="en-US" sz="1800" dirty="0">
                <a:solidFill>
                  <a:srgbClr val="2B3541"/>
                </a:solidFill>
                <a:latin typeface="Funnel Display" pitchFamily="34" charset="0"/>
                <a:ea typeface="Funnel Display" pitchFamily="34" charset="-122"/>
                <a:cs typeface="Funnel Display" pitchFamily="34" charset="-120"/>
              </a:rPr>
              <a:t>Earn Rewards</a:t>
            </a:r>
            <a:endParaRPr lang="en-US" sz="1800" dirty="0"/>
          </a:p>
        </p:txBody>
      </p:sp>
      <p:sp>
        <p:nvSpPr>
          <p:cNvPr id="12" name="Text 6"/>
          <p:cNvSpPr/>
          <p:nvPr/>
        </p:nvSpPr>
        <p:spPr>
          <a:xfrm>
            <a:off x="7330916" y="5038606"/>
            <a:ext cx="6607254" cy="288846"/>
          </a:xfrm>
          <a:prstGeom prst="rect">
            <a:avLst/>
          </a:prstGeom>
          <a:noFill/>
          <a:ln/>
        </p:spPr>
        <p:txBody>
          <a:bodyPr wrap="none" lIns="0" tIns="0" rIns="0" bIns="0" rtlCol="0" anchor="t"/>
          <a:lstStyle/>
          <a:p>
            <a:pPr marL="0" indent="0" algn="l">
              <a:lnSpc>
                <a:spcPts val="2250"/>
              </a:lnSpc>
              <a:buNone/>
            </a:pPr>
            <a:r>
              <a:rPr lang="en-US" sz="1550" dirty="0">
                <a:solidFill>
                  <a:srgbClr val="2B3541"/>
                </a:solidFill>
                <a:latin typeface="Funnel Sans" pitchFamily="34" charset="0"/>
                <a:ea typeface="Funnel Sans" pitchFamily="34" charset="-122"/>
                <a:cs typeface="Funnel Sans" pitchFamily="34" charset="-120"/>
              </a:rPr>
              <a:t>Receive additional rewards for long-term commitment</a:t>
            </a:r>
            <a:endParaRPr lang="en-US" sz="1550" dirty="0"/>
          </a:p>
        </p:txBody>
      </p:sp>
      <p:sp>
        <p:nvSpPr>
          <p:cNvPr id="13" name="Text 7"/>
          <p:cNvSpPr/>
          <p:nvPr/>
        </p:nvSpPr>
        <p:spPr>
          <a:xfrm>
            <a:off x="6178629" y="5822633"/>
            <a:ext cx="7759541" cy="1155382"/>
          </a:xfrm>
          <a:prstGeom prst="rect">
            <a:avLst/>
          </a:prstGeom>
          <a:noFill/>
          <a:ln/>
        </p:spPr>
        <p:txBody>
          <a:bodyPr wrap="square" lIns="0" tIns="0" rIns="0" bIns="0" rtlCol="0" anchor="t"/>
          <a:lstStyle/>
          <a:p>
            <a:pPr marL="0" indent="0" algn="l">
              <a:lnSpc>
                <a:spcPts val="2250"/>
              </a:lnSpc>
              <a:buNone/>
            </a:pPr>
            <a:r>
              <a:rPr lang="en-US" sz="1550" dirty="0">
                <a:solidFill>
                  <a:srgbClr val="2B3541"/>
                </a:solidFill>
                <a:latin typeface="Funnel Sans" pitchFamily="34" charset="0"/>
                <a:ea typeface="Funnel Sans" pitchFamily="34" charset="-122"/>
                <a:cs typeface="Funnel Sans" pitchFamily="34" charset="-120"/>
              </a:rPr>
              <a:t>By vesting or staking your tokens, you demonstrate commitment to the ecosystem's long-term success. This mechanism encourages members to stay engaged over time rather than seeking quick returns. Reward tiers typically increase with longer holding periods, providing incentives for sustained participation and ecosystem stability.</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0695" y="681871"/>
            <a:ext cx="7108269" cy="672822"/>
          </a:xfrm>
          <a:prstGeom prst="rect">
            <a:avLst/>
          </a:prstGeom>
          <a:noFill/>
          <a:ln/>
        </p:spPr>
        <p:txBody>
          <a:bodyPr wrap="none" lIns="0" tIns="0" rIns="0" bIns="0" rtlCol="0" anchor="t"/>
          <a:lstStyle/>
          <a:p>
            <a:pPr marL="0" indent="0" algn="l">
              <a:lnSpc>
                <a:spcPts val="5250"/>
              </a:lnSpc>
              <a:buNone/>
            </a:pPr>
            <a:r>
              <a:rPr lang="en-US" sz="4200" dirty="0">
                <a:solidFill>
                  <a:srgbClr val="051D3A"/>
                </a:solidFill>
                <a:latin typeface="Funnel Display" pitchFamily="34" charset="0"/>
                <a:ea typeface="Funnel Display" pitchFamily="34" charset="-122"/>
                <a:cs typeface="Funnel Display" pitchFamily="34" charset="-120"/>
              </a:rPr>
              <a:t>Rank Achievement Bonuses</a:t>
            </a:r>
            <a:endParaRPr lang="en-US" sz="4200" dirty="0"/>
          </a:p>
        </p:txBody>
      </p:sp>
      <p:sp>
        <p:nvSpPr>
          <p:cNvPr id="3" name="Shape 1"/>
          <p:cNvSpPr/>
          <p:nvPr/>
        </p:nvSpPr>
        <p:spPr>
          <a:xfrm>
            <a:off x="800695" y="1792010"/>
            <a:ext cx="2171462" cy="1283018"/>
          </a:xfrm>
          <a:prstGeom prst="roundRect">
            <a:avLst>
              <a:gd name="adj" fmla="val 7489"/>
            </a:avLst>
          </a:prstGeom>
          <a:solidFill>
            <a:srgbClr val="FAF5EB"/>
          </a:solidFill>
          <a:ln w="7620">
            <a:solidFill>
              <a:srgbClr val="D5CDBE"/>
            </a:solidFill>
            <a:prstDash val="solid"/>
          </a:ln>
        </p:spPr>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25573" y="2272546"/>
            <a:ext cx="321707" cy="321707"/>
          </a:xfrm>
          <a:prstGeom prst="rect">
            <a:avLst/>
          </a:prstGeom>
        </p:spPr>
      </p:pic>
      <p:sp>
        <p:nvSpPr>
          <p:cNvPr id="5" name="Text 2"/>
          <p:cNvSpPr/>
          <p:nvPr/>
        </p:nvSpPr>
        <p:spPr>
          <a:xfrm>
            <a:off x="3200876" y="2020729"/>
            <a:ext cx="3109793" cy="336471"/>
          </a:xfrm>
          <a:prstGeom prst="rect">
            <a:avLst/>
          </a:prstGeom>
          <a:noFill/>
          <a:ln/>
        </p:spPr>
        <p:txBody>
          <a:bodyPr wrap="none" lIns="0" tIns="0" rIns="0" bIns="0" rtlCol="0" anchor="t"/>
          <a:lstStyle/>
          <a:p>
            <a:pPr marL="0" indent="0" algn="l">
              <a:lnSpc>
                <a:spcPts val="2600"/>
              </a:lnSpc>
              <a:buNone/>
            </a:pPr>
            <a:r>
              <a:rPr lang="en-US" sz="2100" dirty="0">
                <a:solidFill>
                  <a:srgbClr val="2B3541"/>
                </a:solidFill>
                <a:latin typeface="Funnel Display" pitchFamily="34" charset="0"/>
                <a:ea typeface="Funnel Display" pitchFamily="34" charset="-122"/>
                <a:cs typeface="Funnel Display" pitchFamily="34" charset="-120"/>
              </a:rPr>
              <a:t>Milestone Achievements</a:t>
            </a:r>
            <a:endParaRPr lang="en-US" sz="2100" dirty="0"/>
          </a:p>
        </p:txBody>
      </p:sp>
      <p:sp>
        <p:nvSpPr>
          <p:cNvPr id="6" name="Text 3"/>
          <p:cNvSpPr/>
          <p:nvPr/>
        </p:nvSpPr>
        <p:spPr>
          <a:xfrm>
            <a:off x="3200876" y="2488287"/>
            <a:ext cx="7826812" cy="358021"/>
          </a:xfrm>
          <a:prstGeom prst="rect">
            <a:avLst/>
          </a:prstGeom>
          <a:noFill/>
          <a:ln/>
        </p:spPr>
        <p:txBody>
          <a:bodyPr wrap="none" lIns="0" tIns="0" rIns="0" bIns="0" rtlCol="0" anchor="t"/>
          <a:lstStyle/>
          <a:p>
            <a:pPr marL="0" indent="0" algn="l">
              <a:lnSpc>
                <a:spcPts val="2800"/>
              </a:lnSpc>
              <a:buNone/>
            </a:pPr>
            <a:r>
              <a:rPr lang="en-US" sz="1800" dirty="0">
                <a:solidFill>
                  <a:srgbClr val="2B3541"/>
                </a:solidFill>
                <a:latin typeface="Funnel Sans" pitchFamily="34" charset="0"/>
                <a:ea typeface="Funnel Sans" pitchFamily="34" charset="-122"/>
                <a:cs typeface="Funnel Sans" pitchFamily="34" charset="-120"/>
              </a:rPr>
              <a:t>Reach specific rank levels through team growth and leadership development</a:t>
            </a:r>
            <a:endParaRPr lang="en-US" sz="1800" dirty="0"/>
          </a:p>
        </p:txBody>
      </p:sp>
      <p:sp>
        <p:nvSpPr>
          <p:cNvPr id="7" name="Shape 4"/>
          <p:cNvSpPr/>
          <p:nvPr/>
        </p:nvSpPr>
        <p:spPr>
          <a:xfrm>
            <a:off x="3086457" y="3059787"/>
            <a:ext cx="10628948" cy="15240"/>
          </a:xfrm>
          <a:prstGeom prst="roundRect">
            <a:avLst>
              <a:gd name="adj" fmla="val 630522"/>
            </a:avLst>
          </a:prstGeom>
          <a:solidFill>
            <a:srgbClr val="D5CDBE"/>
          </a:solidFill>
          <a:ln/>
        </p:spPr>
      </p:sp>
      <p:sp>
        <p:nvSpPr>
          <p:cNvPr id="8" name="Shape 5"/>
          <p:cNvSpPr/>
          <p:nvPr/>
        </p:nvSpPr>
        <p:spPr>
          <a:xfrm>
            <a:off x="800695" y="3189327"/>
            <a:ext cx="4342924" cy="1283018"/>
          </a:xfrm>
          <a:prstGeom prst="roundRect">
            <a:avLst>
              <a:gd name="adj" fmla="val 7489"/>
            </a:avLst>
          </a:prstGeom>
          <a:solidFill>
            <a:srgbClr val="FAF5EB"/>
          </a:solidFill>
          <a:ln w="7620">
            <a:solidFill>
              <a:srgbClr val="D5CDBE"/>
            </a:solidFill>
            <a:prstDash val="solid"/>
          </a:ln>
        </p:spPr>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11304" y="3669863"/>
            <a:ext cx="321707" cy="321707"/>
          </a:xfrm>
          <a:prstGeom prst="rect">
            <a:avLst/>
          </a:prstGeom>
        </p:spPr>
      </p:pic>
      <p:sp>
        <p:nvSpPr>
          <p:cNvPr id="10" name="Text 6"/>
          <p:cNvSpPr/>
          <p:nvPr/>
        </p:nvSpPr>
        <p:spPr>
          <a:xfrm>
            <a:off x="5372338" y="3418046"/>
            <a:ext cx="2691527" cy="336471"/>
          </a:xfrm>
          <a:prstGeom prst="rect">
            <a:avLst/>
          </a:prstGeom>
          <a:noFill/>
          <a:ln/>
        </p:spPr>
        <p:txBody>
          <a:bodyPr wrap="none" lIns="0" tIns="0" rIns="0" bIns="0" rtlCol="0" anchor="t"/>
          <a:lstStyle/>
          <a:p>
            <a:pPr marL="0" indent="0" algn="l">
              <a:lnSpc>
                <a:spcPts val="2600"/>
              </a:lnSpc>
              <a:buNone/>
            </a:pPr>
            <a:r>
              <a:rPr lang="en-US" sz="2100" dirty="0">
                <a:solidFill>
                  <a:srgbClr val="2B3541"/>
                </a:solidFill>
                <a:latin typeface="Funnel Display" pitchFamily="34" charset="0"/>
                <a:ea typeface="Funnel Display" pitchFamily="34" charset="-122"/>
                <a:cs typeface="Funnel Display" pitchFamily="34" charset="-120"/>
              </a:rPr>
              <a:t>Cash Rewards</a:t>
            </a:r>
            <a:endParaRPr lang="en-US" sz="2100" dirty="0"/>
          </a:p>
        </p:txBody>
      </p:sp>
      <p:sp>
        <p:nvSpPr>
          <p:cNvPr id="11" name="Text 7"/>
          <p:cNvSpPr/>
          <p:nvPr/>
        </p:nvSpPr>
        <p:spPr>
          <a:xfrm>
            <a:off x="5372338" y="3885605"/>
            <a:ext cx="6079450" cy="358021"/>
          </a:xfrm>
          <a:prstGeom prst="rect">
            <a:avLst/>
          </a:prstGeom>
          <a:noFill/>
          <a:ln/>
        </p:spPr>
        <p:txBody>
          <a:bodyPr wrap="none" lIns="0" tIns="0" rIns="0" bIns="0" rtlCol="0" anchor="t"/>
          <a:lstStyle/>
          <a:p>
            <a:pPr marL="0" indent="0" algn="l">
              <a:lnSpc>
                <a:spcPts val="2800"/>
              </a:lnSpc>
              <a:buNone/>
            </a:pPr>
            <a:r>
              <a:rPr lang="en-US" sz="1800" dirty="0">
                <a:solidFill>
                  <a:srgbClr val="2B3541"/>
                </a:solidFill>
                <a:latin typeface="Funnel Sans" pitchFamily="34" charset="0"/>
                <a:ea typeface="Funnel Sans" pitchFamily="34" charset="-122"/>
                <a:cs typeface="Funnel Sans" pitchFamily="34" charset="-120"/>
              </a:rPr>
              <a:t>Receive lump-sum payments when qualifying for new ranks</a:t>
            </a:r>
            <a:endParaRPr lang="en-US" sz="1800" dirty="0"/>
          </a:p>
        </p:txBody>
      </p:sp>
      <p:sp>
        <p:nvSpPr>
          <p:cNvPr id="12" name="Shape 8"/>
          <p:cNvSpPr/>
          <p:nvPr/>
        </p:nvSpPr>
        <p:spPr>
          <a:xfrm>
            <a:off x="5257919" y="4457105"/>
            <a:ext cx="8457486" cy="15240"/>
          </a:xfrm>
          <a:prstGeom prst="roundRect">
            <a:avLst>
              <a:gd name="adj" fmla="val 630522"/>
            </a:avLst>
          </a:prstGeom>
          <a:solidFill>
            <a:srgbClr val="D5CDBE"/>
          </a:solidFill>
          <a:ln/>
        </p:spPr>
      </p:sp>
      <p:sp>
        <p:nvSpPr>
          <p:cNvPr id="13" name="Shape 9"/>
          <p:cNvSpPr/>
          <p:nvPr/>
        </p:nvSpPr>
        <p:spPr>
          <a:xfrm>
            <a:off x="800695" y="4586645"/>
            <a:ext cx="6514505" cy="1641038"/>
          </a:xfrm>
          <a:prstGeom prst="roundRect">
            <a:avLst>
              <a:gd name="adj" fmla="val 5856"/>
            </a:avLst>
          </a:prstGeom>
          <a:solidFill>
            <a:srgbClr val="FAF5EB"/>
          </a:solidFill>
          <a:ln w="7620">
            <a:solidFill>
              <a:srgbClr val="D5CDBE"/>
            </a:solidFill>
            <a:prstDash val="solid"/>
          </a:ln>
        </p:spPr>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97035" y="5246251"/>
            <a:ext cx="321707" cy="321707"/>
          </a:xfrm>
          <a:prstGeom prst="rect">
            <a:avLst/>
          </a:prstGeom>
        </p:spPr>
      </p:pic>
      <p:sp>
        <p:nvSpPr>
          <p:cNvPr id="15" name="Text 10"/>
          <p:cNvSpPr/>
          <p:nvPr/>
        </p:nvSpPr>
        <p:spPr>
          <a:xfrm>
            <a:off x="7543919" y="4815364"/>
            <a:ext cx="2700695" cy="336471"/>
          </a:xfrm>
          <a:prstGeom prst="rect">
            <a:avLst/>
          </a:prstGeom>
          <a:noFill/>
          <a:ln/>
        </p:spPr>
        <p:txBody>
          <a:bodyPr wrap="none" lIns="0" tIns="0" rIns="0" bIns="0" rtlCol="0" anchor="t"/>
          <a:lstStyle/>
          <a:p>
            <a:pPr marL="0" indent="0" algn="l">
              <a:lnSpc>
                <a:spcPts val="2600"/>
              </a:lnSpc>
              <a:buNone/>
            </a:pPr>
            <a:r>
              <a:rPr lang="en-US" sz="2100" dirty="0">
                <a:solidFill>
                  <a:srgbClr val="2B3541"/>
                </a:solidFill>
                <a:latin typeface="Funnel Display" pitchFamily="34" charset="0"/>
                <a:ea typeface="Funnel Display" pitchFamily="34" charset="-122"/>
                <a:cs typeface="Funnel Display" pitchFamily="34" charset="-120"/>
              </a:rPr>
              <a:t>Recognition Bonuses</a:t>
            </a:r>
            <a:endParaRPr lang="en-US" sz="2100" dirty="0"/>
          </a:p>
        </p:txBody>
      </p:sp>
      <p:sp>
        <p:nvSpPr>
          <p:cNvPr id="16" name="Text 11"/>
          <p:cNvSpPr/>
          <p:nvPr/>
        </p:nvSpPr>
        <p:spPr>
          <a:xfrm>
            <a:off x="7543919" y="5282922"/>
            <a:ext cx="6057067" cy="716042"/>
          </a:xfrm>
          <a:prstGeom prst="rect">
            <a:avLst/>
          </a:prstGeom>
          <a:noFill/>
          <a:ln/>
        </p:spPr>
        <p:txBody>
          <a:bodyPr wrap="square" lIns="0" tIns="0" rIns="0" bIns="0" rtlCol="0" anchor="t"/>
          <a:lstStyle/>
          <a:p>
            <a:pPr marL="0" indent="0" algn="l">
              <a:lnSpc>
                <a:spcPts val="2800"/>
              </a:lnSpc>
              <a:buNone/>
            </a:pPr>
            <a:r>
              <a:rPr lang="en-US" sz="1800" dirty="0">
                <a:solidFill>
                  <a:srgbClr val="2B3541"/>
                </a:solidFill>
                <a:latin typeface="Funnel Sans" pitchFamily="34" charset="0"/>
                <a:ea typeface="Funnel Sans" pitchFamily="34" charset="-122"/>
                <a:cs typeface="Funnel Sans" pitchFamily="34" charset="-120"/>
              </a:rPr>
              <a:t>Gain additional benefits and recognition within the community</a:t>
            </a:r>
            <a:endParaRPr lang="en-US" sz="1800" dirty="0"/>
          </a:p>
        </p:txBody>
      </p:sp>
      <p:sp>
        <p:nvSpPr>
          <p:cNvPr id="17" name="Text 12"/>
          <p:cNvSpPr/>
          <p:nvPr/>
        </p:nvSpPr>
        <p:spPr>
          <a:xfrm>
            <a:off x="800695" y="6473666"/>
            <a:ext cx="13029009" cy="1074063"/>
          </a:xfrm>
          <a:prstGeom prst="rect">
            <a:avLst/>
          </a:prstGeom>
          <a:noFill/>
          <a:ln/>
        </p:spPr>
        <p:txBody>
          <a:bodyPr wrap="square" lIns="0" tIns="0" rIns="0" bIns="0" rtlCol="0" anchor="t"/>
          <a:lstStyle/>
          <a:p>
            <a:pPr marL="0" indent="0" algn="l">
              <a:lnSpc>
                <a:spcPts val="2800"/>
              </a:lnSpc>
              <a:buNone/>
            </a:pPr>
            <a:r>
              <a:rPr lang="en-US" sz="1800" dirty="0">
                <a:solidFill>
                  <a:srgbClr val="2B3541"/>
                </a:solidFill>
                <a:latin typeface="Funnel Sans" pitchFamily="34" charset="0"/>
                <a:ea typeface="Funnel Sans" pitchFamily="34" charset="-122"/>
                <a:cs typeface="Funnel Sans" pitchFamily="34" charset="-120"/>
              </a:rPr>
              <a:t>Rank bonuses provide significant one-time rewards when you achieve new leadership levels. These milestones recognize the effort required to build and maintain a successful organization. Beyond cash rewards, higher ranks often unlock additional benefits, creating multiple incentives for continued growth and leadership development.</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88194" y="866299"/>
            <a:ext cx="7567612" cy="1324451"/>
          </a:xfrm>
          <a:prstGeom prst="rect">
            <a:avLst/>
          </a:prstGeom>
          <a:noFill/>
          <a:ln/>
        </p:spPr>
        <p:txBody>
          <a:bodyPr wrap="square" lIns="0" tIns="0" rIns="0" bIns="0" rtlCol="0" anchor="t"/>
          <a:lstStyle/>
          <a:p>
            <a:pPr marL="0" indent="0" algn="l">
              <a:lnSpc>
                <a:spcPts val="5200"/>
              </a:lnSpc>
              <a:buNone/>
            </a:pPr>
            <a:r>
              <a:rPr lang="en-US" sz="4150" dirty="0">
                <a:solidFill>
                  <a:srgbClr val="051D3A"/>
                </a:solidFill>
                <a:latin typeface="Funnel Display" pitchFamily="34" charset="0"/>
                <a:ea typeface="Funnel Display" pitchFamily="34" charset="-122"/>
                <a:cs typeface="Funnel Display" pitchFamily="34" charset="-120"/>
              </a:rPr>
              <a:t>Insurance Benefits and Partner Tokens</a:t>
            </a:r>
            <a:endParaRPr lang="en-US" sz="4150" dirty="0"/>
          </a:p>
        </p:txBody>
      </p:sp>
      <p:sp>
        <p:nvSpPr>
          <p:cNvPr id="4" name="Shape 1"/>
          <p:cNvSpPr/>
          <p:nvPr/>
        </p:nvSpPr>
        <p:spPr>
          <a:xfrm>
            <a:off x="788194" y="2508528"/>
            <a:ext cx="7567612" cy="2321481"/>
          </a:xfrm>
          <a:prstGeom prst="roundRect">
            <a:avLst>
              <a:gd name="adj" fmla="val 4074"/>
            </a:avLst>
          </a:prstGeom>
          <a:solidFill>
            <a:srgbClr val="FAF5EB"/>
          </a:solidFill>
          <a:ln w="7620">
            <a:solidFill>
              <a:srgbClr val="3371A5"/>
            </a:solidFill>
            <a:prstDash val="solid"/>
          </a:ln>
        </p:spPr>
      </p:sp>
      <p:sp>
        <p:nvSpPr>
          <p:cNvPr id="5" name="Text 2"/>
          <p:cNvSpPr/>
          <p:nvPr/>
        </p:nvSpPr>
        <p:spPr>
          <a:xfrm>
            <a:off x="1020961" y="2741295"/>
            <a:ext cx="2649379" cy="331113"/>
          </a:xfrm>
          <a:prstGeom prst="rect">
            <a:avLst/>
          </a:prstGeom>
          <a:noFill/>
          <a:ln/>
        </p:spPr>
        <p:txBody>
          <a:bodyPr wrap="none" lIns="0" tIns="0" rIns="0" bIns="0" rtlCol="0" anchor="t"/>
          <a:lstStyle/>
          <a:p>
            <a:pPr marL="0" indent="0" algn="l">
              <a:lnSpc>
                <a:spcPts val="2600"/>
              </a:lnSpc>
              <a:buNone/>
            </a:pPr>
            <a:r>
              <a:rPr lang="en-US" sz="2050" dirty="0">
                <a:solidFill>
                  <a:srgbClr val="2B3541"/>
                </a:solidFill>
                <a:latin typeface="Funnel Display" pitchFamily="34" charset="0"/>
                <a:ea typeface="Funnel Display" pitchFamily="34" charset="-122"/>
                <a:cs typeface="Funnel Display" pitchFamily="34" charset="-120"/>
              </a:rPr>
              <a:t>Insurance Benefits</a:t>
            </a:r>
            <a:endParaRPr lang="en-US" sz="2050" dirty="0"/>
          </a:p>
        </p:txBody>
      </p:sp>
      <p:sp>
        <p:nvSpPr>
          <p:cNvPr id="6" name="Text 3"/>
          <p:cNvSpPr/>
          <p:nvPr/>
        </p:nvSpPr>
        <p:spPr>
          <a:xfrm>
            <a:off x="1020961" y="3199448"/>
            <a:ext cx="7102078" cy="1397794"/>
          </a:xfrm>
          <a:prstGeom prst="rect">
            <a:avLst/>
          </a:prstGeom>
          <a:noFill/>
          <a:ln/>
        </p:spPr>
        <p:txBody>
          <a:bodyPr wrap="square" lIns="0" tIns="0" rIns="0" bIns="0" rtlCol="0" anchor="t"/>
          <a:lstStyle/>
          <a:p>
            <a:pPr marL="0" indent="0" algn="l">
              <a:lnSpc>
                <a:spcPts val="2750"/>
              </a:lnSpc>
              <a:buNone/>
            </a:pPr>
            <a:r>
              <a:rPr lang="en-US" sz="1750" dirty="0">
                <a:solidFill>
                  <a:srgbClr val="2B3541"/>
                </a:solidFill>
                <a:latin typeface="Funnel Sans" pitchFamily="34" charset="0"/>
                <a:ea typeface="Funnel Sans" pitchFamily="34" charset="-122"/>
                <a:cs typeface="Funnel Sans" pitchFamily="34" charset="-120"/>
              </a:rPr>
              <a:t>Active members gain access to protection coverage options. Maintaining your membership status unlocks security benefits that provide long-term support for you and your family. This adds stability and peace of mind to your participation in the ecosystem.</a:t>
            </a:r>
            <a:endParaRPr lang="en-US" sz="1750" dirty="0"/>
          </a:p>
        </p:txBody>
      </p:sp>
      <p:sp>
        <p:nvSpPr>
          <p:cNvPr id="7" name="Shape 4"/>
          <p:cNvSpPr/>
          <p:nvPr/>
        </p:nvSpPr>
        <p:spPr>
          <a:xfrm>
            <a:off x="788194" y="5041821"/>
            <a:ext cx="7567612" cy="2321481"/>
          </a:xfrm>
          <a:prstGeom prst="roundRect">
            <a:avLst>
              <a:gd name="adj" fmla="val 4074"/>
            </a:avLst>
          </a:prstGeom>
          <a:solidFill>
            <a:srgbClr val="FAF5EB"/>
          </a:solidFill>
          <a:ln w="7620">
            <a:solidFill>
              <a:srgbClr val="E282B7"/>
            </a:solidFill>
            <a:prstDash val="solid"/>
          </a:ln>
        </p:spPr>
      </p:sp>
      <p:sp>
        <p:nvSpPr>
          <p:cNvPr id="8" name="Text 5"/>
          <p:cNvSpPr/>
          <p:nvPr/>
        </p:nvSpPr>
        <p:spPr>
          <a:xfrm>
            <a:off x="1020961" y="5274588"/>
            <a:ext cx="2918579" cy="331113"/>
          </a:xfrm>
          <a:prstGeom prst="rect">
            <a:avLst/>
          </a:prstGeom>
          <a:noFill/>
          <a:ln/>
        </p:spPr>
        <p:txBody>
          <a:bodyPr wrap="none" lIns="0" tIns="0" rIns="0" bIns="0" rtlCol="0" anchor="t"/>
          <a:lstStyle/>
          <a:p>
            <a:pPr marL="0" indent="0" algn="l">
              <a:lnSpc>
                <a:spcPts val="2600"/>
              </a:lnSpc>
              <a:buNone/>
            </a:pPr>
            <a:r>
              <a:rPr lang="en-US" sz="2050" dirty="0">
                <a:solidFill>
                  <a:srgbClr val="2B3541"/>
                </a:solidFill>
                <a:latin typeface="Funnel Display" pitchFamily="34" charset="0"/>
                <a:ea typeface="Funnel Display" pitchFamily="34" charset="-122"/>
                <a:cs typeface="Funnel Display" pitchFamily="34" charset="-120"/>
              </a:rPr>
              <a:t>Partner Token Rewards</a:t>
            </a:r>
            <a:endParaRPr lang="en-US" sz="2050" dirty="0"/>
          </a:p>
        </p:txBody>
      </p:sp>
      <p:sp>
        <p:nvSpPr>
          <p:cNvPr id="9" name="Text 6"/>
          <p:cNvSpPr/>
          <p:nvPr/>
        </p:nvSpPr>
        <p:spPr>
          <a:xfrm>
            <a:off x="1020961" y="5732740"/>
            <a:ext cx="7102078" cy="1397794"/>
          </a:xfrm>
          <a:prstGeom prst="rect">
            <a:avLst/>
          </a:prstGeom>
          <a:noFill/>
          <a:ln/>
        </p:spPr>
        <p:txBody>
          <a:bodyPr wrap="square" lIns="0" tIns="0" rIns="0" bIns="0" rtlCol="0" anchor="t"/>
          <a:lstStyle/>
          <a:p>
            <a:pPr marL="0" indent="0" algn="l">
              <a:lnSpc>
                <a:spcPts val="2750"/>
              </a:lnSpc>
              <a:buNone/>
            </a:pPr>
            <a:r>
              <a:rPr lang="en-US" sz="1750" dirty="0">
                <a:solidFill>
                  <a:srgbClr val="2B3541"/>
                </a:solidFill>
                <a:latin typeface="Funnel Sans" pitchFamily="34" charset="0"/>
                <a:ea typeface="Funnel Sans" pitchFamily="34" charset="-122"/>
                <a:cs typeface="Funnel Sans" pitchFamily="34" charset="-120"/>
              </a:rPr>
              <a:t>Receive special tokens during ecosystem expansion phases. Airdrop-style incentives and participation rewards are distributed when new partners join the platform. These rewards connect you directly to the broader growth of the Infinity 8 ecosystem.</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962263" y="553045"/>
            <a:ext cx="8095059" cy="575429"/>
          </a:xfrm>
          <a:prstGeom prst="rect">
            <a:avLst/>
          </a:prstGeom>
          <a:noFill/>
          <a:ln/>
        </p:spPr>
        <p:txBody>
          <a:bodyPr wrap="none" lIns="0" tIns="0" rIns="0" bIns="0" rtlCol="0" anchor="t"/>
          <a:lstStyle/>
          <a:p>
            <a:pPr marL="0" indent="0" algn="l">
              <a:lnSpc>
                <a:spcPts val="4500"/>
              </a:lnSpc>
              <a:buNone/>
            </a:pPr>
            <a:r>
              <a:rPr lang="en-US" sz="3600" dirty="0">
                <a:solidFill>
                  <a:srgbClr val="051D3A"/>
                </a:solidFill>
                <a:latin typeface="Funnel Display" pitchFamily="34" charset="0"/>
                <a:ea typeface="Funnel Display" pitchFamily="34" charset="-122"/>
                <a:cs typeface="Funnel Display" pitchFamily="34" charset="-120"/>
              </a:rPr>
              <a:t>Why Multiple Income Streams Matter</a:t>
            </a:r>
            <a:endParaRPr lang="en-US" sz="3600" dirty="0"/>
          </a:p>
        </p:txBody>
      </p:sp>
      <p:sp>
        <p:nvSpPr>
          <p:cNvPr id="3" name="Text 1"/>
          <p:cNvSpPr/>
          <p:nvPr/>
        </p:nvSpPr>
        <p:spPr>
          <a:xfrm>
            <a:off x="962263" y="1448276"/>
            <a:ext cx="12705874" cy="568643"/>
          </a:xfrm>
          <a:prstGeom prst="rect">
            <a:avLst/>
          </a:prstGeom>
          <a:noFill/>
          <a:ln/>
        </p:spPr>
        <p:txBody>
          <a:bodyPr wrap="square" lIns="0" tIns="0" rIns="0" bIns="0" rtlCol="0" anchor="t"/>
          <a:lstStyle/>
          <a:p>
            <a:pPr marL="0" indent="0" algn="l">
              <a:lnSpc>
                <a:spcPts val="2200"/>
              </a:lnSpc>
              <a:buNone/>
            </a:pPr>
            <a:r>
              <a:rPr lang="en-US" sz="1500" dirty="0">
                <a:solidFill>
                  <a:srgbClr val="2B3541"/>
                </a:solidFill>
                <a:latin typeface="Funnel Sans" pitchFamily="34" charset="0"/>
                <a:ea typeface="Funnel Sans" pitchFamily="34" charset="-122"/>
                <a:cs typeface="Funnel Sans" pitchFamily="34" charset="-120"/>
              </a:rPr>
              <a:t>Infinity 8's diversified earning model stands apart from traditional single-source compensation plans. By combining network commissions, leadership rewards, and ecosystem incentives, you create multiple revenue streams that work together.</a:t>
            </a:r>
            <a:endParaRPr lang="en-US" sz="1500" dirty="0"/>
          </a:p>
        </p:txBody>
      </p:sp>
      <p:sp>
        <p:nvSpPr>
          <p:cNvPr id="4" name="Text 2"/>
          <p:cNvSpPr/>
          <p:nvPr/>
        </p:nvSpPr>
        <p:spPr>
          <a:xfrm>
            <a:off x="2244804" y="4086225"/>
            <a:ext cx="2455664" cy="287655"/>
          </a:xfrm>
          <a:prstGeom prst="rect">
            <a:avLst/>
          </a:prstGeom>
          <a:noFill/>
          <a:ln/>
        </p:spPr>
        <p:txBody>
          <a:bodyPr wrap="none" lIns="0" tIns="0" rIns="0" bIns="0" rtlCol="0" anchor="t"/>
          <a:lstStyle/>
          <a:p>
            <a:pPr marL="0" indent="0" algn="r">
              <a:lnSpc>
                <a:spcPts val="2250"/>
              </a:lnSpc>
              <a:buNone/>
            </a:pPr>
            <a:r>
              <a:rPr lang="en-US" sz="1800" dirty="0">
                <a:solidFill>
                  <a:srgbClr val="2B3541"/>
                </a:solidFill>
                <a:latin typeface="Funnel Display" pitchFamily="34" charset="0"/>
                <a:ea typeface="Funnel Display" pitchFamily="34" charset="-122"/>
                <a:cs typeface="Funnel Display" pitchFamily="34" charset="-120"/>
              </a:rPr>
              <a:t>Network Commissions</a:t>
            </a:r>
            <a:endParaRPr lang="en-US" sz="1800" dirty="0"/>
          </a:p>
        </p:txBody>
      </p:sp>
      <p:sp>
        <p:nvSpPr>
          <p:cNvPr id="5" name="Text 3"/>
          <p:cNvSpPr/>
          <p:nvPr/>
        </p:nvSpPr>
        <p:spPr>
          <a:xfrm>
            <a:off x="962263" y="4469725"/>
            <a:ext cx="3738205" cy="284321"/>
          </a:xfrm>
          <a:prstGeom prst="rect">
            <a:avLst/>
          </a:prstGeom>
          <a:noFill/>
          <a:ln/>
        </p:spPr>
        <p:txBody>
          <a:bodyPr wrap="none" lIns="0" tIns="0" rIns="0" bIns="0" rtlCol="0" anchor="t"/>
          <a:lstStyle/>
          <a:p>
            <a:pPr marL="0" indent="0" algn="r">
              <a:lnSpc>
                <a:spcPts val="2200"/>
              </a:lnSpc>
              <a:buNone/>
            </a:pPr>
            <a:r>
              <a:rPr lang="en-US" sz="1500" dirty="0">
                <a:solidFill>
                  <a:srgbClr val="2B3541"/>
                </a:solidFill>
                <a:latin typeface="Funnel Sans" pitchFamily="34" charset="0"/>
                <a:ea typeface="Funnel Sans" pitchFamily="34" charset="-122"/>
                <a:cs typeface="Funnel Sans" pitchFamily="34" charset="-120"/>
              </a:rPr>
              <a:t>Weekly earnings from sales across 8 levels</a:t>
            </a:r>
            <a:endParaRPr lang="en-US" sz="1500" dirty="0"/>
          </a:p>
        </p:txBody>
      </p:sp>
      <p:pic>
        <p:nvPicPr>
          <p:cNvPr id="6" name="Image 0" descr="preencoded.png"/>
          <p:cNvPicPr>
            <a:picLocks noChangeAspect="1"/>
          </p:cNvPicPr>
          <p:nvPr/>
        </p:nvPicPr>
        <p:blipFill>
          <a:blip r:embed="rId3"/>
          <a:stretch>
            <a:fillRect/>
          </a:stretch>
        </p:blipFill>
        <p:spPr>
          <a:xfrm>
            <a:off x="5091708" y="2196703"/>
            <a:ext cx="4446984" cy="4446984"/>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2368" y="4273748"/>
            <a:ext cx="292656" cy="292656"/>
          </a:xfrm>
          <a:prstGeom prst="rect">
            <a:avLst/>
          </a:prstGeom>
        </p:spPr>
      </p:pic>
      <p:sp>
        <p:nvSpPr>
          <p:cNvPr id="8" name="Text 4"/>
          <p:cNvSpPr/>
          <p:nvPr/>
        </p:nvSpPr>
        <p:spPr>
          <a:xfrm>
            <a:off x="9832062" y="2901196"/>
            <a:ext cx="2301716" cy="287655"/>
          </a:xfrm>
          <a:prstGeom prst="rect">
            <a:avLst/>
          </a:prstGeom>
          <a:noFill/>
          <a:ln/>
        </p:spPr>
        <p:txBody>
          <a:bodyPr wrap="none" lIns="0" tIns="0" rIns="0" bIns="0" rtlCol="0" anchor="t"/>
          <a:lstStyle/>
          <a:p>
            <a:pPr marL="0" indent="0" algn="l">
              <a:lnSpc>
                <a:spcPts val="2250"/>
              </a:lnSpc>
              <a:buNone/>
            </a:pPr>
            <a:r>
              <a:rPr lang="en-US" sz="1800" dirty="0">
                <a:solidFill>
                  <a:srgbClr val="2B3541"/>
                </a:solidFill>
                <a:latin typeface="Funnel Display" pitchFamily="34" charset="0"/>
                <a:ea typeface="Funnel Display" pitchFamily="34" charset="-122"/>
                <a:cs typeface="Funnel Display" pitchFamily="34" charset="-120"/>
              </a:rPr>
              <a:t>Leadership Rewards</a:t>
            </a:r>
            <a:endParaRPr lang="en-US" sz="1800" dirty="0"/>
          </a:p>
        </p:txBody>
      </p:sp>
      <p:sp>
        <p:nvSpPr>
          <p:cNvPr id="9" name="Text 5"/>
          <p:cNvSpPr/>
          <p:nvPr/>
        </p:nvSpPr>
        <p:spPr>
          <a:xfrm>
            <a:off x="9832062" y="3284696"/>
            <a:ext cx="3836075" cy="284321"/>
          </a:xfrm>
          <a:prstGeom prst="rect">
            <a:avLst/>
          </a:prstGeom>
          <a:noFill/>
          <a:ln/>
        </p:spPr>
        <p:txBody>
          <a:bodyPr wrap="none" lIns="0" tIns="0" rIns="0" bIns="0" rtlCol="0" anchor="t"/>
          <a:lstStyle/>
          <a:p>
            <a:pPr marL="0" indent="0" algn="l">
              <a:lnSpc>
                <a:spcPts val="2200"/>
              </a:lnSpc>
              <a:buNone/>
            </a:pPr>
            <a:r>
              <a:rPr lang="en-US" sz="1500" dirty="0">
                <a:solidFill>
                  <a:srgbClr val="2B3541"/>
                </a:solidFill>
                <a:latin typeface="Funnel Sans" pitchFamily="34" charset="0"/>
                <a:ea typeface="Funnel Sans" pitchFamily="34" charset="-122"/>
                <a:cs typeface="Funnel Sans" pitchFamily="34" charset="-120"/>
              </a:rPr>
              <a:t>Salary, bonuses, and rank achievements</a:t>
            </a:r>
            <a:endParaRPr lang="en-US" sz="1500" dirty="0"/>
          </a:p>
        </p:txBody>
      </p:sp>
      <p:pic>
        <p:nvPicPr>
          <p:cNvPr id="10" name="Image 2" descr="preencoded.png"/>
          <p:cNvPicPr>
            <a:picLocks noChangeAspect="1"/>
          </p:cNvPicPr>
          <p:nvPr/>
        </p:nvPicPr>
        <p:blipFill>
          <a:blip r:embed="rId5"/>
          <a:stretch>
            <a:fillRect/>
          </a:stretch>
        </p:blipFill>
        <p:spPr>
          <a:xfrm>
            <a:off x="5091708" y="2196703"/>
            <a:ext cx="4446984" cy="4446984"/>
          </a:xfrm>
          <a:prstGeom prst="rect">
            <a:avLst/>
          </a:prstGeom>
        </p:spPr>
      </p:pic>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47065" y="2925723"/>
            <a:ext cx="292656" cy="292656"/>
          </a:xfrm>
          <a:prstGeom prst="rect">
            <a:avLst/>
          </a:prstGeom>
        </p:spPr>
      </p:pic>
      <p:sp>
        <p:nvSpPr>
          <p:cNvPr id="12" name="Text 6"/>
          <p:cNvSpPr/>
          <p:nvPr/>
        </p:nvSpPr>
        <p:spPr>
          <a:xfrm>
            <a:off x="9832062" y="5271373"/>
            <a:ext cx="2331363" cy="287655"/>
          </a:xfrm>
          <a:prstGeom prst="rect">
            <a:avLst/>
          </a:prstGeom>
          <a:noFill/>
          <a:ln/>
        </p:spPr>
        <p:txBody>
          <a:bodyPr wrap="none" lIns="0" tIns="0" rIns="0" bIns="0" rtlCol="0" anchor="t"/>
          <a:lstStyle/>
          <a:p>
            <a:pPr marL="0" indent="0" algn="l">
              <a:lnSpc>
                <a:spcPts val="2250"/>
              </a:lnSpc>
              <a:buNone/>
            </a:pPr>
            <a:r>
              <a:rPr lang="en-US" sz="1800" dirty="0">
                <a:solidFill>
                  <a:srgbClr val="2B3541"/>
                </a:solidFill>
                <a:latin typeface="Funnel Display" pitchFamily="34" charset="0"/>
                <a:ea typeface="Funnel Display" pitchFamily="34" charset="-122"/>
                <a:cs typeface="Funnel Display" pitchFamily="34" charset="-120"/>
              </a:rPr>
              <a:t>Ecosystem Incentives</a:t>
            </a:r>
            <a:endParaRPr lang="en-US" sz="1800" dirty="0"/>
          </a:p>
        </p:txBody>
      </p:sp>
      <p:sp>
        <p:nvSpPr>
          <p:cNvPr id="13" name="Text 7"/>
          <p:cNvSpPr/>
          <p:nvPr/>
        </p:nvSpPr>
        <p:spPr>
          <a:xfrm>
            <a:off x="9832062" y="5654873"/>
            <a:ext cx="3836075" cy="284321"/>
          </a:xfrm>
          <a:prstGeom prst="rect">
            <a:avLst/>
          </a:prstGeom>
          <a:noFill/>
          <a:ln/>
        </p:spPr>
        <p:txBody>
          <a:bodyPr wrap="none" lIns="0" tIns="0" rIns="0" bIns="0" rtlCol="0" anchor="t"/>
          <a:lstStyle/>
          <a:p>
            <a:pPr marL="0" indent="0" algn="l">
              <a:lnSpc>
                <a:spcPts val="2200"/>
              </a:lnSpc>
              <a:buNone/>
            </a:pPr>
            <a:r>
              <a:rPr lang="en-US" sz="1500" dirty="0">
                <a:solidFill>
                  <a:srgbClr val="2B3541"/>
                </a:solidFill>
                <a:latin typeface="Funnel Sans" pitchFamily="34" charset="0"/>
                <a:ea typeface="Funnel Sans" pitchFamily="34" charset="-122"/>
                <a:cs typeface="Funnel Sans" pitchFamily="34" charset="-120"/>
              </a:rPr>
              <a:t>Profit sharing, staking, and partner rewards</a:t>
            </a:r>
            <a:endParaRPr lang="en-US" sz="1500" dirty="0"/>
          </a:p>
        </p:txBody>
      </p:sp>
      <p:pic>
        <p:nvPicPr>
          <p:cNvPr id="14" name="Image 4" descr="preencoded.png"/>
          <p:cNvPicPr>
            <a:picLocks noChangeAspect="1"/>
          </p:cNvPicPr>
          <p:nvPr/>
        </p:nvPicPr>
        <p:blipFill>
          <a:blip r:embed="rId7"/>
          <a:stretch>
            <a:fillRect/>
          </a:stretch>
        </p:blipFill>
        <p:spPr>
          <a:xfrm>
            <a:off x="5091708" y="2196703"/>
            <a:ext cx="4446984" cy="4446984"/>
          </a:xfrm>
          <a:prstGeom prst="rect">
            <a:avLst/>
          </a:prstGeom>
        </p:spPr>
      </p:pic>
      <p:pic>
        <p:nvPicPr>
          <p:cNvPr id="1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47065" y="5621655"/>
            <a:ext cx="292656" cy="292656"/>
          </a:xfrm>
          <a:prstGeom prst="rect">
            <a:avLst/>
          </a:prstGeom>
        </p:spPr>
      </p:pic>
      <p:sp>
        <p:nvSpPr>
          <p:cNvPr id="16" name="Text 8"/>
          <p:cNvSpPr/>
          <p:nvPr/>
        </p:nvSpPr>
        <p:spPr>
          <a:xfrm>
            <a:off x="962263" y="6823472"/>
            <a:ext cx="12705874" cy="852964"/>
          </a:xfrm>
          <a:prstGeom prst="rect">
            <a:avLst/>
          </a:prstGeom>
          <a:noFill/>
          <a:ln/>
        </p:spPr>
        <p:txBody>
          <a:bodyPr wrap="square" lIns="0" tIns="0" rIns="0" bIns="0" rtlCol="0" anchor="t"/>
          <a:lstStyle/>
          <a:p>
            <a:pPr marL="0" indent="0" algn="l">
              <a:lnSpc>
                <a:spcPts val="2200"/>
              </a:lnSpc>
              <a:buNone/>
            </a:pPr>
            <a:r>
              <a:rPr lang="en-US" sz="1500" dirty="0">
                <a:solidFill>
                  <a:srgbClr val="2B3541"/>
                </a:solidFill>
                <a:latin typeface="Funnel Sans" pitchFamily="34" charset="0"/>
                <a:ea typeface="Funnel Sans" pitchFamily="34" charset="-122"/>
                <a:cs typeface="Funnel Sans" pitchFamily="34" charset="-120"/>
              </a:rPr>
              <a:t>This comprehensive approach reduces risk, provides consistent income opportunities, and rewards different aspects of your contribution. Whether you're building your team, maintaining long-term commitment, or reaching leadership milestones, there's always a path to earnings. Start building your diversified income streams today.</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1323261" y="1148239"/>
            <a:ext cx="9143643" cy="542687"/>
          </a:xfrm>
          <a:prstGeom prst="rect">
            <a:avLst/>
          </a:prstGeom>
          <a:noFill/>
          <a:ln/>
        </p:spPr>
        <p:txBody>
          <a:bodyPr wrap="none" lIns="0" tIns="0" rIns="0" bIns="0" rtlCol="0" anchor="t"/>
          <a:lstStyle/>
          <a:p>
            <a:pPr marL="0" indent="0" algn="l">
              <a:lnSpc>
                <a:spcPts val="4250"/>
              </a:lnSpc>
              <a:buNone/>
            </a:pPr>
            <a:r>
              <a:rPr lang="en-US" sz="3400" dirty="0">
                <a:solidFill>
                  <a:srgbClr val="051D3A"/>
                </a:solidFill>
                <a:latin typeface="Funnel Display" pitchFamily="34" charset="0"/>
                <a:ea typeface="Funnel Display" pitchFamily="34" charset="-122"/>
                <a:cs typeface="Funnel Display" pitchFamily="34" charset="-120"/>
              </a:rPr>
              <a:t>8 Income Streams in the Infinity 8 Ecosystem</a:t>
            </a:r>
            <a:endParaRPr lang="en-US" sz="3400" dirty="0"/>
          </a:p>
        </p:txBody>
      </p:sp>
      <p:sp>
        <p:nvSpPr>
          <p:cNvPr id="3" name="Text 1"/>
          <p:cNvSpPr/>
          <p:nvPr/>
        </p:nvSpPr>
        <p:spPr>
          <a:xfrm>
            <a:off x="1323261" y="1747718"/>
            <a:ext cx="5614273" cy="434102"/>
          </a:xfrm>
          <a:prstGeom prst="rect">
            <a:avLst/>
          </a:prstGeom>
          <a:noFill/>
          <a:ln/>
        </p:spPr>
        <p:txBody>
          <a:bodyPr wrap="none" lIns="0" tIns="0" rIns="0" bIns="0" rtlCol="0" anchor="t"/>
          <a:lstStyle/>
          <a:p>
            <a:pPr marL="0" indent="0" algn="l">
              <a:lnSpc>
                <a:spcPts val="3400"/>
              </a:lnSpc>
              <a:buNone/>
            </a:pPr>
            <a:r>
              <a:rPr lang="en-US" sz="2700" dirty="0">
                <a:solidFill>
                  <a:srgbClr val="051D3A"/>
                </a:solidFill>
                <a:latin typeface="Funnel Display" pitchFamily="34" charset="0"/>
                <a:ea typeface="Funnel Display" pitchFamily="34" charset="-122"/>
                <a:cs typeface="Funnel Display" pitchFamily="34" charset="-120"/>
              </a:rPr>
              <a:t>Eight Paths to Diversified Earnings</a:t>
            </a:r>
            <a:endParaRPr lang="en-US" sz="2700" dirty="0"/>
          </a:p>
        </p:txBody>
      </p:sp>
      <p:sp>
        <p:nvSpPr>
          <p:cNvPr id="4" name="Text 2"/>
          <p:cNvSpPr/>
          <p:nvPr/>
        </p:nvSpPr>
        <p:spPr>
          <a:xfrm>
            <a:off x="1323261" y="2395180"/>
            <a:ext cx="11983760" cy="784027"/>
          </a:xfrm>
          <a:prstGeom prst="rect">
            <a:avLst/>
          </a:prstGeom>
          <a:noFill/>
          <a:ln/>
        </p:spPr>
        <p:txBody>
          <a:bodyPr wrap="square" lIns="0" tIns="0" rIns="0" bIns="0" rtlCol="0" anchor="t"/>
          <a:lstStyle/>
          <a:p>
            <a:pPr marL="0" indent="0" algn="l">
              <a:lnSpc>
                <a:spcPts val="2050"/>
              </a:lnSpc>
              <a:buNone/>
            </a:pPr>
            <a:r>
              <a:rPr lang="en-US" sz="1450" dirty="0">
                <a:solidFill>
                  <a:srgbClr val="2B3541"/>
                </a:solidFill>
                <a:latin typeface="Funnel Sans" pitchFamily="34" charset="0"/>
                <a:ea typeface="Funnel Sans" pitchFamily="34" charset="-122"/>
                <a:cs typeface="Funnel Sans" pitchFamily="34" charset="-120"/>
              </a:rPr>
              <a:t>The Infinity 8 ecosystem is uniquely designed to empower members with multiple earning channels, ensuring financial stability and reducing dependency on any single income source. Our comprehensive framework combines various reward mechanisms to support your growth and participation.</a:t>
            </a:r>
            <a:endParaRPr lang="en-US" sz="14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23261" y="3339227"/>
            <a:ext cx="461248" cy="461248"/>
          </a:xfrm>
          <a:prstGeom prst="rect">
            <a:avLst/>
          </a:prstGeom>
        </p:spPr>
      </p:pic>
      <p:sp>
        <p:nvSpPr>
          <p:cNvPr id="6" name="Text 3"/>
          <p:cNvSpPr/>
          <p:nvPr/>
        </p:nvSpPr>
        <p:spPr>
          <a:xfrm>
            <a:off x="1323261" y="3978235"/>
            <a:ext cx="2317075" cy="271224"/>
          </a:xfrm>
          <a:prstGeom prst="rect">
            <a:avLst/>
          </a:prstGeom>
          <a:noFill/>
          <a:ln/>
        </p:spPr>
        <p:txBody>
          <a:bodyPr wrap="none" lIns="0" tIns="0" rIns="0" bIns="0" rtlCol="0" anchor="t"/>
          <a:lstStyle/>
          <a:p>
            <a:pPr marL="0" indent="0" algn="l">
              <a:lnSpc>
                <a:spcPts val="2100"/>
              </a:lnSpc>
              <a:buNone/>
            </a:pPr>
            <a:r>
              <a:rPr lang="en-US" sz="1700" dirty="0">
                <a:solidFill>
                  <a:srgbClr val="2B3541"/>
                </a:solidFill>
                <a:latin typeface="Funnel Display" pitchFamily="34" charset="0"/>
                <a:ea typeface="Funnel Display" pitchFamily="34" charset="-122"/>
                <a:cs typeface="Funnel Display" pitchFamily="34" charset="-120"/>
              </a:rPr>
              <a:t>Network Commissions</a:t>
            </a:r>
            <a:endParaRPr lang="en-US" sz="1700" dirty="0"/>
          </a:p>
        </p:txBody>
      </p:sp>
      <p:sp>
        <p:nvSpPr>
          <p:cNvPr id="7" name="Text 4"/>
          <p:cNvSpPr/>
          <p:nvPr/>
        </p:nvSpPr>
        <p:spPr>
          <a:xfrm>
            <a:off x="1323261" y="4334708"/>
            <a:ext cx="5903000" cy="261342"/>
          </a:xfrm>
          <a:prstGeom prst="rect">
            <a:avLst/>
          </a:prstGeom>
          <a:noFill/>
          <a:ln/>
        </p:spPr>
        <p:txBody>
          <a:bodyPr wrap="none" lIns="0" tIns="0" rIns="0" bIns="0" rtlCol="0" anchor="t"/>
          <a:lstStyle/>
          <a:p>
            <a:pPr marL="0" indent="0" algn="l">
              <a:lnSpc>
                <a:spcPts val="2050"/>
              </a:lnSpc>
              <a:buNone/>
            </a:pPr>
            <a:r>
              <a:rPr lang="en-US" sz="1450" dirty="0">
                <a:solidFill>
                  <a:srgbClr val="2B3541"/>
                </a:solidFill>
                <a:latin typeface="Funnel Sans" pitchFamily="34" charset="0"/>
                <a:ea typeface="Funnel Sans" pitchFamily="34" charset="-122"/>
                <a:cs typeface="Funnel Sans" pitchFamily="34" charset="-120"/>
              </a:rPr>
              <a:t>Consistent earnings from team sales and recruitment.</a:t>
            </a:r>
            <a:endParaRPr lang="en-US" sz="14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4021" y="3339227"/>
            <a:ext cx="461248" cy="461248"/>
          </a:xfrm>
          <a:prstGeom prst="rect">
            <a:avLst/>
          </a:prstGeom>
        </p:spPr>
      </p:pic>
      <p:sp>
        <p:nvSpPr>
          <p:cNvPr id="9" name="Text 5"/>
          <p:cNvSpPr/>
          <p:nvPr/>
        </p:nvSpPr>
        <p:spPr>
          <a:xfrm>
            <a:off x="7404021" y="3978235"/>
            <a:ext cx="2170867" cy="271224"/>
          </a:xfrm>
          <a:prstGeom prst="rect">
            <a:avLst/>
          </a:prstGeom>
          <a:noFill/>
          <a:ln/>
        </p:spPr>
        <p:txBody>
          <a:bodyPr wrap="none" lIns="0" tIns="0" rIns="0" bIns="0" rtlCol="0" anchor="t"/>
          <a:lstStyle/>
          <a:p>
            <a:pPr marL="0" indent="0" algn="l">
              <a:lnSpc>
                <a:spcPts val="2100"/>
              </a:lnSpc>
              <a:buNone/>
            </a:pPr>
            <a:r>
              <a:rPr lang="en-US" sz="1700" dirty="0">
                <a:solidFill>
                  <a:srgbClr val="2B3541"/>
                </a:solidFill>
                <a:latin typeface="Funnel Display" pitchFamily="34" charset="0"/>
                <a:ea typeface="Funnel Display" pitchFamily="34" charset="-122"/>
                <a:cs typeface="Funnel Display" pitchFamily="34" charset="-120"/>
              </a:rPr>
              <a:t>Leadership Rewards</a:t>
            </a:r>
            <a:endParaRPr lang="en-US" sz="1700" dirty="0"/>
          </a:p>
        </p:txBody>
      </p:sp>
      <p:sp>
        <p:nvSpPr>
          <p:cNvPr id="10" name="Text 6"/>
          <p:cNvSpPr/>
          <p:nvPr/>
        </p:nvSpPr>
        <p:spPr>
          <a:xfrm>
            <a:off x="7404021" y="4334708"/>
            <a:ext cx="5903000" cy="261342"/>
          </a:xfrm>
          <a:prstGeom prst="rect">
            <a:avLst/>
          </a:prstGeom>
          <a:noFill/>
          <a:ln/>
        </p:spPr>
        <p:txBody>
          <a:bodyPr wrap="none" lIns="0" tIns="0" rIns="0" bIns="0" rtlCol="0" anchor="t"/>
          <a:lstStyle/>
          <a:p>
            <a:pPr marL="0" indent="0" algn="l">
              <a:lnSpc>
                <a:spcPts val="2050"/>
              </a:lnSpc>
              <a:buNone/>
            </a:pPr>
            <a:r>
              <a:rPr lang="en-US" sz="1450" dirty="0">
                <a:solidFill>
                  <a:srgbClr val="2B3541"/>
                </a:solidFill>
                <a:latin typeface="Funnel Sans" pitchFamily="34" charset="0"/>
                <a:ea typeface="Funnel Sans" pitchFamily="34" charset="-122"/>
                <a:cs typeface="Funnel Sans" pitchFamily="34" charset="-120"/>
              </a:rPr>
              <a:t>Salaries, bonuses, and recognition for building strong teams.</a:t>
            </a:r>
            <a:endParaRPr lang="en-US" sz="145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23261" y="4880491"/>
            <a:ext cx="461248" cy="461248"/>
          </a:xfrm>
          <a:prstGeom prst="rect">
            <a:avLst/>
          </a:prstGeom>
        </p:spPr>
      </p:pic>
      <p:sp>
        <p:nvSpPr>
          <p:cNvPr id="12" name="Text 7"/>
          <p:cNvSpPr/>
          <p:nvPr/>
        </p:nvSpPr>
        <p:spPr>
          <a:xfrm>
            <a:off x="1323261" y="5519499"/>
            <a:ext cx="2199918" cy="271224"/>
          </a:xfrm>
          <a:prstGeom prst="rect">
            <a:avLst/>
          </a:prstGeom>
          <a:noFill/>
          <a:ln/>
        </p:spPr>
        <p:txBody>
          <a:bodyPr wrap="none" lIns="0" tIns="0" rIns="0" bIns="0" rtlCol="0" anchor="t"/>
          <a:lstStyle/>
          <a:p>
            <a:pPr marL="0" indent="0" algn="l">
              <a:lnSpc>
                <a:spcPts val="2100"/>
              </a:lnSpc>
              <a:buNone/>
            </a:pPr>
            <a:r>
              <a:rPr lang="en-US" sz="1700" dirty="0">
                <a:solidFill>
                  <a:srgbClr val="2B3541"/>
                </a:solidFill>
                <a:latin typeface="Funnel Display" pitchFamily="34" charset="0"/>
                <a:ea typeface="Funnel Display" pitchFamily="34" charset="-122"/>
                <a:cs typeface="Funnel Display" pitchFamily="34" charset="-120"/>
              </a:rPr>
              <a:t>Ecosystem Incentives</a:t>
            </a:r>
            <a:endParaRPr lang="en-US" sz="1700" dirty="0"/>
          </a:p>
        </p:txBody>
      </p:sp>
      <p:sp>
        <p:nvSpPr>
          <p:cNvPr id="13" name="Text 8"/>
          <p:cNvSpPr/>
          <p:nvPr/>
        </p:nvSpPr>
        <p:spPr>
          <a:xfrm>
            <a:off x="1323261" y="5875973"/>
            <a:ext cx="5903000" cy="261342"/>
          </a:xfrm>
          <a:prstGeom prst="rect">
            <a:avLst/>
          </a:prstGeom>
          <a:noFill/>
          <a:ln/>
        </p:spPr>
        <p:txBody>
          <a:bodyPr wrap="none" lIns="0" tIns="0" rIns="0" bIns="0" rtlCol="0" anchor="t"/>
          <a:lstStyle/>
          <a:p>
            <a:pPr marL="0" indent="0" algn="l">
              <a:lnSpc>
                <a:spcPts val="2050"/>
              </a:lnSpc>
              <a:buNone/>
            </a:pPr>
            <a:r>
              <a:rPr lang="en-US" sz="1450" dirty="0">
                <a:solidFill>
                  <a:srgbClr val="2B3541"/>
                </a:solidFill>
                <a:latin typeface="Funnel Sans" pitchFamily="34" charset="0"/>
                <a:ea typeface="Funnel Sans" pitchFamily="34" charset="-122"/>
                <a:cs typeface="Funnel Sans" pitchFamily="34" charset="-120"/>
              </a:rPr>
              <a:t>Profit sharing, staking, and partner token distributions.</a:t>
            </a:r>
            <a:endParaRPr lang="en-US" sz="145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04021" y="4880491"/>
            <a:ext cx="461248" cy="461248"/>
          </a:xfrm>
          <a:prstGeom prst="rect">
            <a:avLst/>
          </a:prstGeom>
        </p:spPr>
      </p:pic>
      <p:sp>
        <p:nvSpPr>
          <p:cNvPr id="15" name="Text 9"/>
          <p:cNvSpPr/>
          <p:nvPr/>
        </p:nvSpPr>
        <p:spPr>
          <a:xfrm>
            <a:off x="7404021" y="5519499"/>
            <a:ext cx="2443996" cy="271224"/>
          </a:xfrm>
          <a:prstGeom prst="rect">
            <a:avLst/>
          </a:prstGeom>
          <a:noFill/>
          <a:ln/>
        </p:spPr>
        <p:txBody>
          <a:bodyPr wrap="none" lIns="0" tIns="0" rIns="0" bIns="0" rtlCol="0" anchor="t"/>
          <a:lstStyle/>
          <a:p>
            <a:pPr marL="0" indent="0" algn="l">
              <a:lnSpc>
                <a:spcPts val="2100"/>
              </a:lnSpc>
              <a:buNone/>
            </a:pPr>
            <a:r>
              <a:rPr lang="en-US" sz="1700" dirty="0">
                <a:solidFill>
                  <a:srgbClr val="2B3541"/>
                </a:solidFill>
                <a:latin typeface="Funnel Display" pitchFamily="34" charset="0"/>
                <a:ea typeface="Funnel Display" pitchFamily="34" charset="-122"/>
                <a:cs typeface="Funnel Display" pitchFamily="34" charset="-120"/>
              </a:rPr>
              <a:t>Long-Term Participation</a:t>
            </a:r>
            <a:endParaRPr lang="en-US" sz="1700" dirty="0"/>
          </a:p>
        </p:txBody>
      </p:sp>
      <p:sp>
        <p:nvSpPr>
          <p:cNvPr id="16" name="Text 10"/>
          <p:cNvSpPr/>
          <p:nvPr/>
        </p:nvSpPr>
        <p:spPr>
          <a:xfrm>
            <a:off x="7404021" y="5875973"/>
            <a:ext cx="5903000" cy="261342"/>
          </a:xfrm>
          <a:prstGeom prst="rect">
            <a:avLst/>
          </a:prstGeom>
          <a:noFill/>
          <a:ln/>
        </p:spPr>
        <p:txBody>
          <a:bodyPr wrap="none" lIns="0" tIns="0" rIns="0" bIns="0" rtlCol="0" anchor="t"/>
          <a:lstStyle/>
          <a:p>
            <a:pPr marL="0" indent="0" algn="l">
              <a:lnSpc>
                <a:spcPts val="2050"/>
              </a:lnSpc>
              <a:buNone/>
            </a:pPr>
            <a:r>
              <a:rPr lang="en-US" sz="1450" dirty="0">
                <a:solidFill>
                  <a:srgbClr val="2B3541"/>
                </a:solidFill>
                <a:latin typeface="Funnel Sans" pitchFamily="34" charset="0"/>
                <a:ea typeface="Funnel Sans" pitchFamily="34" charset="-122"/>
                <a:cs typeface="Funnel Sans" pitchFamily="34" charset="-120"/>
              </a:rPr>
              <a:t>Benefits and vesting for sustained commitment and engagement.</a:t>
            </a:r>
            <a:endParaRPr lang="en-US" sz="1450" dirty="0"/>
          </a:p>
        </p:txBody>
      </p:sp>
      <p:sp>
        <p:nvSpPr>
          <p:cNvPr id="17" name="Text 11"/>
          <p:cNvSpPr/>
          <p:nvPr/>
        </p:nvSpPr>
        <p:spPr>
          <a:xfrm>
            <a:off x="1323261" y="6297335"/>
            <a:ext cx="11983760" cy="784027"/>
          </a:xfrm>
          <a:prstGeom prst="rect">
            <a:avLst/>
          </a:prstGeom>
          <a:noFill/>
          <a:ln/>
        </p:spPr>
        <p:txBody>
          <a:bodyPr wrap="square" lIns="0" tIns="0" rIns="0" bIns="0" rtlCol="0" anchor="t"/>
          <a:lstStyle/>
          <a:p>
            <a:pPr marL="0" indent="0" algn="l">
              <a:lnSpc>
                <a:spcPts val="2050"/>
              </a:lnSpc>
              <a:buNone/>
            </a:pPr>
            <a:r>
              <a:rPr lang="en-US" sz="1450" dirty="0">
                <a:solidFill>
                  <a:srgbClr val="2B3541"/>
                </a:solidFill>
                <a:latin typeface="Funnel Sans" pitchFamily="34" charset="0"/>
                <a:ea typeface="Funnel Sans" pitchFamily="34" charset="-122"/>
                <a:cs typeface="Funnel Sans" pitchFamily="34" charset="-120"/>
              </a:rPr>
              <a:t>This diversified structure allows members to cultivate a robust and resilient income portfolio that expands as their network and active participation grow. Each stream is meticulously crafted to reward different aspects of your contribution, from direct sales to strategic leadership and long-term ecosystem support.</a:t>
            </a:r>
            <a:endParaRPr lang="en-US"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428762" y="1311354"/>
            <a:ext cx="3431619" cy="351949"/>
          </a:xfrm>
          <a:prstGeom prst="rect">
            <a:avLst/>
          </a:prstGeom>
          <a:noFill/>
          <a:ln/>
        </p:spPr>
        <p:txBody>
          <a:bodyPr wrap="none" lIns="0" tIns="0" rIns="0" bIns="0" rtlCol="0" anchor="t"/>
          <a:lstStyle/>
          <a:p>
            <a:pPr marL="0" indent="0" algn="l">
              <a:lnSpc>
                <a:spcPts val="2750"/>
              </a:lnSpc>
              <a:buNone/>
            </a:pPr>
            <a:r>
              <a:rPr lang="en-US" sz="2200" dirty="0">
                <a:solidFill>
                  <a:srgbClr val="051D3A"/>
                </a:solidFill>
                <a:latin typeface="Funnel Display" pitchFamily="34" charset="0"/>
                <a:ea typeface="Funnel Display" pitchFamily="34" charset="-122"/>
                <a:cs typeface="Funnel Display" pitchFamily="34" charset="-120"/>
              </a:rPr>
              <a:t>Direct Sales Commissions</a:t>
            </a:r>
            <a:endParaRPr lang="en-US" sz="2200" dirty="0"/>
          </a:p>
        </p:txBody>
      </p:sp>
      <p:sp>
        <p:nvSpPr>
          <p:cNvPr id="3" name="Text 1"/>
          <p:cNvSpPr/>
          <p:nvPr/>
        </p:nvSpPr>
        <p:spPr>
          <a:xfrm>
            <a:off x="3428762" y="1782961"/>
            <a:ext cx="7772757" cy="430768"/>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Direct Sales Commissions are the primary weekly income source for members, rewarding them for expanding the network and driving product or service sales. Members earn commissions from purchases and service subscriptions within their personal network, extending across multiple levels.</a:t>
            </a:r>
            <a:endParaRPr lang="en-US" sz="900" dirty="0"/>
          </a:p>
        </p:txBody>
      </p:sp>
      <p:sp>
        <p:nvSpPr>
          <p:cNvPr id="4" name="Shape 2"/>
          <p:cNvSpPr/>
          <p:nvPr/>
        </p:nvSpPr>
        <p:spPr>
          <a:xfrm>
            <a:off x="3428762" y="2280999"/>
            <a:ext cx="2551033" cy="1315879"/>
          </a:xfrm>
          <a:prstGeom prst="roundRect">
            <a:avLst>
              <a:gd name="adj" fmla="val 3820"/>
            </a:avLst>
          </a:prstGeom>
          <a:solidFill>
            <a:srgbClr val="FAF5EB"/>
          </a:solidFill>
          <a:ln w="7620">
            <a:solidFill>
              <a:srgbClr val="D5CDBE"/>
            </a:solidFill>
            <a:prstDash val="solid"/>
          </a:ln>
        </p:spPr>
      </p:sp>
      <p:sp>
        <p:nvSpPr>
          <p:cNvPr id="5" name="Shape 3"/>
          <p:cNvSpPr/>
          <p:nvPr/>
        </p:nvSpPr>
        <p:spPr>
          <a:xfrm>
            <a:off x="3556040" y="2408277"/>
            <a:ext cx="358973" cy="358973"/>
          </a:xfrm>
          <a:prstGeom prst="roundRect">
            <a:avLst>
              <a:gd name="adj" fmla="val 25470121"/>
            </a:avLst>
          </a:prstGeom>
          <a:solidFill>
            <a:srgbClr val="3371A5"/>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54743" y="2506861"/>
            <a:ext cx="161568" cy="161568"/>
          </a:xfrm>
          <a:prstGeom prst="rect">
            <a:avLst/>
          </a:prstGeom>
        </p:spPr>
      </p:pic>
      <p:sp>
        <p:nvSpPr>
          <p:cNvPr id="7" name="Text 4"/>
          <p:cNvSpPr/>
          <p:nvPr/>
        </p:nvSpPr>
        <p:spPr>
          <a:xfrm>
            <a:off x="3556040" y="2827020"/>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Network Reach</a:t>
            </a:r>
            <a:endParaRPr lang="en-US" sz="1100" dirty="0"/>
          </a:p>
        </p:txBody>
      </p:sp>
      <p:sp>
        <p:nvSpPr>
          <p:cNvPr id="8" name="Text 5"/>
          <p:cNvSpPr/>
          <p:nvPr/>
        </p:nvSpPr>
        <p:spPr>
          <a:xfrm>
            <a:off x="3556040" y="3038832"/>
            <a:ext cx="2296478" cy="430768"/>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Earn from direct introductions and activity deeper within your 8-level network structure.</a:t>
            </a:r>
            <a:endParaRPr lang="en-US" sz="900" dirty="0"/>
          </a:p>
        </p:txBody>
      </p:sp>
      <p:sp>
        <p:nvSpPr>
          <p:cNvPr id="9" name="Shape 6"/>
          <p:cNvSpPr/>
          <p:nvPr/>
        </p:nvSpPr>
        <p:spPr>
          <a:xfrm>
            <a:off x="6039564" y="2280999"/>
            <a:ext cx="2551033" cy="1315879"/>
          </a:xfrm>
          <a:prstGeom prst="roundRect">
            <a:avLst>
              <a:gd name="adj" fmla="val 3820"/>
            </a:avLst>
          </a:prstGeom>
          <a:solidFill>
            <a:srgbClr val="FAF5EB"/>
          </a:solidFill>
          <a:ln w="7620">
            <a:solidFill>
              <a:srgbClr val="D5CDBE"/>
            </a:solidFill>
            <a:prstDash val="solid"/>
          </a:ln>
        </p:spPr>
      </p:sp>
      <p:sp>
        <p:nvSpPr>
          <p:cNvPr id="10" name="Shape 7"/>
          <p:cNvSpPr/>
          <p:nvPr/>
        </p:nvSpPr>
        <p:spPr>
          <a:xfrm>
            <a:off x="6166842" y="2408277"/>
            <a:ext cx="358973" cy="358973"/>
          </a:xfrm>
          <a:prstGeom prst="roundRect">
            <a:avLst>
              <a:gd name="adj" fmla="val 25470121"/>
            </a:avLst>
          </a:prstGeom>
          <a:solidFill>
            <a:srgbClr val="3371A5"/>
          </a:solidFill>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65545" y="2506861"/>
            <a:ext cx="161568" cy="161568"/>
          </a:xfrm>
          <a:prstGeom prst="rect">
            <a:avLst/>
          </a:prstGeom>
        </p:spPr>
      </p:pic>
      <p:sp>
        <p:nvSpPr>
          <p:cNvPr id="12" name="Text 8"/>
          <p:cNvSpPr/>
          <p:nvPr/>
        </p:nvSpPr>
        <p:spPr>
          <a:xfrm>
            <a:off x="6166842" y="2827020"/>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Weekly Payments</a:t>
            </a:r>
            <a:endParaRPr lang="en-US" sz="1100" dirty="0"/>
          </a:p>
        </p:txBody>
      </p:sp>
      <p:sp>
        <p:nvSpPr>
          <p:cNvPr id="13" name="Text 9"/>
          <p:cNvSpPr/>
          <p:nvPr/>
        </p:nvSpPr>
        <p:spPr>
          <a:xfrm>
            <a:off x="6166842" y="3038832"/>
            <a:ext cx="2296478" cy="287179"/>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Commissions are paid weekly, providing a consistent and reliable income stream.</a:t>
            </a:r>
            <a:endParaRPr lang="en-US" sz="900" dirty="0"/>
          </a:p>
        </p:txBody>
      </p:sp>
      <p:sp>
        <p:nvSpPr>
          <p:cNvPr id="14" name="Shape 10"/>
          <p:cNvSpPr/>
          <p:nvPr/>
        </p:nvSpPr>
        <p:spPr>
          <a:xfrm>
            <a:off x="8650367" y="2280999"/>
            <a:ext cx="2551033" cy="1315879"/>
          </a:xfrm>
          <a:prstGeom prst="roundRect">
            <a:avLst>
              <a:gd name="adj" fmla="val 3820"/>
            </a:avLst>
          </a:prstGeom>
          <a:solidFill>
            <a:srgbClr val="FAF5EB"/>
          </a:solidFill>
          <a:ln w="7620">
            <a:solidFill>
              <a:srgbClr val="D5CDBE"/>
            </a:solidFill>
            <a:prstDash val="solid"/>
          </a:ln>
        </p:spPr>
      </p:sp>
      <p:sp>
        <p:nvSpPr>
          <p:cNvPr id="15" name="Shape 11"/>
          <p:cNvSpPr/>
          <p:nvPr/>
        </p:nvSpPr>
        <p:spPr>
          <a:xfrm>
            <a:off x="8777645" y="2408277"/>
            <a:ext cx="358973" cy="358973"/>
          </a:xfrm>
          <a:prstGeom prst="roundRect">
            <a:avLst>
              <a:gd name="adj" fmla="val 25470121"/>
            </a:avLst>
          </a:prstGeom>
          <a:solidFill>
            <a:srgbClr val="3371A5"/>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76348" y="2506861"/>
            <a:ext cx="161568" cy="161568"/>
          </a:xfrm>
          <a:prstGeom prst="rect">
            <a:avLst/>
          </a:prstGeom>
        </p:spPr>
      </p:pic>
      <p:sp>
        <p:nvSpPr>
          <p:cNvPr id="17" name="Text 12"/>
          <p:cNvSpPr/>
          <p:nvPr/>
        </p:nvSpPr>
        <p:spPr>
          <a:xfrm>
            <a:off x="8777645" y="2827020"/>
            <a:ext cx="1485067"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Performance Rewards</a:t>
            </a:r>
            <a:endParaRPr lang="en-US" sz="1100" dirty="0"/>
          </a:p>
        </p:txBody>
      </p:sp>
      <p:sp>
        <p:nvSpPr>
          <p:cNvPr id="18" name="Text 13"/>
          <p:cNvSpPr/>
          <p:nvPr/>
        </p:nvSpPr>
        <p:spPr>
          <a:xfrm>
            <a:off x="8777645" y="3038832"/>
            <a:ext cx="2296478" cy="287179"/>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Directly rewarded for sponsoring new participants and supporting team success.</a:t>
            </a:r>
            <a:endParaRPr lang="en-US" sz="900" dirty="0"/>
          </a:p>
        </p:txBody>
      </p:sp>
      <p:sp>
        <p:nvSpPr>
          <p:cNvPr id="19" name="Text 14"/>
          <p:cNvSpPr/>
          <p:nvPr/>
        </p:nvSpPr>
        <p:spPr>
          <a:xfrm>
            <a:off x="3428762" y="3686532"/>
            <a:ext cx="2625328" cy="281583"/>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Commission Distribution</a:t>
            </a:r>
            <a:endParaRPr lang="en-US" sz="1750" dirty="0"/>
          </a:p>
        </p:txBody>
      </p:sp>
      <p:sp>
        <p:nvSpPr>
          <p:cNvPr id="20" name="Text 15"/>
          <p:cNvSpPr/>
          <p:nvPr/>
        </p:nvSpPr>
        <p:spPr>
          <a:xfrm>
            <a:off x="3428762" y="4057769"/>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Infinity 8 distributes commissions across 8 levels of the network structure, with higher percentages for closer network connections:</a:t>
            </a:r>
            <a:endParaRPr lang="en-US" sz="900" dirty="0"/>
          </a:p>
        </p:txBody>
      </p:sp>
      <p:sp>
        <p:nvSpPr>
          <p:cNvPr id="21" name="Text 16"/>
          <p:cNvSpPr/>
          <p:nvPr/>
        </p:nvSpPr>
        <p:spPr>
          <a:xfrm>
            <a:off x="3428762" y="4268629"/>
            <a:ext cx="7772757" cy="1294567"/>
          </a:xfrm>
          <a:prstGeom prst="rect">
            <a:avLst/>
          </a:prstGeom>
          <a:noFill/>
          <a:ln/>
        </p:spPr>
        <p:txBody>
          <a:bodyPr wrap="square" lIns="0" tIns="0" rIns="0" bIns="0" rtlCol="0" anchor="t"/>
          <a:lstStyle/>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Level 1</a:t>
            </a:r>
            <a:r>
              <a:rPr lang="en-US" sz="900" dirty="0">
                <a:solidFill>
                  <a:srgbClr val="2B3541"/>
                </a:solidFill>
                <a:latin typeface="Funnel Sans" pitchFamily="34" charset="0"/>
                <a:ea typeface="Funnel Sans" pitchFamily="34" charset="-122"/>
                <a:cs typeface="Funnel Sans" pitchFamily="34" charset="-120"/>
              </a:rPr>
              <a:t> – 15%</a:t>
            </a:r>
            <a:endParaRPr lang="en-US" sz="900" dirty="0"/>
          </a:p>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Level 2</a:t>
            </a:r>
            <a:r>
              <a:rPr lang="en-US" sz="900" dirty="0">
                <a:solidFill>
                  <a:srgbClr val="2B3541"/>
                </a:solidFill>
                <a:latin typeface="Funnel Sans" pitchFamily="34" charset="0"/>
                <a:ea typeface="Funnel Sans" pitchFamily="34" charset="-122"/>
                <a:cs typeface="Funnel Sans" pitchFamily="34" charset="-120"/>
              </a:rPr>
              <a:t> – 10%</a:t>
            </a:r>
            <a:endParaRPr lang="en-US" sz="900" dirty="0"/>
          </a:p>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Level 3</a:t>
            </a:r>
            <a:r>
              <a:rPr lang="en-US" sz="900" dirty="0">
                <a:solidFill>
                  <a:srgbClr val="2B3541"/>
                </a:solidFill>
                <a:latin typeface="Funnel Sans" pitchFamily="34" charset="0"/>
                <a:ea typeface="Funnel Sans" pitchFamily="34" charset="-122"/>
                <a:cs typeface="Funnel Sans" pitchFamily="34" charset="-120"/>
              </a:rPr>
              <a:t> – 8%</a:t>
            </a:r>
            <a:endParaRPr lang="en-US" sz="900" dirty="0"/>
          </a:p>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Level 4</a:t>
            </a:r>
            <a:r>
              <a:rPr lang="en-US" sz="900" dirty="0">
                <a:solidFill>
                  <a:srgbClr val="2B3541"/>
                </a:solidFill>
                <a:latin typeface="Funnel Sans" pitchFamily="34" charset="0"/>
                <a:ea typeface="Funnel Sans" pitchFamily="34" charset="-122"/>
                <a:cs typeface="Funnel Sans" pitchFamily="34" charset="-120"/>
              </a:rPr>
              <a:t> – 5%</a:t>
            </a:r>
            <a:endParaRPr lang="en-US" sz="900" dirty="0"/>
          </a:p>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Level 5</a:t>
            </a:r>
            <a:r>
              <a:rPr lang="en-US" sz="900" dirty="0">
                <a:solidFill>
                  <a:srgbClr val="2B3541"/>
                </a:solidFill>
                <a:latin typeface="Funnel Sans" pitchFamily="34" charset="0"/>
                <a:ea typeface="Funnel Sans" pitchFamily="34" charset="-122"/>
                <a:cs typeface="Funnel Sans" pitchFamily="34" charset="-120"/>
              </a:rPr>
              <a:t> – 3%</a:t>
            </a:r>
            <a:endParaRPr lang="en-US" sz="900" dirty="0"/>
          </a:p>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Level 6</a:t>
            </a:r>
            <a:r>
              <a:rPr lang="en-US" sz="900" dirty="0">
                <a:solidFill>
                  <a:srgbClr val="2B3541"/>
                </a:solidFill>
                <a:latin typeface="Funnel Sans" pitchFamily="34" charset="0"/>
                <a:ea typeface="Funnel Sans" pitchFamily="34" charset="-122"/>
                <a:cs typeface="Funnel Sans" pitchFamily="34" charset="-120"/>
              </a:rPr>
              <a:t> – 2%</a:t>
            </a:r>
            <a:endParaRPr lang="en-US" sz="900" dirty="0"/>
          </a:p>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Level 7</a:t>
            </a:r>
            <a:r>
              <a:rPr lang="en-US" sz="900" dirty="0">
                <a:solidFill>
                  <a:srgbClr val="2B3541"/>
                </a:solidFill>
                <a:latin typeface="Funnel Sans" pitchFamily="34" charset="0"/>
                <a:ea typeface="Funnel Sans" pitchFamily="34" charset="-122"/>
                <a:cs typeface="Funnel Sans" pitchFamily="34" charset="-120"/>
              </a:rPr>
              <a:t> – 1%</a:t>
            </a:r>
            <a:endParaRPr lang="en-US" sz="900" dirty="0"/>
          </a:p>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Level 8</a:t>
            </a:r>
            <a:r>
              <a:rPr lang="en-US" sz="900" dirty="0">
                <a:solidFill>
                  <a:srgbClr val="2B3541"/>
                </a:solidFill>
                <a:latin typeface="Funnel Sans" pitchFamily="34" charset="0"/>
                <a:ea typeface="Funnel Sans" pitchFamily="34" charset="-122"/>
                <a:cs typeface="Funnel Sans" pitchFamily="34" charset="-120"/>
              </a:rPr>
              <a:t> – 1%</a:t>
            </a:r>
            <a:endParaRPr lang="en-US" sz="900" dirty="0"/>
          </a:p>
        </p:txBody>
      </p:sp>
      <p:sp>
        <p:nvSpPr>
          <p:cNvPr id="22" name="Text 17"/>
          <p:cNvSpPr/>
          <p:nvPr/>
        </p:nvSpPr>
        <p:spPr>
          <a:xfrm>
            <a:off x="3428762" y="5652849"/>
            <a:ext cx="2252901" cy="281583"/>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Qualification Criteria</a:t>
            </a:r>
            <a:endParaRPr lang="en-US" sz="1750" dirty="0"/>
          </a:p>
        </p:txBody>
      </p:sp>
      <p:sp>
        <p:nvSpPr>
          <p:cNvPr id="23" name="Text 18"/>
          <p:cNvSpPr/>
          <p:nvPr/>
        </p:nvSpPr>
        <p:spPr>
          <a:xfrm>
            <a:off x="3428762" y="6024086"/>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To qualify for direct sales commissions, members must:</a:t>
            </a:r>
            <a:endParaRPr lang="en-US" sz="900" dirty="0"/>
          </a:p>
        </p:txBody>
      </p:sp>
      <p:sp>
        <p:nvSpPr>
          <p:cNvPr id="24" name="Text 19"/>
          <p:cNvSpPr/>
          <p:nvPr/>
        </p:nvSpPr>
        <p:spPr>
          <a:xfrm>
            <a:off x="3428762" y="6234946"/>
            <a:ext cx="7772757" cy="472440"/>
          </a:xfrm>
          <a:prstGeom prst="rect">
            <a:avLst/>
          </a:prstGeom>
          <a:noFill/>
          <a:ln/>
        </p:spPr>
        <p:txBody>
          <a:bodyPr wrap="square" lIns="0" tIns="0" rIns="0" bIns="0" rtlCol="0" anchor="t"/>
          <a:lstStyle/>
          <a:p>
            <a:pPr marL="342900" indent="-342900" algn="l">
              <a:lnSpc>
                <a:spcPts val="1100"/>
              </a:lnSpc>
              <a:buSzPct val="100000"/>
              <a:buChar char="•"/>
            </a:pPr>
            <a:r>
              <a:rPr lang="en-US" sz="900" dirty="0">
                <a:solidFill>
                  <a:srgbClr val="2B3541"/>
                </a:solidFill>
                <a:latin typeface="Funnel Sans" pitchFamily="34" charset="0"/>
                <a:ea typeface="Funnel Sans" pitchFamily="34" charset="-122"/>
                <a:cs typeface="Funnel Sans" pitchFamily="34" charset="-120"/>
              </a:rPr>
              <a:t>Sponsor new participants into the ecosystem.</a:t>
            </a:r>
            <a:endParaRPr lang="en-US" sz="900" dirty="0"/>
          </a:p>
          <a:p>
            <a:pPr marL="342900" indent="-342900" algn="l">
              <a:lnSpc>
                <a:spcPts val="1100"/>
              </a:lnSpc>
              <a:buSzPct val="100000"/>
              <a:buChar char="•"/>
            </a:pPr>
            <a:r>
              <a:rPr lang="en-US" sz="900" dirty="0">
                <a:solidFill>
                  <a:srgbClr val="2B3541"/>
                </a:solidFill>
                <a:latin typeface="Funnel Sans" pitchFamily="34" charset="0"/>
                <a:ea typeface="Funnel Sans" pitchFamily="34" charset="-122"/>
                <a:cs typeface="Funnel Sans" pitchFamily="34" charset="-120"/>
              </a:rPr>
              <a:t>Maintain active membership status.</a:t>
            </a:r>
            <a:endParaRPr lang="en-US" sz="900" dirty="0"/>
          </a:p>
          <a:p>
            <a:pPr marL="342900" indent="-342900" algn="l">
              <a:lnSpc>
                <a:spcPts val="1100"/>
              </a:lnSpc>
              <a:buSzPct val="100000"/>
              <a:buChar char="•"/>
            </a:pPr>
            <a:r>
              <a:rPr lang="en-US" sz="900" dirty="0">
                <a:solidFill>
                  <a:srgbClr val="2B3541"/>
                </a:solidFill>
                <a:latin typeface="Funnel Sans" pitchFamily="34" charset="0"/>
                <a:ea typeface="Funnel Sans" pitchFamily="34" charset="-122"/>
                <a:cs typeface="Funnel Sans" pitchFamily="34" charset="-120"/>
              </a:rPr>
              <a:t>Generate consistent activity within their network.</a:t>
            </a:r>
            <a:endParaRPr lang="en-US" sz="900" dirty="0"/>
          </a:p>
        </p:txBody>
      </p:sp>
      <p:sp>
        <p:nvSpPr>
          <p:cNvPr id="25" name="Text 20"/>
          <p:cNvSpPr/>
          <p:nvPr/>
        </p:nvSpPr>
        <p:spPr>
          <a:xfrm>
            <a:off x="3428762" y="6774656"/>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This system ensures that those actively contributing to the growth and vitality of the Infinity 8 ecosystem are consistently rewarded.</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001941" y="1652826"/>
            <a:ext cx="4275534" cy="433149"/>
          </a:xfrm>
          <a:prstGeom prst="rect">
            <a:avLst/>
          </a:prstGeom>
          <a:noFill/>
          <a:ln/>
        </p:spPr>
        <p:txBody>
          <a:bodyPr wrap="none" lIns="0" tIns="0" rIns="0" bIns="0" rtlCol="0" anchor="t"/>
          <a:lstStyle/>
          <a:p>
            <a:pPr marL="0" indent="0" algn="l">
              <a:lnSpc>
                <a:spcPts val="3400"/>
              </a:lnSpc>
              <a:buNone/>
            </a:pPr>
            <a:r>
              <a:rPr lang="en-US" sz="2700" dirty="0">
                <a:solidFill>
                  <a:srgbClr val="051D3A"/>
                </a:solidFill>
                <a:latin typeface="Funnel Display" pitchFamily="34" charset="0"/>
                <a:ea typeface="Funnel Display" pitchFamily="34" charset="-122"/>
                <a:cs typeface="Funnel Display" pitchFamily="34" charset="-120"/>
              </a:rPr>
              <a:t>Salary Income for Leaders</a:t>
            </a:r>
            <a:endParaRPr lang="en-US" sz="2700" dirty="0"/>
          </a:p>
        </p:txBody>
      </p:sp>
      <p:sp>
        <p:nvSpPr>
          <p:cNvPr id="4" name="Text 1"/>
          <p:cNvSpPr/>
          <p:nvPr/>
        </p:nvSpPr>
        <p:spPr>
          <a:xfrm>
            <a:off x="6001941" y="2221944"/>
            <a:ext cx="8112919" cy="190262"/>
          </a:xfrm>
          <a:prstGeom prst="rect">
            <a:avLst/>
          </a:prstGeom>
          <a:noFill/>
          <a:ln/>
        </p:spPr>
        <p:txBody>
          <a:bodyPr wrap="none" lIns="0" tIns="0" rIns="0" bIns="0" rtlCol="0" anchor="t"/>
          <a:lstStyle/>
          <a:p>
            <a:pPr marL="0" indent="0" algn="l">
              <a:lnSpc>
                <a:spcPts val="1450"/>
              </a:lnSpc>
              <a:buNone/>
            </a:pPr>
            <a:r>
              <a:rPr lang="en-US" sz="1150" dirty="0">
                <a:solidFill>
                  <a:srgbClr val="2B3541"/>
                </a:solidFill>
                <a:latin typeface="Funnel Sans" pitchFamily="34" charset="0"/>
                <a:ea typeface="Funnel Sans" pitchFamily="34" charset="-122"/>
                <a:cs typeface="Funnel Sans" pitchFamily="34" charset="-120"/>
              </a:rPr>
              <a:t>Infinity 8 includes a structured leadership salary program designed to reward members who build strong and stable teams.</a:t>
            </a:r>
            <a:endParaRPr lang="en-US" sz="1150" dirty="0"/>
          </a:p>
        </p:txBody>
      </p:sp>
      <p:sp>
        <p:nvSpPr>
          <p:cNvPr id="5" name="Text 2"/>
          <p:cNvSpPr/>
          <p:nvPr/>
        </p:nvSpPr>
        <p:spPr>
          <a:xfrm>
            <a:off x="6001941" y="2548176"/>
            <a:ext cx="2772847" cy="346591"/>
          </a:xfrm>
          <a:prstGeom prst="rect">
            <a:avLst/>
          </a:prstGeom>
          <a:noFill/>
          <a:ln/>
        </p:spPr>
        <p:txBody>
          <a:bodyPr wrap="none" lIns="0" tIns="0" rIns="0" bIns="0" rtlCol="0" anchor="t"/>
          <a:lstStyle/>
          <a:p>
            <a:pPr marL="0" indent="0" algn="l">
              <a:lnSpc>
                <a:spcPts val="2700"/>
              </a:lnSpc>
              <a:buNone/>
            </a:pPr>
            <a:r>
              <a:rPr lang="en-US" sz="2150" dirty="0">
                <a:solidFill>
                  <a:srgbClr val="051D3A"/>
                </a:solidFill>
                <a:latin typeface="Funnel Display" pitchFamily="34" charset="0"/>
                <a:ea typeface="Funnel Display" pitchFamily="34" charset="-122"/>
                <a:cs typeface="Funnel Display" pitchFamily="34" charset="-120"/>
              </a:rPr>
              <a:t>How It Works</a:t>
            </a:r>
            <a:endParaRPr lang="en-US" sz="2150" dirty="0"/>
          </a:p>
        </p:txBody>
      </p:sp>
      <p:sp>
        <p:nvSpPr>
          <p:cNvPr id="6" name="Text 3"/>
          <p:cNvSpPr/>
          <p:nvPr/>
        </p:nvSpPr>
        <p:spPr>
          <a:xfrm>
            <a:off x="6001941" y="3030736"/>
            <a:ext cx="8112919" cy="570786"/>
          </a:xfrm>
          <a:prstGeom prst="rect">
            <a:avLst/>
          </a:prstGeom>
          <a:noFill/>
          <a:ln/>
        </p:spPr>
        <p:txBody>
          <a:bodyPr wrap="square" lIns="0" tIns="0" rIns="0" bIns="0" rtlCol="0" anchor="t"/>
          <a:lstStyle/>
          <a:p>
            <a:pPr marL="0" indent="0" algn="l">
              <a:lnSpc>
                <a:spcPts val="1450"/>
              </a:lnSpc>
              <a:buNone/>
            </a:pPr>
            <a:r>
              <a:rPr lang="en-US" sz="1150" dirty="0">
                <a:solidFill>
                  <a:srgbClr val="2B3541"/>
                </a:solidFill>
                <a:latin typeface="Funnel Sans" pitchFamily="34" charset="0"/>
                <a:ea typeface="Funnel Sans" pitchFamily="34" charset="-122"/>
                <a:cs typeface="Funnel Sans" pitchFamily="34" charset="-120"/>
              </a:rPr>
              <a:t>Members who develop a structured organization and maintain active participation can qualify for monthly salary payments. These salaries are funded from a designated salary pool generated from platform revenue, ensuring sustainability and direct alignment with ecosystem success.</a:t>
            </a:r>
            <a:endParaRPr lang="en-US" sz="1150" dirty="0"/>
          </a:p>
        </p:txBody>
      </p:sp>
      <p:sp>
        <p:nvSpPr>
          <p:cNvPr id="7" name="Text 4"/>
          <p:cNvSpPr/>
          <p:nvPr/>
        </p:nvSpPr>
        <p:spPr>
          <a:xfrm>
            <a:off x="6001941" y="3737491"/>
            <a:ext cx="2772847" cy="346591"/>
          </a:xfrm>
          <a:prstGeom prst="rect">
            <a:avLst/>
          </a:prstGeom>
          <a:noFill/>
          <a:ln/>
        </p:spPr>
        <p:txBody>
          <a:bodyPr wrap="none" lIns="0" tIns="0" rIns="0" bIns="0" rtlCol="0" anchor="t"/>
          <a:lstStyle/>
          <a:p>
            <a:pPr marL="0" indent="0" algn="l">
              <a:lnSpc>
                <a:spcPts val="2700"/>
              </a:lnSpc>
              <a:buNone/>
            </a:pPr>
            <a:r>
              <a:rPr lang="en-US" sz="2150" dirty="0">
                <a:solidFill>
                  <a:srgbClr val="051D3A"/>
                </a:solidFill>
                <a:latin typeface="Funnel Display" pitchFamily="34" charset="0"/>
                <a:ea typeface="Funnel Display" pitchFamily="34" charset="-122"/>
                <a:cs typeface="Funnel Display" pitchFamily="34" charset="-120"/>
              </a:rPr>
              <a:t>Example Salary Tiers</a:t>
            </a:r>
            <a:endParaRPr lang="en-US" sz="2150" dirty="0"/>
          </a:p>
        </p:txBody>
      </p:sp>
      <p:sp>
        <p:nvSpPr>
          <p:cNvPr id="8" name="Text 5"/>
          <p:cNvSpPr/>
          <p:nvPr/>
        </p:nvSpPr>
        <p:spPr>
          <a:xfrm>
            <a:off x="6001941" y="4220051"/>
            <a:ext cx="8112919" cy="380524"/>
          </a:xfrm>
          <a:prstGeom prst="rect">
            <a:avLst/>
          </a:prstGeom>
          <a:noFill/>
          <a:ln/>
        </p:spPr>
        <p:txBody>
          <a:bodyPr wrap="square" lIns="0" tIns="0" rIns="0" bIns="0" rtlCol="0" anchor="t"/>
          <a:lstStyle/>
          <a:p>
            <a:pPr marL="0" indent="0" algn="l">
              <a:lnSpc>
                <a:spcPts val="1450"/>
              </a:lnSpc>
              <a:buNone/>
            </a:pPr>
            <a:r>
              <a:rPr lang="en-US" sz="1150" dirty="0">
                <a:solidFill>
                  <a:srgbClr val="2B3541"/>
                </a:solidFill>
                <a:latin typeface="Funnel Sans" pitchFamily="34" charset="0"/>
                <a:ea typeface="Funnel Sans" pitchFamily="34" charset="-122"/>
                <a:cs typeface="Funnel Sans" pitchFamily="34" charset="-120"/>
              </a:rPr>
              <a:t>Level 1 Leader Build a small team &amp; remain active ₹800/month Level 2 Leader Build a larger team structure ₹8,000/month Level 3 Leader Develop a deeper network organization ₹80,000/month</a:t>
            </a:r>
            <a:endParaRPr lang="en-US" sz="1150" dirty="0"/>
          </a:p>
        </p:txBody>
      </p:sp>
      <p:sp>
        <p:nvSpPr>
          <p:cNvPr id="9" name="Shape 6"/>
          <p:cNvSpPr/>
          <p:nvPr/>
        </p:nvSpPr>
        <p:spPr>
          <a:xfrm>
            <a:off x="6001941" y="4702493"/>
            <a:ext cx="8112919" cy="329327"/>
          </a:xfrm>
          <a:prstGeom prst="roundRect">
            <a:avLst>
              <a:gd name="adj" fmla="val 18787"/>
            </a:avLst>
          </a:prstGeom>
          <a:noFill/>
          <a:ln w="7620">
            <a:solidFill>
              <a:srgbClr val="000000">
                <a:alpha val="8000"/>
              </a:srgbClr>
            </a:solidFill>
            <a:prstDash val="solid"/>
          </a:ln>
        </p:spPr>
      </p:sp>
      <p:sp>
        <p:nvSpPr>
          <p:cNvPr id="10" name="Shape 7"/>
          <p:cNvSpPr/>
          <p:nvPr/>
        </p:nvSpPr>
        <p:spPr>
          <a:xfrm>
            <a:off x="6009561" y="4710113"/>
            <a:ext cx="8097679" cy="314087"/>
          </a:xfrm>
          <a:prstGeom prst="rect">
            <a:avLst/>
          </a:prstGeom>
          <a:solidFill>
            <a:srgbClr val="FFFFFF">
              <a:alpha val="4000"/>
            </a:srgbClr>
          </a:solidFill>
          <a:ln/>
        </p:spPr>
      </p:sp>
      <p:sp>
        <p:nvSpPr>
          <p:cNvPr id="11" name="Text 8"/>
          <p:cNvSpPr/>
          <p:nvPr/>
        </p:nvSpPr>
        <p:spPr>
          <a:xfrm>
            <a:off x="6156841" y="4772025"/>
            <a:ext cx="7803118" cy="190262"/>
          </a:xfrm>
          <a:prstGeom prst="rect">
            <a:avLst/>
          </a:prstGeom>
          <a:noFill/>
          <a:ln/>
        </p:spPr>
        <p:txBody>
          <a:bodyPr wrap="none" lIns="0" tIns="0" rIns="0" bIns="0" rtlCol="0" anchor="t"/>
          <a:lstStyle/>
          <a:p>
            <a:pPr marL="0" indent="0" algn="l">
              <a:lnSpc>
                <a:spcPts val="1450"/>
              </a:lnSpc>
              <a:buNone/>
            </a:pPr>
            <a:endParaRPr lang="en-US" sz="1150" dirty="0"/>
          </a:p>
        </p:txBody>
      </p:sp>
      <p:sp>
        <p:nvSpPr>
          <p:cNvPr id="12" name="Text 9"/>
          <p:cNvSpPr/>
          <p:nvPr/>
        </p:nvSpPr>
        <p:spPr>
          <a:xfrm>
            <a:off x="6001941" y="5167789"/>
            <a:ext cx="2772847" cy="346591"/>
          </a:xfrm>
          <a:prstGeom prst="rect">
            <a:avLst/>
          </a:prstGeom>
          <a:noFill/>
          <a:ln/>
        </p:spPr>
        <p:txBody>
          <a:bodyPr wrap="none" lIns="0" tIns="0" rIns="0" bIns="0" rtlCol="0" anchor="t"/>
          <a:lstStyle/>
          <a:p>
            <a:pPr marL="0" indent="0" algn="l">
              <a:lnSpc>
                <a:spcPts val="2700"/>
              </a:lnSpc>
              <a:buNone/>
            </a:pPr>
            <a:r>
              <a:rPr lang="en-US" sz="2150" dirty="0">
                <a:solidFill>
                  <a:srgbClr val="051D3A"/>
                </a:solidFill>
                <a:latin typeface="Funnel Display" pitchFamily="34" charset="0"/>
                <a:ea typeface="Funnel Display" pitchFamily="34" charset="-122"/>
                <a:cs typeface="Funnel Display" pitchFamily="34" charset="-120"/>
              </a:rPr>
              <a:t>Why It Exists</a:t>
            </a:r>
            <a:endParaRPr lang="en-US" sz="2150" dirty="0"/>
          </a:p>
        </p:txBody>
      </p:sp>
      <p:sp>
        <p:nvSpPr>
          <p:cNvPr id="13" name="Text 10"/>
          <p:cNvSpPr/>
          <p:nvPr/>
        </p:nvSpPr>
        <p:spPr>
          <a:xfrm>
            <a:off x="6001941" y="5650349"/>
            <a:ext cx="8112919" cy="190262"/>
          </a:xfrm>
          <a:prstGeom prst="rect">
            <a:avLst/>
          </a:prstGeom>
          <a:noFill/>
          <a:ln/>
        </p:spPr>
        <p:txBody>
          <a:bodyPr wrap="none" lIns="0" tIns="0" rIns="0" bIns="0" rtlCol="0" anchor="t"/>
          <a:lstStyle/>
          <a:p>
            <a:pPr marL="0" indent="0" algn="l">
              <a:lnSpc>
                <a:spcPts val="1450"/>
              </a:lnSpc>
              <a:buNone/>
            </a:pPr>
            <a:r>
              <a:rPr lang="en-US" sz="1150" dirty="0">
                <a:solidFill>
                  <a:srgbClr val="2B3541"/>
                </a:solidFill>
                <a:latin typeface="Funnel Sans" pitchFamily="34" charset="0"/>
                <a:ea typeface="Funnel Sans" pitchFamily="34" charset="-122"/>
                <a:cs typeface="Funnel Sans" pitchFamily="34" charset="-120"/>
              </a:rPr>
              <a:t>This system rewards long-term leadership development over short-term recruitment. It encourages members to:</a:t>
            </a:r>
            <a:endParaRPr lang="en-US" sz="1150" dirty="0"/>
          </a:p>
        </p:txBody>
      </p:sp>
      <p:sp>
        <p:nvSpPr>
          <p:cNvPr id="14" name="Text 11"/>
          <p:cNvSpPr/>
          <p:nvPr/>
        </p:nvSpPr>
        <p:spPr>
          <a:xfrm>
            <a:off x="6001941" y="5942528"/>
            <a:ext cx="8112919" cy="634127"/>
          </a:xfrm>
          <a:prstGeom prst="rect">
            <a:avLst/>
          </a:prstGeom>
          <a:noFill/>
          <a:ln/>
        </p:spPr>
        <p:txBody>
          <a:bodyPr wrap="square" lIns="0" tIns="0" rIns="0" bIns="0" rtlCol="0" anchor="t"/>
          <a:lstStyle/>
          <a:p>
            <a:pPr marL="342900" indent="-342900" algn="l">
              <a:lnSpc>
                <a:spcPts val="1450"/>
              </a:lnSpc>
              <a:buSzPct val="100000"/>
              <a:buChar char="•"/>
            </a:pPr>
            <a:r>
              <a:rPr lang="en-US" sz="1150" dirty="0">
                <a:solidFill>
                  <a:srgbClr val="2B3541"/>
                </a:solidFill>
                <a:latin typeface="Funnel Sans" pitchFamily="34" charset="0"/>
                <a:ea typeface="Funnel Sans" pitchFamily="34" charset="-122"/>
                <a:cs typeface="Funnel Sans" pitchFamily="34" charset="-120"/>
              </a:rPr>
              <a:t>Train their teams effectively</a:t>
            </a:r>
            <a:endParaRPr lang="en-US" sz="1150" dirty="0"/>
          </a:p>
          <a:p>
            <a:pPr marL="342900" indent="-342900" algn="l">
              <a:lnSpc>
                <a:spcPts val="1450"/>
              </a:lnSpc>
              <a:buSzPct val="100000"/>
              <a:buChar char="•"/>
            </a:pPr>
            <a:r>
              <a:rPr lang="en-US" sz="1150" dirty="0">
                <a:solidFill>
                  <a:srgbClr val="2B3541"/>
                </a:solidFill>
                <a:latin typeface="Funnel Sans" pitchFamily="34" charset="0"/>
                <a:ea typeface="Funnel Sans" pitchFamily="34" charset="-122"/>
                <a:cs typeface="Funnel Sans" pitchFamily="34" charset="-120"/>
              </a:rPr>
              <a:t>Build stable organizational structures</a:t>
            </a:r>
            <a:endParaRPr lang="en-US" sz="1150" dirty="0"/>
          </a:p>
          <a:p>
            <a:pPr marL="342900" indent="-342900" algn="l">
              <a:lnSpc>
                <a:spcPts val="1450"/>
              </a:lnSpc>
              <a:buSzPct val="100000"/>
              <a:buChar char="•"/>
            </a:pPr>
            <a:r>
              <a:rPr lang="en-US" sz="1150" dirty="0">
                <a:solidFill>
                  <a:srgbClr val="2B3541"/>
                </a:solidFill>
                <a:latin typeface="Funnel Sans" pitchFamily="34" charset="0"/>
                <a:ea typeface="Funnel Sans" pitchFamily="34" charset="-122"/>
                <a:cs typeface="Funnel Sans" pitchFamily="34" charset="-120"/>
              </a:rPr>
              <a:t>Maintain active and engaged networks</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414355" y="1712714"/>
            <a:ext cx="4667488" cy="353258"/>
          </a:xfrm>
          <a:prstGeom prst="rect">
            <a:avLst/>
          </a:prstGeom>
          <a:noFill/>
          <a:ln/>
        </p:spPr>
        <p:txBody>
          <a:bodyPr wrap="none" lIns="0" tIns="0" rIns="0" bIns="0" rtlCol="0" anchor="t"/>
          <a:lstStyle/>
          <a:p>
            <a:pPr marL="0" indent="0" algn="l">
              <a:lnSpc>
                <a:spcPts val="2750"/>
              </a:lnSpc>
              <a:buNone/>
            </a:pPr>
            <a:r>
              <a:rPr lang="en-US" sz="2200" dirty="0">
                <a:solidFill>
                  <a:srgbClr val="051D3A"/>
                </a:solidFill>
                <a:latin typeface="Funnel Display" pitchFamily="34" charset="0"/>
                <a:ea typeface="Funnel Display" pitchFamily="34" charset="-122"/>
                <a:cs typeface="Funnel Display" pitchFamily="34" charset="-120"/>
              </a:rPr>
              <a:t>Level Bonuses: Celebrating Growth</a:t>
            </a:r>
            <a:endParaRPr lang="en-US" sz="2200" dirty="0"/>
          </a:p>
        </p:txBody>
      </p:sp>
      <p:sp>
        <p:nvSpPr>
          <p:cNvPr id="3" name="Text 1"/>
          <p:cNvSpPr/>
          <p:nvPr/>
        </p:nvSpPr>
        <p:spPr>
          <a:xfrm>
            <a:off x="3414355" y="2186464"/>
            <a:ext cx="7801689" cy="288608"/>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Level bonuses are designed to reward members for achieving specific milestones and fostering healthy expansion within their network structure. These incentives go beyond direct sales, acknowledging the strategic effort involved in building a robust and interconnected organization.</a:t>
            </a:r>
            <a:endParaRPr lang="en-US" sz="900" dirty="0"/>
          </a:p>
        </p:txBody>
      </p:sp>
      <p:sp>
        <p:nvSpPr>
          <p:cNvPr id="4" name="Text 2"/>
          <p:cNvSpPr/>
          <p:nvPr/>
        </p:nvSpPr>
        <p:spPr>
          <a:xfrm>
            <a:off x="3414355" y="2565440"/>
            <a:ext cx="2261354" cy="282535"/>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How It Works</a:t>
            </a:r>
            <a:endParaRPr lang="en-US" sz="1750" dirty="0"/>
          </a:p>
        </p:txBody>
      </p:sp>
      <p:sp>
        <p:nvSpPr>
          <p:cNvPr id="5" name="Text 3"/>
          <p:cNvSpPr/>
          <p:nvPr/>
        </p:nvSpPr>
        <p:spPr>
          <a:xfrm>
            <a:off x="3414355" y="2938343"/>
            <a:ext cx="7801689" cy="288608"/>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Members receive additional bonuses when their network levels fill or reach key growth milestones. This encourages a holistic approach to team development.</a:t>
            </a:r>
            <a:endParaRPr lang="en-US" sz="9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59361" y="3298388"/>
            <a:ext cx="180142" cy="180142"/>
          </a:xfrm>
          <a:prstGeom prst="rect">
            <a:avLst/>
          </a:prstGeom>
        </p:spPr>
      </p:pic>
      <p:sp>
        <p:nvSpPr>
          <p:cNvPr id="7" name="Text 4"/>
          <p:cNvSpPr/>
          <p:nvPr/>
        </p:nvSpPr>
        <p:spPr>
          <a:xfrm>
            <a:off x="3804761" y="3294697"/>
            <a:ext cx="1413272" cy="176570"/>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Team Duplication</a:t>
            </a:r>
            <a:endParaRPr lang="en-US" sz="1100" dirty="0"/>
          </a:p>
        </p:txBody>
      </p:sp>
      <p:sp>
        <p:nvSpPr>
          <p:cNvPr id="8" name="Text 5"/>
          <p:cNvSpPr/>
          <p:nvPr/>
        </p:nvSpPr>
        <p:spPr>
          <a:xfrm>
            <a:off x="3804761" y="3507343"/>
            <a:ext cx="2159913" cy="577215"/>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Bonuses are awarded when multiple team members successfully replicate the same effective structures and strategies.</a:t>
            </a:r>
            <a:endParaRPr lang="en-US" sz="900"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84927" y="3298388"/>
            <a:ext cx="180142" cy="180142"/>
          </a:xfrm>
          <a:prstGeom prst="rect">
            <a:avLst/>
          </a:prstGeom>
        </p:spPr>
      </p:pic>
      <p:sp>
        <p:nvSpPr>
          <p:cNvPr id="10" name="Text 6"/>
          <p:cNvSpPr/>
          <p:nvPr/>
        </p:nvSpPr>
        <p:spPr>
          <a:xfrm>
            <a:off x="6430328" y="3294697"/>
            <a:ext cx="1413272" cy="176570"/>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Network Depth</a:t>
            </a:r>
            <a:endParaRPr lang="en-US" sz="1100" dirty="0"/>
          </a:p>
        </p:txBody>
      </p:sp>
      <p:sp>
        <p:nvSpPr>
          <p:cNvPr id="11" name="Text 7"/>
          <p:cNvSpPr/>
          <p:nvPr/>
        </p:nvSpPr>
        <p:spPr>
          <a:xfrm>
            <a:off x="6430328" y="3507343"/>
            <a:ext cx="2160032" cy="577215"/>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As your network expands vertically and new layers of engagement are established, leaders are recognized and rewarded.</a:t>
            </a:r>
            <a:endParaRPr lang="en-US" sz="9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10613" y="3298388"/>
            <a:ext cx="180142" cy="180142"/>
          </a:xfrm>
          <a:prstGeom prst="rect">
            <a:avLst/>
          </a:prstGeom>
        </p:spPr>
      </p:pic>
      <p:sp>
        <p:nvSpPr>
          <p:cNvPr id="13" name="Text 8"/>
          <p:cNvSpPr/>
          <p:nvPr/>
        </p:nvSpPr>
        <p:spPr>
          <a:xfrm>
            <a:off x="9056013" y="3294697"/>
            <a:ext cx="1689140" cy="176570"/>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Significant Group Activity</a:t>
            </a:r>
            <a:endParaRPr lang="en-US" sz="1100" dirty="0"/>
          </a:p>
        </p:txBody>
      </p:sp>
      <p:sp>
        <p:nvSpPr>
          <p:cNvPr id="14" name="Text 9"/>
          <p:cNvSpPr/>
          <p:nvPr/>
        </p:nvSpPr>
        <p:spPr>
          <a:xfrm>
            <a:off x="9056013" y="3507343"/>
            <a:ext cx="2159913" cy="432911"/>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Achieving collective sales targets or engagement benchmarks across your organization triggers bonus payouts.</a:t>
            </a:r>
            <a:endParaRPr lang="en-US" sz="900" dirty="0"/>
          </a:p>
        </p:txBody>
      </p:sp>
      <p:sp>
        <p:nvSpPr>
          <p:cNvPr id="15" name="Text 10"/>
          <p:cNvSpPr/>
          <p:nvPr/>
        </p:nvSpPr>
        <p:spPr>
          <a:xfrm>
            <a:off x="3414355" y="4174927"/>
            <a:ext cx="2261354" cy="282535"/>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Qualification</a:t>
            </a:r>
            <a:endParaRPr lang="en-US" sz="1750" dirty="0"/>
          </a:p>
        </p:txBody>
      </p:sp>
      <p:sp>
        <p:nvSpPr>
          <p:cNvPr id="16" name="Text 11"/>
          <p:cNvSpPr/>
          <p:nvPr/>
        </p:nvSpPr>
        <p:spPr>
          <a:xfrm>
            <a:off x="3414355" y="4547830"/>
            <a:ext cx="7801689" cy="144304"/>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To qualify for these valuable bonuses, members must demonstrate:</a:t>
            </a:r>
            <a:endParaRPr lang="en-US" sz="900" dirty="0"/>
          </a:p>
        </p:txBody>
      </p:sp>
      <p:sp>
        <p:nvSpPr>
          <p:cNvPr id="17" name="Shape 12"/>
          <p:cNvSpPr/>
          <p:nvPr/>
        </p:nvSpPr>
        <p:spPr>
          <a:xfrm>
            <a:off x="3414355" y="4759881"/>
            <a:ext cx="3870722" cy="772001"/>
          </a:xfrm>
          <a:prstGeom prst="roundRect">
            <a:avLst>
              <a:gd name="adj" fmla="val 6536"/>
            </a:avLst>
          </a:prstGeom>
          <a:solidFill>
            <a:srgbClr val="FAF5EB"/>
          </a:solidFill>
          <a:ln w="15240">
            <a:solidFill>
              <a:srgbClr val="D5CDBE"/>
            </a:solidFill>
            <a:prstDash val="solid"/>
          </a:ln>
        </p:spPr>
      </p:sp>
      <p:sp>
        <p:nvSpPr>
          <p:cNvPr id="18" name="Text 13"/>
          <p:cNvSpPr/>
          <p:nvPr/>
        </p:nvSpPr>
        <p:spPr>
          <a:xfrm>
            <a:off x="3549729" y="4895255"/>
            <a:ext cx="1948696" cy="176570"/>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Balanced Team Development</a:t>
            </a:r>
            <a:endParaRPr lang="en-US" sz="1100" dirty="0"/>
          </a:p>
        </p:txBody>
      </p:sp>
      <p:sp>
        <p:nvSpPr>
          <p:cNvPr id="19" name="Text 14"/>
          <p:cNvSpPr/>
          <p:nvPr/>
        </p:nvSpPr>
        <p:spPr>
          <a:xfrm>
            <a:off x="3549729" y="5107900"/>
            <a:ext cx="3599974" cy="288608"/>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Focus on nurturing growth evenly across different branches of your network, rather than concentrating efforts in one area.</a:t>
            </a:r>
            <a:endParaRPr lang="en-US" sz="900" dirty="0"/>
          </a:p>
        </p:txBody>
      </p:sp>
      <p:sp>
        <p:nvSpPr>
          <p:cNvPr id="20" name="Shape 15"/>
          <p:cNvSpPr/>
          <p:nvPr/>
        </p:nvSpPr>
        <p:spPr>
          <a:xfrm>
            <a:off x="7345323" y="4759881"/>
            <a:ext cx="3870722" cy="772001"/>
          </a:xfrm>
          <a:prstGeom prst="roundRect">
            <a:avLst>
              <a:gd name="adj" fmla="val 6536"/>
            </a:avLst>
          </a:prstGeom>
          <a:solidFill>
            <a:srgbClr val="FAF5EB"/>
          </a:solidFill>
          <a:ln w="15240">
            <a:solidFill>
              <a:srgbClr val="D5CDBE"/>
            </a:solidFill>
            <a:prstDash val="solid"/>
          </a:ln>
        </p:spPr>
      </p:sp>
      <p:sp>
        <p:nvSpPr>
          <p:cNvPr id="21" name="Text 16"/>
          <p:cNvSpPr/>
          <p:nvPr/>
        </p:nvSpPr>
        <p:spPr>
          <a:xfrm>
            <a:off x="7480697" y="4895255"/>
            <a:ext cx="1413272" cy="176570"/>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Active Duplication</a:t>
            </a:r>
            <a:endParaRPr lang="en-US" sz="1100" dirty="0"/>
          </a:p>
        </p:txBody>
      </p:sp>
      <p:sp>
        <p:nvSpPr>
          <p:cNvPr id="22" name="Text 17"/>
          <p:cNvSpPr/>
          <p:nvPr/>
        </p:nvSpPr>
        <p:spPr>
          <a:xfrm>
            <a:off x="7480697" y="5107900"/>
            <a:ext cx="3599974" cy="288608"/>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Ensure new members are effectively onboarding and replicating successful activities, creating a self-sustaining growth model.</a:t>
            </a:r>
            <a:endParaRPr lang="en-US" sz="900" dirty="0"/>
          </a:p>
        </p:txBody>
      </p:sp>
      <p:sp>
        <p:nvSpPr>
          <p:cNvPr id="23" name="Text 18"/>
          <p:cNvSpPr/>
          <p:nvPr/>
        </p:nvSpPr>
        <p:spPr>
          <a:xfrm>
            <a:off x="3414355" y="5622250"/>
            <a:ext cx="2261354" cy="282535"/>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Why It Exists</a:t>
            </a:r>
            <a:endParaRPr lang="en-US" sz="1750" dirty="0"/>
          </a:p>
        </p:txBody>
      </p:sp>
      <p:sp>
        <p:nvSpPr>
          <p:cNvPr id="24" name="Text 19"/>
          <p:cNvSpPr/>
          <p:nvPr/>
        </p:nvSpPr>
        <p:spPr>
          <a:xfrm>
            <a:off x="3414355" y="5995154"/>
            <a:ext cx="7801689" cy="144304"/>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This incentive mechanism promotes sustainable growth by rewarding leaders who invest in the long-term success of their teams:</a:t>
            </a:r>
            <a:endParaRPr lang="en-US" sz="900" dirty="0"/>
          </a:p>
        </p:txBody>
      </p:sp>
      <p:sp>
        <p:nvSpPr>
          <p:cNvPr id="25" name="Text 20"/>
          <p:cNvSpPr/>
          <p:nvPr/>
        </p:nvSpPr>
        <p:spPr>
          <a:xfrm>
            <a:off x="3414355" y="6207204"/>
            <a:ext cx="7801689" cy="309682"/>
          </a:xfrm>
          <a:prstGeom prst="rect">
            <a:avLst/>
          </a:prstGeom>
          <a:noFill/>
          <a:ln/>
        </p:spPr>
        <p:txBody>
          <a:bodyPr wrap="square" lIns="0" tIns="0" rIns="0" bIns="0" rtlCol="0" anchor="t"/>
          <a:lstStyle/>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Training and Mentorship:</a:t>
            </a:r>
            <a:r>
              <a:rPr lang="en-US" sz="900" dirty="0">
                <a:solidFill>
                  <a:srgbClr val="2B3541"/>
                </a:solidFill>
                <a:latin typeface="Funnel Sans" pitchFamily="34" charset="0"/>
                <a:ea typeface="Funnel Sans" pitchFamily="34" charset="-122"/>
                <a:cs typeface="Funnel Sans" pitchFamily="34" charset="-120"/>
              </a:rPr>
              <a:t> Encourages leaders to equip their teams with the knowledge and skills needed to thrive.</a:t>
            </a:r>
            <a:endParaRPr lang="en-US" sz="900" dirty="0"/>
          </a:p>
          <a:p>
            <a:pPr marL="342900" indent="-342900" algn="l">
              <a:lnSpc>
                <a:spcPts val="1100"/>
              </a:lnSpc>
              <a:buSzPct val="100000"/>
              <a:buChar char="•"/>
            </a:pPr>
            <a:r>
              <a:rPr lang="en-US" sz="900" b="1" dirty="0">
                <a:solidFill>
                  <a:srgbClr val="2B3541"/>
                </a:solidFill>
                <a:latin typeface="Funnel Sans" pitchFamily="34" charset="0"/>
                <a:ea typeface="Funnel Sans" pitchFamily="34" charset="-122"/>
                <a:cs typeface="Funnel Sans" pitchFamily="34" charset="-120"/>
              </a:rPr>
              <a:t>Member Success:</a:t>
            </a:r>
            <a:r>
              <a:rPr lang="en-US" sz="900" dirty="0">
                <a:solidFill>
                  <a:srgbClr val="2B3541"/>
                </a:solidFill>
                <a:latin typeface="Funnel Sans" pitchFamily="34" charset="0"/>
                <a:ea typeface="Funnel Sans" pitchFamily="34" charset="-122"/>
                <a:cs typeface="Funnel Sans" pitchFamily="34" charset="-120"/>
              </a:rPr>
              <a:t> Rewards focus on helping new participants achieve their own milestones, fostering loyalty and retention.</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455295" y="1840349"/>
            <a:ext cx="3061335" cy="382548"/>
          </a:xfrm>
          <a:prstGeom prst="rect">
            <a:avLst/>
          </a:prstGeom>
          <a:noFill/>
          <a:ln/>
        </p:spPr>
        <p:txBody>
          <a:bodyPr wrap="none" lIns="0" tIns="0" rIns="0" bIns="0" rtlCol="0" anchor="t"/>
          <a:lstStyle/>
          <a:p>
            <a:pPr marL="0" indent="0" algn="l">
              <a:lnSpc>
                <a:spcPts val="3000"/>
              </a:lnSpc>
              <a:buNone/>
            </a:pPr>
            <a:r>
              <a:rPr lang="en-US" sz="2400" dirty="0">
                <a:solidFill>
                  <a:srgbClr val="051D3A"/>
                </a:solidFill>
                <a:latin typeface="Funnel Display" pitchFamily="34" charset="0"/>
                <a:ea typeface="Funnel Display" pitchFamily="34" charset="-122"/>
                <a:cs typeface="Funnel Display" pitchFamily="34" charset="-120"/>
              </a:rPr>
              <a:t>Profit Share Pool</a:t>
            </a:r>
            <a:endParaRPr lang="en-US" sz="2400" dirty="0"/>
          </a:p>
        </p:txBody>
      </p:sp>
      <p:sp>
        <p:nvSpPr>
          <p:cNvPr id="4" name="Text 1"/>
          <p:cNvSpPr/>
          <p:nvPr/>
        </p:nvSpPr>
        <p:spPr>
          <a:xfrm>
            <a:off x="455295" y="2328863"/>
            <a:ext cx="8233410" cy="321231"/>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Infinity 8 allocates a portion of company revenue into a profit-sharing pool for top-performing leaders, rewarding their strategic contribution and sustained success.</a:t>
            </a:r>
            <a:endParaRPr lang="en-US" sz="1000" dirty="0"/>
          </a:p>
        </p:txBody>
      </p:sp>
      <p:sp>
        <p:nvSpPr>
          <p:cNvPr id="5" name="Text 2"/>
          <p:cNvSpPr/>
          <p:nvPr/>
        </p:nvSpPr>
        <p:spPr>
          <a:xfrm>
            <a:off x="455295" y="2756059"/>
            <a:ext cx="2449116" cy="306110"/>
          </a:xfrm>
          <a:prstGeom prst="rect">
            <a:avLst/>
          </a:prstGeom>
          <a:noFill/>
          <a:ln/>
        </p:spPr>
        <p:txBody>
          <a:bodyPr wrap="none" lIns="0" tIns="0" rIns="0" bIns="0" rtlCol="0" anchor="t"/>
          <a:lstStyle/>
          <a:p>
            <a:pPr marL="0" indent="0" algn="l">
              <a:lnSpc>
                <a:spcPts val="2400"/>
              </a:lnSpc>
              <a:buNone/>
            </a:pPr>
            <a:r>
              <a:rPr lang="en-US" sz="1900" dirty="0">
                <a:solidFill>
                  <a:srgbClr val="051D3A"/>
                </a:solidFill>
                <a:latin typeface="Funnel Display" pitchFamily="34" charset="0"/>
                <a:ea typeface="Funnel Display" pitchFamily="34" charset="-122"/>
                <a:cs typeface="Funnel Display" pitchFamily="34" charset="-120"/>
              </a:rPr>
              <a:t>How It Works</a:t>
            </a:r>
            <a:endParaRPr lang="en-US" sz="1900" dirty="0"/>
          </a:p>
        </p:txBody>
      </p:sp>
      <p:sp>
        <p:nvSpPr>
          <p:cNvPr id="6" name="Text 3"/>
          <p:cNvSpPr/>
          <p:nvPr/>
        </p:nvSpPr>
        <p:spPr>
          <a:xfrm>
            <a:off x="455295" y="3168134"/>
            <a:ext cx="8233410" cy="321231"/>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A designated percentage of overall company profits is distributed among qualified leaders. This distribution is dynamic and is primarily influenced by:</a:t>
            </a:r>
            <a:endParaRPr lang="en-US" sz="1000" dirty="0"/>
          </a:p>
        </p:txBody>
      </p:sp>
      <p:sp>
        <p:nvSpPr>
          <p:cNvPr id="7" name="Text 4"/>
          <p:cNvSpPr/>
          <p:nvPr/>
        </p:nvSpPr>
        <p:spPr>
          <a:xfrm>
            <a:off x="455295" y="3568898"/>
            <a:ext cx="8233410" cy="531138"/>
          </a:xfrm>
          <a:prstGeom prst="rect">
            <a:avLst/>
          </a:prstGeom>
          <a:noFill/>
          <a:ln/>
        </p:spPr>
        <p:txBody>
          <a:bodyPr wrap="square" lIns="0" tIns="0" rIns="0" bIns="0" rtlCol="0" anchor="t"/>
          <a:lstStyle/>
          <a:p>
            <a:pPr marL="342900" indent="-342900" algn="l">
              <a:lnSpc>
                <a:spcPts val="1250"/>
              </a:lnSpc>
              <a:buSzPct val="100000"/>
              <a:buChar char="•"/>
            </a:pPr>
            <a:r>
              <a:rPr lang="en-US" sz="1000" dirty="0">
                <a:solidFill>
                  <a:srgbClr val="2B3541"/>
                </a:solidFill>
                <a:latin typeface="Funnel Sans" pitchFamily="34" charset="0"/>
                <a:ea typeface="Funnel Sans" pitchFamily="34" charset="-122"/>
                <a:cs typeface="Funnel Sans" pitchFamily="34" charset="-120"/>
              </a:rPr>
              <a:t>Leadership rank attained</a:t>
            </a:r>
            <a:endParaRPr lang="en-US" sz="1000" dirty="0"/>
          </a:p>
          <a:p>
            <a:pPr marL="342900" indent="-342900" algn="l">
              <a:lnSpc>
                <a:spcPts val="1250"/>
              </a:lnSpc>
              <a:buSzPct val="100000"/>
              <a:buChar char="•"/>
            </a:pPr>
            <a:r>
              <a:rPr lang="en-US" sz="1000" dirty="0">
                <a:solidFill>
                  <a:srgbClr val="2B3541"/>
                </a:solidFill>
                <a:latin typeface="Funnel Sans" pitchFamily="34" charset="0"/>
                <a:ea typeface="Funnel Sans" pitchFamily="34" charset="-122"/>
                <a:cs typeface="Funnel Sans" pitchFamily="34" charset="-120"/>
              </a:rPr>
              <a:t>Sustained organizational performance</a:t>
            </a:r>
            <a:endParaRPr lang="en-US" sz="1000" dirty="0"/>
          </a:p>
          <a:p>
            <a:pPr marL="342900" indent="-342900" algn="l">
              <a:lnSpc>
                <a:spcPts val="1250"/>
              </a:lnSpc>
              <a:buSzPct val="100000"/>
              <a:buChar char="•"/>
            </a:pPr>
            <a:r>
              <a:rPr lang="en-US" sz="1000" dirty="0">
                <a:solidFill>
                  <a:srgbClr val="2B3541"/>
                </a:solidFill>
                <a:latin typeface="Funnel Sans" pitchFamily="34" charset="0"/>
                <a:ea typeface="Funnel Sans" pitchFamily="34" charset="-122"/>
                <a:cs typeface="Funnel Sans" pitchFamily="34" charset="-120"/>
              </a:rPr>
              <a:t>Overall contribution to the ecosystem's growth</a:t>
            </a:r>
            <a:endParaRPr lang="en-US" sz="1000" dirty="0"/>
          </a:p>
        </p:txBody>
      </p:sp>
      <p:sp>
        <p:nvSpPr>
          <p:cNvPr id="8" name="Text 5"/>
          <p:cNvSpPr/>
          <p:nvPr/>
        </p:nvSpPr>
        <p:spPr>
          <a:xfrm>
            <a:off x="455295" y="4206002"/>
            <a:ext cx="2449116" cy="306110"/>
          </a:xfrm>
          <a:prstGeom prst="rect">
            <a:avLst/>
          </a:prstGeom>
          <a:noFill/>
          <a:ln/>
        </p:spPr>
        <p:txBody>
          <a:bodyPr wrap="none" lIns="0" tIns="0" rIns="0" bIns="0" rtlCol="0" anchor="t"/>
          <a:lstStyle/>
          <a:p>
            <a:pPr marL="0" indent="0" algn="l">
              <a:lnSpc>
                <a:spcPts val="2400"/>
              </a:lnSpc>
              <a:buNone/>
            </a:pPr>
            <a:r>
              <a:rPr lang="en-US" sz="1900" dirty="0">
                <a:solidFill>
                  <a:srgbClr val="051D3A"/>
                </a:solidFill>
                <a:latin typeface="Funnel Display" pitchFamily="34" charset="0"/>
                <a:ea typeface="Funnel Display" pitchFamily="34" charset="-122"/>
                <a:cs typeface="Funnel Display" pitchFamily="34" charset="-120"/>
              </a:rPr>
              <a:t>Qualification</a:t>
            </a:r>
            <a:endParaRPr lang="en-US" sz="1900" dirty="0"/>
          </a:p>
        </p:txBody>
      </p:sp>
      <p:sp>
        <p:nvSpPr>
          <p:cNvPr id="9" name="Text 6"/>
          <p:cNvSpPr/>
          <p:nvPr/>
        </p:nvSpPr>
        <p:spPr>
          <a:xfrm>
            <a:off x="455295" y="4618077"/>
            <a:ext cx="8233410" cy="160615"/>
          </a:xfrm>
          <a:prstGeom prst="rect">
            <a:avLst/>
          </a:prstGeom>
          <a:noFill/>
          <a:ln/>
        </p:spPr>
        <p:txBody>
          <a:bodyPr wrap="non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To become eligible for the Profit Share Pool, members typically need to:</a:t>
            </a:r>
            <a:endParaRPr lang="en-US" sz="1000" dirty="0"/>
          </a:p>
        </p:txBody>
      </p:sp>
      <p:sp>
        <p:nvSpPr>
          <p:cNvPr id="10" name="Text 7"/>
          <p:cNvSpPr/>
          <p:nvPr/>
        </p:nvSpPr>
        <p:spPr>
          <a:xfrm>
            <a:off x="455295" y="4858226"/>
            <a:ext cx="8233410" cy="531138"/>
          </a:xfrm>
          <a:prstGeom prst="rect">
            <a:avLst/>
          </a:prstGeom>
          <a:noFill/>
          <a:ln/>
        </p:spPr>
        <p:txBody>
          <a:bodyPr wrap="square" lIns="0" tIns="0" rIns="0" bIns="0" rtlCol="0" anchor="t"/>
          <a:lstStyle/>
          <a:p>
            <a:pPr marL="342900" indent="-342900" algn="l">
              <a:lnSpc>
                <a:spcPts val="1250"/>
              </a:lnSpc>
              <a:buSzPct val="100000"/>
              <a:buChar char="•"/>
            </a:pPr>
            <a:r>
              <a:rPr lang="en-US" sz="1000" dirty="0">
                <a:solidFill>
                  <a:srgbClr val="2B3541"/>
                </a:solidFill>
                <a:latin typeface="Funnel Sans" pitchFamily="34" charset="0"/>
                <a:ea typeface="Funnel Sans" pitchFamily="34" charset="-122"/>
                <a:cs typeface="Funnel Sans" pitchFamily="34" charset="-120"/>
              </a:rPr>
              <a:t>Achieve and maintain specific leadership ranks within the Infinity 8 structure.</a:t>
            </a:r>
            <a:endParaRPr lang="en-US" sz="1000" dirty="0"/>
          </a:p>
          <a:p>
            <a:pPr marL="342900" indent="-342900" algn="l">
              <a:lnSpc>
                <a:spcPts val="1250"/>
              </a:lnSpc>
              <a:buSzPct val="100000"/>
              <a:buChar char="•"/>
            </a:pPr>
            <a:r>
              <a:rPr lang="en-US" sz="1000" dirty="0">
                <a:solidFill>
                  <a:srgbClr val="2B3541"/>
                </a:solidFill>
                <a:latin typeface="Funnel Sans" pitchFamily="34" charset="0"/>
                <a:ea typeface="Funnel Sans" pitchFamily="34" charset="-122"/>
                <a:cs typeface="Funnel Sans" pitchFamily="34" charset="-120"/>
              </a:rPr>
              <a:t>Ensure their teams remain active and productive.</a:t>
            </a:r>
            <a:endParaRPr lang="en-US" sz="1000" dirty="0"/>
          </a:p>
          <a:p>
            <a:pPr marL="342900" indent="-342900" algn="l">
              <a:lnSpc>
                <a:spcPts val="1250"/>
              </a:lnSpc>
              <a:buSzPct val="100000"/>
              <a:buChar char="•"/>
            </a:pPr>
            <a:r>
              <a:rPr lang="en-US" sz="1000" dirty="0">
                <a:solidFill>
                  <a:srgbClr val="2B3541"/>
                </a:solidFill>
                <a:latin typeface="Funnel Sans" pitchFamily="34" charset="0"/>
                <a:ea typeface="Funnel Sans" pitchFamily="34" charset="-122"/>
                <a:cs typeface="Funnel Sans" pitchFamily="34" charset="-120"/>
              </a:rPr>
              <a:t>Demonstrate consistent contribution to the overall ecosystem's expansion and health.</a:t>
            </a:r>
            <a:endParaRPr lang="en-US" sz="1000" dirty="0"/>
          </a:p>
        </p:txBody>
      </p:sp>
      <p:sp>
        <p:nvSpPr>
          <p:cNvPr id="11" name="Text 8"/>
          <p:cNvSpPr/>
          <p:nvPr/>
        </p:nvSpPr>
        <p:spPr>
          <a:xfrm>
            <a:off x="455295" y="5495330"/>
            <a:ext cx="2449116" cy="306110"/>
          </a:xfrm>
          <a:prstGeom prst="rect">
            <a:avLst/>
          </a:prstGeom>
          <a:noFill/>
          <a:ln/>
        </p:spPr>
        <p:txBody>
          <a:bodyPr wrap="none" lIns="0" tIns="0" rIns="0" bIns="0" rtlCol="0" anchor="t"/>
          <a:lstStyle/>
          <a:p>
            <a:pPr marL="0" indent="0" algn="l">
              <a:lnSpc>
                <a:spcPts val="2400"/>
              </a:lnSpc>
              <a:buNone/>
            </a:pPr>
            <a:r>
              <a:rPr lang="en-US" sz="1900" dirty="0">
                <a:solidFill>
                  <a:srgbClr val="051D3A"/>
                </a:solidFill>
                <a:latin typeface="Funnel Display" pitchFamily="34" charset="0"/>
                <a:ea typeface="Funnel Display" pitchFamily="34" charset="-122"/>
                <a:cs typeface="Funnel Display" pitchFamily="34" charset="-120"/>
              </a:rPr>
              <a:t>Why It Exists</a:t>
            </a:r>
            <a:endParaRPr lang="en-US" sz="1900" dirty="0"/>
          </a:p>
        </p:txBody>
      </p:sp>
      <p:sp>
        <p:nvSpPr>
          <p:cNvPr id="12" name="Text 9"/>
          <p:cNvSpPr/>
          <p:nvPr/>
        </p:nvSpPr>
        <p:spPr>
          <a:xfrm>
            <a:off x="455295" y="5907405"/>
            <a:ext cx="8233410" cy="481846"/>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The Profit Share Pool is designed to tightly align the success of individual leaders with the overall success and growth of the Infinity 8 platform. When the ecosystem thrives, qualified leaders directly participate in the value created, fostering a collective commitment to expansion and prosperity.</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090386" y="1240155"/>
            <a:ext cx="3781068" cy="382548"/>
          </a:xfrm>
          <a:prstGeom prst="rect">
            <a:avLst/>
          </a:prstGeom>
          <a:noFill/>
          <a:ln/>
        </p:spPr>
        <p:txBody>
          <a:bodyPr wrap="none" lIns="0" tIns="0" rIns="0" bIns="0" rtlCol="0" anchor="t"/>
          <a:lstStyle/>
          <a:p>
            <a:pPr marL="0" indent="0" algn="l">
              <a:lnSpc>
                <a:spcPts val="3000"/>
              </a:lnSpc>
              <a:buNone/>
            </a:pPr>
            <a:r>
              <a:rPr lang="en-US" sz="2400" dirty="0">
                <a:solidFill>
                  <a:srgbClr val="051D3A"/>
                </a:solidFill>
                <a:latin typeface="Funnel Display" pitchFamily="34" charset="0"/>
                <a:ea typeface="Funnel Display" pitchFamily="34" charset="-122"/>
                <a:cs typeface="Funnel Display" pitchFamily="34" charset="-120"/>
              </a:rPr>
              <a:t>Vesting / Staking Rewards</a:t>
            </a:r>
            <a:endParaRPr lang="en-US" sz="2400" dirty="0"/>
          </a:p>
        </p:txBody>
      </p:sp>
      <p:sp>
        <p:nvSpPr>
          <p:cNvPr id="3" name="Text 1"/>
          <p:cNvSpPr/>
          <p:nvPr/>
        </p:nvSpPr>
        <p:spPr>
          <a:xfrm>
            <a:off x="3090386" y="1764030"/>
            <a:ext cx="8449508" cy="321231"/>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Infinity 8 empowers members to earn additional rewards by committing their ecosystem tokens through strategic vesting or staking mechanisms. This incentivizes long-term belief and participation in the platform's success.</a:t>
            </a:r>
            <a:endParaRPr lang="en-US" sz="1000" dirty="0"/>
          </a:p>
        </p:txBody>
      </p:sp>
      <p:sp>
        <p:nvSpPr>
          <p:cNvPr id="4" name="Text 2"/>
          <p:cNvSpPr/>
          <p:nvPr/>
        </p:nvSpPr>
        <p:spPr>
          <a:xfrm>
            <a:off x="3090386" y="2191226"/>
            <a:ext cx="2449116" cy="306110"/>
          </a:xfrm>
          <a:prstGeom prst="rect">
            <a:avLst/>
          </a:prstGeom>
          <a:noFill/>
          <a:ln/>
        </p:spPr>
        <p:txBody>
          <a:bodyPr wrap="none" lIns="0" tIns="0" rIns="0" bIns="0" rtlCol="0" anchor="t"/>
          <a:lstStyle/>
          <a:p>
            <a:pPr marL="0" indent="0" algn="l">
              <a:lnSpc>
                <a:spcPts val="2400"/>
              </a:lnSpc>
              <a:buNone/>
            </a:pPr>
            <a:r>
              <a:rPr lang="en-US" sz="1900" dirty="0">
                <a:solidFill>
                  <a:srgbClr val="051D3A"/>
                </a:solidFill>
                <a:latin typeface="Funnel Display" pitchFamily="34" charset="0"/>
                <a:ea typeface="Funnel Display" pitchFamily="34" charset="-122"/>
                <a:cs typeface="Funnel Display" pitchFamily="34" charset="-120"/>
              </a:rPr>
              <a:t>How It Works</a:t>
            </a:r>
            <a:endParaRPr lang="en-US" sz="1900" dirty="0"/>
          </a:p>
        </p:txBody>
      </p:sp>
      <p:sp>
        <p:nvSpPr>
          <p:cNvPr id="5" name="Text 3"/>
          <p:cNvSpPr/>
          <p:nvPr/>
        </p:nvSpPr>
        <p:spPr>
          <a:xfrm>
            <a:off x="3090386" y="2603302"/>
            <a:ext cx="8449508" cy="321231"/>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Members can choose to lock their tokens for predefined durations within the Infinity 8 ecosystem. In return, they receive attractive rewards, with rates often increasing in proportion to the length of the commitment.</a:t>
            </a:r>
            <a:endParaRPr lang="en-US" sz="1000" dirty="0"/>
          </a:p>
        </p:txBody>
      </p:sp>
      <p:sp>
        <p:nvSpPr>
          <p:cNvPr id="6" name="Shape 4"/>
          <p:cNvSpPr/>
          <p:nvPr/>
        </p:nvSpPr>
        <p:spPr>
          <a:xfrm>
            <a:off x="3090386" y="3199209"/>
            <a:ext cx="2769394" cy="1025366"/>
          </a:xfrm>
          <a:prstGeom prst="roundRect">
            <a:avLst>
              <a:gd name="adj" fmla="val 7134"/>
            </a:avLst>
          </a:prstGeom>
          <a:solidFill>
            <a:srgbClr val="FAF5EB"/>
          </a:solidFill>
          <a:ln/>
        </p:spPr>
      </p:sp>
      <p:sp>
        <p:nvSpPr>
          <p:cNvPr id="7" name="Shape 5"/>
          <p:cNvSpPr/>
          <p:nvPr/>
        </p:nvSpPr>
        <p:spPr>
          <a:xfrm>
            <a:off x="3090386" y="3183969"/>
            <a:ext cx="2769394" cy="60960"/>
          </a:xfrm>
          <a:prstGeom prst="roundRect">
            <a:avLst>
              <a:gd name="adj" fmla="val 89644"/>
            </a:avLst>
          </a:prstGeom>
          <a:solidFill>
            <a:srgbClr val="3371A5"/>
          </a:solidFill>
          <a:ln/>
        </p:spPr>
      </p:sp>
      <p:sp>
        <p:nvSpPr>
          <p:cNvPr id="8" name="Shape 6"/>
          <p:cNvSpPr/>
          <p:nvPr/>
        </p:nvSpPr>
        <p:spPr>
          <a:xfrm>
            <a:off x="4279940" y="3004066"/>
            <a:ext cx="390287" cy="390287"/>
          </a:xfrm>
          <a:prstGeom prst="roundRect">
            <a:avLst>
              <a:gd name="adj" fmla="val 234289"/>
            </a:avLst>
          </a:prstGeom>
          <a:solidFill>
            <a:srgbClr val="3371A5"/>
          </a:solidFill>
          <a:ln/>
        </p:spPr>
      </p:sp>
      <p:sp>
        <p:nvSpPr>
          <p:cNvPr id="9" name="Text 7"/>
          <p:cNvSpPr/>
          <p:nvPr/>
        </p:nvSpPr>
        <p:spPr>
          <a:xfrm>
            <a:off x="4396978" y="3101578"/>
            <a:ext cx="156091" cy="195143"/>
          </a:xfrm>
          <a:prstGeom prst="rect">
            <a:avLst/>
          </a:prstGeom>
          <a:noFill/>
          <a:ln/>
        </p:spPr>
        <p:txBody>
          <a:bodyPr wrap="none" lIns="0" tIns="0" rIns="0" bIns="0" rtlCol="0" anchor="t"/>
          <a:lstStyle/>
          <a:p>
            <a:pPr marL="0" indent="0" algn="l">
              <a:lnSpc>
                <a:spcPts val="1500"/>
              </a:lnSpc>
              <a:buNone/>
            </a:pPr>
            <a:r>
              <a:rPr lang="en-US" sz="1200" dirty="0">
                <a:solidFill>
                  <a:srgbClr val="FFFFFF"/>
                </a:solidFill>
                <a:latin typeface="Funnel Display" pitchFamily="34" charset="0"/>
                <a:ea typeface="Funnel Display" pitchFamily="34" charset="-122"/>
                <a:cs typeface="Funnel Display" pitchFamily="34" charset="-120"/>
              </a:rPr>
              <a:t>1</a:t>
            </a:r>
            <a:endParaRPr lang="en-US" sz="1200" dirty="0"/>
          </a:p>
        </p:txBody>
      </p:sp>
      <p:sp>
        <p:nvSpPr>
          <p:cNvPr id="10" name="Text 8"/>
          <p:cNvSpPr/>
          <p:nvPr/>
        </p:nvSpPr>
        <p:spPr>
          <a:xfrm>
            <a:off x="3235643" y="3524369"/>
            <a:ext cx="1530668" cy="191333"/>
          </a:xfrm>
          <a:prstGeom prst="rect">
            <a:avLst/>
          </a:prstGeom>
          <a:noFill/>
          <a:ln/>
        </p:spPr>
        <p:txBody>
          <a:bodyPr wrap="none" lIns="0" tIns="0" rIns="0" bIns="0" rtlCol="0" anchor="t"/>
          <a:lstStyle/>
          <a:p>
            <a:pPr marL="0" indent="0" algn="l">
              <a:lnSpc>
                <a:spcPts val="1500"/>
              </a:lnSpc>
              <a:buNone/>
            </a:pPr>
            <a:r>
              <a:rPr lang="en-US" sz="1200" dirty="0">
                <a:solidFill>
                  <a:srgbClr val="2B3541"/>
                </a:solidFill>
                <a:latin typeface="Funnel Display" pitchFamily="34" charset="0"/>
                <a:ea typeface="Funnel Display" pitchFamily="34" charset="-122"/>
                <a:cs typeface="Funnel Display" pitchFamily="34" charset="-120"/>
              </a:rPr>
              <a:t>Short Term</a:t>
            </a:r>
            <a:endParaRPr lang="en-US" sz="1200" dirty="0"/>
          </a:p>
        </p:txBody>
      </p:sp>
      <p:sp>
        <p:nvSpPr>
          <p:cNvPr id="11" name="Text 9"/>
          <p:cNvSpPr/>
          <p:nvPr/>
        </p:nvSpPr>
        <p:spPr>
          <a:xfrm>
            <a:off x="3235643" y="3758089"/>
            <a:ext cx="2478881" cy="321231"/>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Commit for </a:t>
            </a:r>
            <a:r>
              <a:rPr lang="en-US" sz="1000" b="1" dirty="0">
                <a:solidFill>
                  <a:srgbClr val="2B3541"/>
                </a:solidFill>
                <a:latin typeface="Funnel Sans" pitchFamily="34" charset="0"/>
                <a:ea typeface="Funnel Sans" pitchFamily="34" charset="-122"/>
                <a:cs typeface="Funnel Sans" pitchFamily="34" charset="-120"/>
              </a:rPr>
              <a:t>8 weeks</a:t>
            </a:r>
            <a:r>
              <a:rPr lang="en-US" sz="1000" dirty="0">
                <a:solidFill>
                  <a:srgbClr val="2B3541"/>
                </a:solidFill>
                <a:latin typeface="Funnel Sans" pitchFamily="34" charset="0"/>
                <a:ea typeface="Funnel Sans" pitchFamily="34" charset="-122"/>
                <a:cs typeface="Funnel Sans" pitchFamily="34" charset="-120"/>
              </a:rPr>
              <a:t> for a foundational reward rate.</a:t>
            </a:r>
            <a:endParaRPr lang="en-US" sz="1000" dirty="0"/>
          </a:p>
        </p:txBody>
      </p:sp>
      <p:sp>
        <p:nvSpPr>
          <p:cNvPr id="12" name="Shape 10"/>
          <p:cNvSpPr/>
          <p:nvPr/>
        </p:nvSpPr>
        <p:spPr>
          <a:xfrm>
            <a:off x="5930384" y="3199209"/>
            <a:ext cx="2769394" cy="1025366"/>
          </a:xfrm>
          <a:prstGeom prst="roundRect">
            <a:avLst>
              <a:gd name="adj" fmla="val 7134"/>
            </a:avLst>
          </a:prstGeom>
          <a:solidFill>
            <a:srgbClr val="FAF5EB"/>
          </a:solidFill>
          <a:ln/>
        </p:spPr>
      </p:sp>
      <p:sp>
        <p:nvSpPr>
          <p:cNvPr id="13" name="Shape 11"/>
          <p:cNvSpPr/>
          <p:nvPr/>
        </p:nvSpPr>
        <p:spPr>
          <a:xfrm>
            <a:off x="5930384" y="3183969"/>
            <a:ext cx="2769394" cy="60960"/>
          </a:xfrm>
          <a:prstGeom prst="roundRect">
            <a:avLst>
              <a:gd name="adj" fmla="val 89644"/>
            </a:avLst>
          </a:prstGeom>
          <a:solidFill>
            <a:srgbClr val="3371A5"/>
          </a:solidFill>
          <a:ln/>
        </p:spPr>
      </p:sp>
      <p:sp>
        <p:nvSpPr>
          <p:cNvPr id="14" name="Shape 12"/>
          <p:cNvSpPr/>
          <p:nvPr/>
        </p:nvSpPr>
        <p:spPr>
          <a:xfrm>
            <a:off x="7119938" y="3004066"/>
            <a:ext cx="390287" cy="390287"/>
          </a:xfrm>
          <a:prstGeom prst="roundRect">
            <a:avLst>
              <a:gd name="adj" fmla="val 234289"/>
            </a:avLst>
          </a:prstGeom>
          <a:solidFill>
            <a:srgbClr val="3371A5"/>
          </a:solidFill>
          <a:ln/>
        </p:spPr>
      </p:sp>
      <p:sp>
        <p:nvSpPr>
          <p:cNvPr id="15" name="Text 13"/>
          <p:cNvSpPr/>
          <p:nvPr/>
        </p:nvSpPr>
        <p:spPr>
          <a:xfrm>
            <a:off x="7236976" y="3101578"/>
            <a:ext cx="156091" cy="195143"/>
          </a:xfrm>
          <a:prstGeom prst="rect">
            <a:avLst/>
          </a:prstGeom>
          <a:noFill/>
          <a:ln/>
        </p:spPr>
        <p:txBody>
          <a:bodyPr wrap="none" lIns="0" tIns="0" rIns="0" bIns="0" rtlCol="0" anchor="t"/>
          <a:lstStyle/>
          <a:p>
            <a:pPr marL="0" indent="0" algn="l">
              <a:lnSpc>
                <a:spcPts val="1500"/>
              </a:lnSpc>
              <a:buNone/>
            </a:pPr>
            <a:r>
              <a:rPr lang="en-US" sz="1200" dirty="0">
                <a:solidFill>
                  <a:srgbClr val="FFFFFF"/>
                </a:solidFill>
                <a:latin typeface="Funnel Display" pitchFamily="34" charset="0"/>
                <a:ea typeface="Funnel Display" pitchFamily="34" charset="-122"/>
                <a:cs typeface="Funnel Display" pitchFamily="34" charset="-120"/>
              </a:rPr>
              <a:t>2</a:t>
            </a:r>
            <a:endParaRPr lang="en-US" sz="1200" dirty="0"/>
          </a:p>
        </p:txBody>
      </p:sp>
      <p:sp>
        <p:nvSpPr>
          <p:cNvPr id="16" name="Text 14"/>
          <p:cNvSpPr/>
          <p:nvPr/>
        </p:nvSpPr>
        <p:spPr>
          <a:xfrm>
            <a:off x="6075640" y="3524369"/>
            <a:ext cx="1530668" cy="191333"/>
          </a:xfrm>
          <a:prstGeom prst="rect">
            <a:avLst/>
          </a:prstGeom>
          <a:noFill/>
          <a:ln/>
        </p:spPr>
        <p:txBody>
          <a:bodyPr wrap="none" lIns="0" tIns="0" rIns="0" bIns="0" rtlCol="0" anchor="t"/>
          <a:lstStyle/>
          <a:p>
            <a:pPr marL="0" indent="0" algn="l">
              <a:lnSpc>
                <a:spcPts val="1500"/>
              </a:lnSpc>
              <a:buNone/>
            </a:pPr>
            <a:r>
              <a:rPr lang="en-US" sz="1200" dirty="0">
                <a:solidFill>
                  <a:srgbClr val="2B3541"/>
                </a:solidFill>
                <a:latin typeface="Funnel Display" pitchFamily="34" charset="0"/>
                <a:ea typeface="Funnel Display" pitchFamily="34" charset="-122"/>
                <a:cs typeface="Funnel Display" pitchFamily="34" charset="-120"/>
              </a:rPr>
              <a:t>Mid Term</a:t>
            </a:r>
            <a:endParaRPr lang="en-US" sz="1200" dirty="0"/>
          </a:p>
        </p:txBody>
      </p:sp>
      <p:sp>
        <p:nvSpPr>
          <p:cNvPr id="17" name="Text 15"/>
          <p:cNvSpPr/>
          <p:nvPr/>
        </p:nvSpPr>
        <p:spPr>
          <a:xfrm>
            <a:off x="6075640" y="3758089"/>
            <a:ext cx="2478881" cy="321231"/>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Secure your tokens for </a:t>
            </a:r>
            <a:r>
              <a:rPr lang="en-US" sz="1000" b="1" dirty="0">
                <a:solidFill>
                  <a:srgbClr val="2B3541"/>
                </a:solidFill>
                <a:latin typeface="Funnel Sans" pitchFamily="34" charset="0"/>
                <a:ea typeface="Funnel Sans" pitchFamily="34" charset="-122"/>
                <a:cs typeface="Funnel Sans" pitchFamily="34" charset="-120"/>
              </a:rPr>
              <a:t>20 weeks</a:t>
            </a:r>
            <a:r>
              <a:rPr lang="en-US" sz="1000" dirty="0">
                <a:solidFill>
                  <a:srgbClr val="2B3541"/>
                </a:solidFill>
                <a:latin typeface="Funnel Sans" pitchFamily="34" charset="0"/>
                <a:ea typeface="Funnel Sans" pitchFamily="34" charset="-122"/>
                <a:cs typeface="Funnel Sans" pitchFamily="34" charset="-120"/>
              </a:rPr>
              <a:t> to access enhanced returns.</a:t>
            </a:r>
            <a:endParaRPr lang="en-US" sz="1000" dirty="0"/>
          </a:p>
        </p:txBody>
      </p:sp>
      <p:sp>
        <p:nvSpPr>
          <p:cNvPr id="18" name="Shape 16"/>
          <p:cNvSpPr/>
          <p:nvPr/>
        </p:nvSpPr>
        <p:spPr>
          <a:xfrm>
            <a:off x="8770382" y="3199209"/>
            <a:ext cx="2769513" cy="1025366"/>
          </a:xfrm>
          <a:prstGeom prst="roundRect">
            <a:avLst>
              <a:gd name="adj" fmla="val 7134"/>
            </a:avLst>
          </a:prstGeom>
          <a:solidFill>
            <a:srgbClr val="FAF5EB"/>
          </a:solidFill>
          <a:ln/>
        </p:spPr>
      </p:sp>
      <p:sp>
        <p:nvSpPr>
          <p:cNvPr id="19" name="Shape 17"/>
          <p:cNvSpPr/>
          <p:nvPr/>
        </p:nvSpPr>
        <p:spPr>
          <a:xfrm>
            <a:off x="8770382" y="3183969"/>
            <a:ext cx="2769513" cy="60960"/>
          </a:xfrm>
          <a:prstGeom prst="roundRect">
            <a:avLst>
              <a:gd name="adj" fmla="val 89644"/>
            </a:avLst>
          </a:prstGeom>
          <a:solidFill>
            <a:srgbClr val="3371A5"/>
          </a:solidFill>
          <a:ln/>
        </p:spPr>
      </p:sp>
      <p:sp>
        <p:nvSpPr>
          <p:cNvPr id="20" name="Shape 18"/>
          <p:cNvSpPr/>
          <p:nvPr/>
        </p:nvSpPr>
        <p:spPr>
          <a:xfrm>
            <a:off x="9959935" y="3004066"/>
            <a:ext cx="390287" cy="390287"/>
          </a:xfrm>
          <a:prstGeom prst="roundRect">
            <a:avLst>
              <a:gd name="adj" fmla="val 234289"/>
            </a:avLst>
          </a:prstGeom>
          <a:solidFill>
            <a:srgbClr val="3371A5"/>
          </a:solidFill>
          <a:ln/>
        </p:spPr>
      </p:sp>
      <p:sp>
        <p:nvSpPr>
          <p:cNvPr id="21" name="Text 19"/>
          <p:cNvSpPr/>
          <p:nvPr/>
        </p:nvSpPr>
        <p:spPr>
          <a:xfrm>
            <a:off x="10076974" y="3101578"/>
            <a:ext cx="156091" cy="195143"/>
          </a:xfrm>
          <a:prstGeom prst="rect">
            <a:avLst/>
          </a:prstGeom>
          <a:noFill/>
          <a:ln/>
        </p:spPr>
        <p:txBody>
          <a:bodyPr wrap="none" lIns="0" tIns="0" rIns="0" bIns="0" rtlCol="0" anchor="t"/>
          <a:lstStyle/>
          <a:p>
            <a:pPr marL="0" indent="0" algn="l">
              <a:lnSpc>
                <a:spcPts val="1500"/>
              </a:lnSpc>
              <a:buNone/>
            </a:pPr>
            <a:r>
              <a:rPr lang="en-US" sz="1200" dirty="0">
                <a:solidFill>
                  <a:srgbClr val="FFFFFF"/>
                </a:solidFill>
                <a:latin typeface="Funnel Display" pitchFamily="34" charset="0"/>
                <a:ea typeface="Funnel Display" pitchFamily="34" charset="-122"/>
                <a:cs typeface="Funnel Display" pitchFamily="34" charset="-120"/>
              </a:rPr>
              <a:t>3</a:t>
            </a:r>
            <a:endParaRPr lang="en-US" sz="1200" dirty="0"/>
          </a:p>
        </p:txBody>
      </p:sp>
      <p:sp>
        <p:nvSpPr>
          <p:cNvPr id="22" name="Text 20"/>
          <p:cNvSpPr/>
          <p:nvPr/>
        </p:nvSpPr>
        <p:spPr>
          <a:xfrm>
            <a:off x="8915638" y="3524369"/>
            <a:ext cx="1530668" cy="191333"/>
          </a:xfrm>
          <a:prstGeom prst="rect">
            <a:avLst/>
          </a:prstGeom>
          <a:noFill/>
          <a:ln/>
        </p:spPr>
        <p:txBody>
          <a:bodyPr wrap="none" lIns="0" tIns="0" rIns="0" bIns="0" rtlCol="0" anchor="t"/>
          <a:lstStyle/>
          <a:p>
            <a:pPr marL="0" indent="0" algn="l">
              <a:lnSpc>
                <a:spcPts val="1500"/>
              </a:lnSpc>
              <a:buNone/>
            </a:pPr>
            <a:r>
              <a:rPr lang="en-US" sz="1200" dirty="0">
                <a:solidFill>
                  <a:srgbClr val="2B3541"/>
                </a:solidFill>
                <a:latin typeface="Funnel Display" pitchFamily="34" charset="0"/>
                <a:ea typeface="Funnel Display" pitchFamily="34" charset="-122"/>
                <a:cs typeface="Funnel Display" pitchFamily="34" charset="-120"/>
              </a:rPr>
              <a:t>Intermediate</a:t>
            </a:r>
            <a:endParaRPr lang="en-US" sz="1200" dirty="0"/>
          </a:p>
        </p:txBody>
      </p:sp>
      <p:sp>
        <p:nvSpPr>
          <p:cNvPr id="23" name="Text 21"/>
          <p:cNvSpPr/>
          <p:nvPr/>
        </p:nvSpPr>
        <p:spPr>
          <a:xfrm>
            <a:off x="8915638" y="3758089"/>
            <a:ext cx="2479000" cy="321231"/>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Lock in for </a:t>
            </a:r>
            <a:r>
              <a:rPr lang="en-US" sz="1000" b="1" dirty="0">
                <a:solidFill>
                  <a:srgbClr val="2B3541"/>
                </a:solidFill>
                <a:latin typeface="Funnel Sans" pitchFamily="34" charset="0"/>
                <a:ea typeface="Funnel Sans" pitchFamily="34" charset="-122"/>
                <a:cs typeface="Funnel Sans" pitchFamily="34" charset="-120"/>
              </a:rPr>
              <a:t>40 weeks</a:t>
            </a:r>
            <a:r>
              <a:rPr lang="en-US" sz="1000" dirty="0">
                <a:solidFill>
                  <a:srgbClr val="2B3541"/>
                </a:solidFill>
                <a:latin typeface="Funnel Sans" pitchFamily="34" charset="0"/>
                <a:ea typeface="Funnel Sans" pitchFamily="34" charset="-122"/>
                <a:cs typeface="Funnel Sans" pitchFamily="34" charset="-120"/>
              </a:rPr>
              <a:t>, benefiting from significant reward boosts.</a:t>
            </a:r>
            <a:endParaRPr lang="en-US" sz="1000" dirty="0"/>
          </a:p>
        </p:txBody>
      </p:sp>
      <p:sp>
        <p:nvSpPr>
          <p:cNvPr id="24" name="Shape 22"/>
          <p:cNvSpPr/>
          <p:nvPr/>
        </p:nvSpPr>
        <p:spPr>
          <a:xfrm>
            <a:off x="3090386" y="4490323"/>
            <a:ext cx="4189452" cy="864751"/>
          </a:xfrm>
          <a:prstGeom prst="roundRect">
            <a:avLst>
              <a:gd name="adj" fmla="val 8459"/>
            </a:avLst>
          </a:prstGeom>
          <a:solidFill>
            <a:srgbClr val="FAF5EB"/>
          </a:solidFill>
          <a:ln/>
        </p:spPr>
      </p:sp>
      <p:sp>
        <p:nvSpPr>
          <p:cNvPr id="25" name="Shape 23"/>
          <p:cNvSpPr/>
          <p:nvPr/>
        </p:nvSpPr>
        <p:spPr>
          <a:xfrm>
            <a:off x="3090386" y="4475083"/>
            <a:ext cx="4189452" cy="60960"/>
          </a:xfrm>
          <a:prstGeom prst="roundRect">
            <a:avLst>
              <a:gd name="adj" fmla="val 89644"/>
            </a:avLst>
          </a:prstGeom>
          <a:solidFill>
            <a:srgbClr val="3371A5"/>
          </a:solidFill>
          <a:ln/>
        </p:spPr>
      </p:sp>
      <p:sp>
        <p:nvSpPr>
          <p:cNvPr id="26" name="Shape 24"/>
          <p:cNvSpPr/>
          <p:nvPr/>
        </p:nvSpPr>
        <p:spPr>
          <a:xfrm>
            <a:off x="4989909" y="4295180"/>
            <a:ext cx="390287" cy="390287"/>
          </a:xfrm>
          <a:prstGeom prst="roundRect">
            <a:avLst>
              <a:gd name="adj" fmla="val 234289"/>
            </a:avLst>
          </a:prstGeom>
          <a:solidFill>
            <a:srgbClr val="3371A5"/>
          </a:solidFill>
          <a:ln/>
        </p:spPr>
      </p:sp>
      <p:sp>
        <p:nvSpPr>
          <p:cNvPr id="27" name="Text 25"/>
          <p:cNvSpPr/>
          <p:nvPr/>
        </p:nvSpPr>
        <p:spPr>
          <a:xfrm>
            <a:off x="5106948" y="4392692"/>
            <a:ext cx="156091" cy="195143"/>
          </a:xfrm>
          <a:prstGeom prst="rect">
            <a:avLst/>
          </a:prstGeom>
          <a:noFill/>
          <a:ln/>
        </p:spPr>
        <p:txBody>
          <a:bodyPr wrap="none" lIns="0" tIns="0" rIns="0" bIns="0" rtlCol="0" anchor="t"/>
          <a:lstStyle/>
          <a:p>
            <a:pPr marL="0" indent="0" algn="l">
              <a:lnSpc>
                <a:spcPts val="1500"/>
              </a:lnSpc>
              <a:buNone/>
            </a:pPr>
            <a:r>
              <a:rPr lang="en-US" sz="1200" dirty="0">
                <a:solidFill>
                  <a:srgbClr val="FFFFFF"/>
                </a:solidFill>
                <a:latin typeface="Funnel Display" pitchFamily="34" charset="0"/>
                <a:ea typeface="Funnel Display" pitchFamily="34" charset="-122"/>
                <a:cs typeface="Funnel Display" pitchFamily="34" charset="-120"/>
              </a:rPr>
              <a:t>4</a:t>
            </a:r>
            <a:endParaRPr lang="en-US" sz="1200" dirty="0"/>
          </a:p>
        </p:txBody>
      </p:sp>
      <p:sp>
        <p:nvSpPr>
          <p:cNvPr id="28" name="Text 26"/>
          <p:cNvSpPr/>
          <p:nvPr/>
        </p:nvSpPr>
        <p:spPr>
          <a:xfrm>
            <a:off x="3235643" y="4815483"/>
            <a:ext cx="1530668" cy="191333"/>
          </a:xfrm>
          <a:prstGeom prst="rect">
            <a:avLst/>
          </a:prstGeom>
          <a:noFill/>
          <a:ln/>
        </p:spPr>
        <p:txBody>
          <a:bodyPr wrap="none" lIns="0" tIns="0" rIns="0" bIns="0" rtlCol="0" anchor="t"/>
          <a:lstStyle/>
          <a:p>
            <a:pPr marL="0" indent="0" algn="l">
              <a:lnSpc>
                <a:spcPts val="1500"/>
              </a:lnSpc>
              <a:buNone/>
            </a:pPr>
            <a:r>
              <a:rPr lang="en-US" sz="1200" dirty="0">
                <a:solidFill>
                  <a:srgbClr val="2B3541"/>
                </a:solidFill>
                <a:latin typeface="Funnel Display" pitchFamily="34" charset="0"/>
                <a:ea typeface="Funnel Display" pitchFamily="34" charset="-122"/>
                <a:cs typeface="Funnel Display" pitchFamily="34" charset="-120"/>
              </a:rPr>
              <a:t>Long Term</a:t>
            </a:r>
            <a:endParaRPr lang="en-US" sz="1200" dirty="0"/>
          </a:p>
        </p:txBody>
      </p:sp>
      <p:sp>
        <p:nvSpPr>
          <p:cNvPr id="29" name="Text 27"/>
          <p:cNvSpPr/>
          <p:nvPr/>
        </p:nvSpPr>
        <p:spPr>
          <a:xfrm>
            <a:off x="3235643" y="5049203"/>
            <a:ext cx="3898940" cy="160615"/>
          </a:xfrm>
          <a:prstGeom prst="rect">
            <a:avLst/>
          </a:prstGeom>
          <a:noFill/>
          <a:ln/>
        </p:spPr>
        <p:txBody>
          <a:bodyPr wrap="non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Deepen your commitment over </a:t>
            </a:r>
            <a:r>
              <a:rPr lang="en-US" sz="1000" b="1" dirty="0">
                <a:solidFill>
                  <a:srgbClr val="2B3541"/>
                </a:solidFill>
                <a:latin typeface="Funnel Sans" pitchFamily="34" charset="0"/>
                <a:ea typeface="Funnel Sans" pitchFamily="34" charset="-122"/>
                <a:cs typeface="Funnel Sans" pitchFamily="34" charset="-120"/>
              </a:rPr>
              <a:t>60 weeks</a:t>
            </a:r>
            <a:r>
              <a:rPr lang="en-US" sz="1000" dirty="0">
                <a:solidFill>
                  <a:srgbClr val="2B3541"/>
                </a:solidFill>
                <a:latin typeface="Funnel Sans" pitchFamily="34" charset="0"/>
                <a:ea typeface="Funnel Sans" pitchFamily="34" charset="-122"/>
                <a:cs typeface="Funnel Sans" pitchFamily="34" charset="-120"/>
              </a:rPr>
              <a:t> for premium rewards.</a:t>
            </a:r>
            <a:endParaRPr lang="en-US" sz="1000" dirty="0"/>
          </a:p>
        </p:txBody>
      </p:sp>
      <p:sp>
        <p:nvSpPr>
          <p:cNvPr id="30" name="Shape 28"/>
          <p:cNvSpPr/>
          <p:nvPr/>
        </p:nvSpPr>
        <p:spPr>
          <a:xfrm>
            <a:off x="7350443" y="4490323"/>
            <a:ext cx="4189452" cy="864751"/>
          </a:xfrm>
          <a:prstGeom prst="roundRect">
            <a:avLst>
              <a:gd name="adj" fmla="val 8459"/>
            </a:avLst>
          </a:prstGeom>
          <a:solidFill>
            <a:srgbClr val="FAF5EB"/>
          </a:solidFill>
          <a:ln/>
        </p:spPr>
      </p:sp>
      <p:sp>
        <p:nvSpPr>
          <p:cNvPr id="31" name="Shape 29"/>
          <p:cNvSpPr/>
          <p:nvPr/>
        </p:nvSpPr>
        <p:spPr>
          <a:xfrm>
            <a:off x="7350443" y="4475083"/>
            <a:ext cx="4189452" cy="60960"/>
          </a:xfrm>
          <a:prstGeom prst="roundRect">
            <a:avLst>
              <a:gd name="adj" fmla="val 89644"/>
            </a:avLst>
          </a:prstGeom>
          <a:solidFill>
            <a:srgbClr val="3371A5"/>
          </a:solidFill>
          <a:ln/>
        </p:spPr>
      </p:sp>
      <p:sp>
        <p:nvSpPr>
          <p:cNvPr id="32" name="Shape 30"/>
          <p:cNvSpPr/>
          <p:nvPr/>
        </p:nvSpPr>
        <p:spPr>
          <a:xfrm>
            <a:off x="9249966" y="4295180"/>
            <a:ext cx="390287" cy="390287"/>
          </a:xfrm>
          <a:prstGeom prst="roundRect">
            <a:avLst>
              <a:gd name="adj" fmla="val 234289"/>
            </a:avLst>
          </a:prstGeom>
          <a:solidFill>
            <a:srgbClr val="3371A5"/>
          </a:solidFill>
          <a:ln/>
        </p:spPr>
      </p:sp>
      <p:sp>
        <p:nvSpPr>
          <p:cNvPr id="33" name="Text 31"/>
          <p:cNvSpPr/>
          <p:nvPr/>
        </p:nvSpPr>
        <p:spPr>
          <a:xfrm>
            <a:off x="9367004" y="4392692"/>
            <a:ext cx="156091" cy="195143"/>
          </a:xfrm>
          <a:prstGeom prst="rect">
            <a:avLst/>
          </a:prstGeom>
          <a:noFill/>
          <a:ln/>
        </p:spPr>
        <p:txBody>
          <a:bodyPr wrap="none" lIns="0" tIns="0" rIns="0" bIns="0" rtlCol="0" anchor="t"/>
          <a:lstStyle/>
          <a:p>
            <a:pPr marL="0" indent="0" algn="l">
              <a:lnSpc>
                <a:spcPts val="1500"/>
              </a:lnSpc>
              <a:buNone/>
            </a:pPr>
            <a:r>
              <a:rPr lang="en-US" sz="1200" dirty="0">
                <a:solidFill>
                  <a:srgbClr val="FFFFFF"/>
                </a:solidFill>
                <a:latin typeface="Funnel Display" pitchFamily="34" charset="0"/>
                <a:ea typeface="Funnel Display" pitchFamily="34" charset="-122"/>
                <a:cs typeface="Funnel Display" pitchFamily="34" charset="-120"/>
              </a:rPr>
              <a:t>5</a:t>
            </a:r>
            <a:endParaRPr lang="en-US" sz="1200" dirty="0"/>
          </a:p>
        </p:txBody>
      </p:sp>
      <p:sp>
        <p:nvSpPr>
          <p:cNvPr id="34" name="Text 32"/>
          <p:cNvSpPr/>
          <p:nvPr/>
        </p:nvSpPr>
        <p:spPr>
          <a:xfrm>
            <a:off x="7495699" y="4815483"/>
            <a:ext cx="1530668" cy="191333"/>
          </a:xfrm>
          <a:prstGeom prst="rect">
            <a:avLst/>
          </a:prstGeom>
          <a:noFill/>
          <a:ln/>
        </p:spPr>
        <p:txBody>
          <a:bodyPr wrap="none" lIns="0" tIns="0" rIns="0" bIns="0" rtlCol="0" anchor="t"/>
          <a:lstStyle/>
          <a:p>
            <a:pPr marL="0" indent="0" algn="l">
              <a:lnSpc>
                <a:spcPts val="1500"/>
              </a:lnSpc>
              <a:buNone/>
            </a:pPr>
            <a:r>
              <a:rPr lang="en-US" sz="1200" dirty="0">
                <a:solidFill>
                  <a:srgbClr val="2B3541"/>
                </a:solidFill>
                <a:latin typeface="Funnel Display" pitchFamily="34" charset="0"/>
                <a:ea typeface="Funnel Display" pitchFamily="34" charset="-122"/>
                <a:cs typeface="Funnel Display" pitchFamily="34" charset="-120"/>
              </a:rPr>
              <a:t>Extended Term</a:t>
            </a:r>
            <a:endParaRPr lang="en-US" sz="1200" dirty="0"/>
          </a:p>
        </p:txBody>
      </p:sp>
      <p:sp>
        <p:nvSpPr>
          <p:cNvPr id="35" name="Text 33"/>
          <p:cNvSpPr/>
          <p:nvPr/>
        </p:nvSpPr>
        <p:spPr>
          <a:xfrm>
            <a:off x="7495699" y="5049203"/>
            <a:ext cx="3898940" cy="160615"/>
          </a:xfrm>
          <a:prstGeom prst="rect">
            <a:avLst/>
          </a:prstGeom>
          <a:noFill/>
          <a:ln/>
        </p:spPr>
        <p:txBody>
          <a:bodyPr wrap="non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Maximize your earnings by vesting for an impressive </a:t>
            </a:r>
            <a:r>
              <a:rPr lang="en-US" sz="1000" b="1" dirty="0">
                <a:solidFill>
                  <a:srgbClr val="2B3541"/>
                </a:solidFill>
                <a:latin typeface="Funnel Sans" pitchFamily="34" charset="0"/>
                <a:ea typeface="Funnel Sans" pitchFamily="34" charset="-122"/>
                <a:cs typeface="Funnel Sans" pitchFamily="34" charset="-120"/>
              </a:rPr>
              <a:t>80 weeks</a:t>
            </a:r>
            <a:r>
              <a:rPr lang="en-US" sz="1000" dirty="0">
                <a:solidFill>
                  <a:srgbClr val="2B3541"/>
                </a:solidFill>
                <a:latin typeface="Funnel Sans" pitchFamily="34" charset="0"/>
                <a:ea typeface="Funnel Sans" pitchFamily="34" charset="-122"/>
                <a:cs typeface="Funnel Sans" pitchFamily="34" charset="-120"/>
              </a:rPr>
              <a:t>.</a:t>
            </a:r>
            <a:endParaRPr lang="en-US" sz="1000" dirty="0"/>
          </a:p>
        </p:txBody>
      </p:sp>
      <p:sp>
        <p:nvSpPr>
          <p:cNvPr id="36" name="Text 34"/>
          <p:cNvSpPr/>
          <p:nvPr/>
        </p:nvSpPr>
        <p:spPr>
          <a:xfrm>
            <a:off x="3090386" y="5434608"/>
            <a:ext cx="8449508" cy="321231"/>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Longer commitment periods are designed to receive progressively higher reward rates, directly correlating loyalty with increased earnings potential.</a:t>
            </a:r>
            <a:endParaRPr lang="en-US" sz="1000" dirty="0"/>
          </a:p>
        </p:txBody>
      </p:sp>
      <p:sp>
        <p:nvSpPr>
          <p:cNvPr id="37" name="Text 35"/>
          <p:cNvSpPr/>
          <p:nvPr/>
        </p:nvSpPr>
        <p:spPr>
          <a:xfrm>
            <a:off x="3090386" y="5861804"/>
            <a:ext cx="2449116" cy="306110"/>
          </a:xfrm>
          <a:prstGeom prst="rect">
            <a:avLst/>
          </a:prstGeom>
          <a:noFill/>
          <a:ln/>
        </p:spPr>
        <p:txBody>
          <a:bodyPr wrap="none" lIns="0" tIns="0" rIns="0" bIns="0" rtlCol="0" anchor="t"/>
          <a:lstStyle/>
          <a:p>
            <a:pPr marL="0" indent="0" algn="l">
              <a:lnSpc>
                <a:spcPts val="2400"/>
              </a:lnSpc>
              <a:buNone/>
            </a:pPr>
            <a:r>
              <a:rPr lang="en-US" sz="1900" dirty="0">
                <a:solidFill>
                  <a:srgbClr val="051D3A"/>
                </a:solidFill>
                <a:latin typeface="Funnel Display" pitchFamily="34" charset="0"/>
                <a:ea typeface="Funnel Display" pitchFamily="34" charset="-122"/>
                <a:cs typeface="Funnel Display" pitchFamily="34" charset="-120"/>
              </a:rPr>
              <a:t>Why It Exists</a:t>
            </a:r>
            <a:endParaRPr lang="en-US" sz="1900" dirty="0"/>
          </a:p>
        </p:txBody>
      </p:sp>
      <p:sp>
        <p:nvSpPr>
          <p:cNvPr id="38" name="Shape 36"/>
          <p:cNvSpPr/>
          <p:nvPr/>
        </p:nvSpPr>
        <p:spPr>
          <a:xfrm>
            <a:off x="3075146" y="6258639"/>
            <a:ext cx="30480" cy="746046"/>
          </a:xfrm>
          <a:prstGeom prst="rect">
            <a:avLst/>
          </a:prstGeom>
          <a:solidFill>
            <a:srgbClr val="3371A5"/>
          </a:solidFill>
          <a:ln/>
        </p:spPr>
      </p:sp>
      <p:sp>
        <p:nvSpPr>
          <p:cNvPr id="39" name="Text 37"/>
          <p:cNvSpPr/>
          <p:nvPr/>
        </p:nvSpPr>
        <p:spPr>
          <a:xfrm>
            <a:off x="3250883" y="6273879"/>
            <a:ext cx="1722834" cy="191333"/>
          </a:xfrm>
          <a:prstGeom prst="rect">
            <a:avLst/>
          </a:prstGeom>
          <a:noFill/>
          <a:ln/>
        </p:spPr>
        <p:txBody>
          <a:bodyPr wrap="none" lIns="0" tIns="0" rIns="0" bIns="0" rtlCol="0" anchor="t"/>
          <a:lstStyle/>
          <a:p>
            <a:pPr marL="0" indent="0" algn="l">
              <a:lnSpc>
                <a:spcPts val="1500"/>
              </a:lnSpc>
              <a:buNone/>
            </a:pPr>
            <a:r>
              <a:rPr lang="en-US" sz="1200" dirty="0">
                <a:solidFill>
                  <a:srgbClr val="2B3541"/>
                </a:solidFill>
                <a:latin typeface="Funnel Display" pitchFamily="34" charset="0"/>
                <a:ea typeface="Funnel Display" pitchFamily="34" charset="-122"/>
                <a:cs typeface="Funnel Display" pitchFamily="34" charset="-120"/>
              </a:rPr>
              <a:t>Long-Term Participation</a:t>
            </a:r>
            <a:endParaRPr lang="en-US" sz="1200" dirty="0"/>
          </a:p>
        </p:txBody>
      </p:sp>
      <p:sp>
        <p:nvSpPr>
          <p:cNvPr id="40" name="Text 38"/>
          <p:cNvSpPr/>
          <p:nvPr/>
        </p:nvSpPr>
        <p:spPr>
          <a:xfrm>
            <a:off x="3250883" y="6507599"/>
            <a:ext cx="2597110" cy="481846"/>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Fosters a community of dedicated members who are invested in the sustained growth of the Infinity 8 ecosystem.</a:t>
            </a:r>
            <a:endParaRPr lang="en-US" sz="1000" dirty="0"/>
          </a:p>
        </p:txBody>
      </p:sp>
      <p:sp>
        <p:nvSpPr>
          <p:cNvPr id="41" name="Shape 39"/>
          <p:cNvSpPr/>
          <p:nvPr/>
        </p:nvSpPr>
        <p:spPr>
          <a:xfrm>
            <a:off x="5921097" y="6258639"/>
            <a:ext cx="30480" cy="746046"/>
          </a:xfrm>
          <a:prstGeom prst="rect">
            <a:avLst/>
          </a:prstGeom>
          <a:solidFill>
            <a:srgbClr val="3371A5"/>
          </a:solidFill>
          <a:ln/>
        </p:spPr>
      </p:sp>
      <p:sp>
        <p:nvSpPr>
          <p:cNvPr id="42" name="Text 40"/>
          <p:cNvSpPr/>
          <p:nvPr/>
        </p:nvSpPr>
        <p:spPr>
          <a:xfrm>
            <a:off x="6096833" y="6273879"/>
            <a:ext cx="1845945" cy="191333"/>
          </a:xfrm>
          <a:prstGeom prst="rect">
            <a:avLst/>
          </a:prstGeom>
          <a:noFill/>
          <a:ln/>
        </p:spPr>
        <p:txBody>
          <a:bodyPr wrap="none" lIns="0" tIns="0" rIns="0" bIns="0" rtlCol="0" anchor="t"/>
          <a:lstStyle/>
          <a:p>
            <a:pPr marL="0" indent="0" algn="l">
              <a:lnSpc>
                <a:spcPts val="1500"/>
              </a:lnSpc>
              <a:buNone/>
            </a:pPr>
            <a:r>
              <a:rPr lang="en-US" sz="1200" dirty="0">
                <a:solidFill>
                  <a:srgbClr val="2B3541"/>
                </a:solidFill>
                <a:latin typeface="Funnel Display" pitchFamily="34" charset="0"/>
                <a:ea typeface="Funnel Display" pitchFamily="34" charset="-122"/>
                <a:cs typeface="Funnel Display" pitchFamily="34" charset="-120"/>
              </a:rPr>
              <a:t>Reduced Selling Pressure</a:t>
            </a:r>
            <a:endParaRPr lang="en-US" sz="1200" dirty="0"/>
          </a:p>
        </p:txBody>
      </p:sp>
      <p:sp>
        <p:nvSpPr>
          <p:cNvPr id="43" name="Text 41"/>
          <p:cNvSpPr/>
          <p:nvPr/>
        </p:nvSpPr>
        <p:spPr>
          <a:xfrm>
            <a:off x="6096833" y="6507599"/>
            <a:ext cx="2597110" cy="481846"/>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By locking up tokens, immediate market supply is reduced, contributing to healthier price stability.</a:t>
            </a:r>
            <a:endParaRPr lang="en-US" sz="1000" dirty="0"/>
          </a:p>
        </p:txBody>
      </p:sp>
      <p:sp>
        <p:nvSpPr>
          <p:cNvPr id="44" name="Shape 42"/>
          <p:cNvSpPr/>
          <p:nvPr/>
        </p:nvSpPr>
        <p:spPr>
          <a:xfrm>
            <a:off x="8767048" y="6258639"/>
            <a:ext cx="30480" cy="746046"/>
          </a:xfrm>
          <a:prstGeom prst="rect">
            <a:avLst/>
          </a:prstGeom>
          <a:solidFill>
            <a:srgbClr val="3371A5"/>
          </a:solidFill>
          <a:ln/>
        </p:spPr>
      </p:sp>
      <p:sp>
        <p:nvSpPr>
          <p:cNvPr id="45" name="Text 43"/>
          <p:cNvSpPr/>
          <p:nvPr/>
        </p:nvSpPr>
        <p:spPr>
          <a:xfrm>
            <a:off x="8942784" y="6273879"/>
            <a:ext cx="1735574" cy="191333"/>
          </a:xfrm>
          <a:prstGeom prst="rect">
            <a:avLst/>
          </a:prstGeom>
          <a:noFill/>
          <a:ln/>
        </p:spPr>
        <p:txBody>
          <a:bodyPr wrap="none" lIns="0" tIns="0" rIns="0" bIns="0" rtlCol="0" anchor="t"/>
          <a:lstStyle/>
          <a:p>
            <a:pPr marL="0" indent="0" algn="l">
              <a:lnSpc>
                <a:spcPts val="1500"/>
              </a:lnSpc>
              <a:buNone/>
            </a:pPr>
            <a:r>
              <a:rPr lang="en-US" sz="1200" dirty="0">
                <a:solidFill>
                  <a:srgbClr val="2B3541"/>
                </a:solidFill>
                <a:latin typeface="Funnel Display" pitchFamily="34" charset="0"/>
                <a:ea typeface="Funnel Display" pitchFamily="34" charset="-122"/>
                <a:cs typeface="Funnel Display" pitchFamily="34" charset="-120"/>
              </a:rPr>
              <a:t>Stronger Token Stability</a:t>
            </a:r>
            <a:endParaRPr lang="en-US" sz="1200" dirty="0"/>
          </a:p>
        </p:txBody>
      </p:sp>
      <p:sp>
        <p:nvSpPr>
          <p:cNvPr id="46" name="Text 44"/>
          <p:cNvSpPr/>
          <p:nvPr/>
        </p:nvSpPr>
        <p:spPr>
          <a:xfrm>
            <a:off x="8942784" y="6507599"/>
            <a:ext cx="2597110" cy="481846"/>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Creates a more robust and predictable economic environment for the native ecosystem token.</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71962" y="747951"/>
            <a:ext cx="3717727" cy="351949"/>
          </a:xfrm>
          <a:prstGeom prst="rect">
            <a:avLst/>
          </a:prstGeom>
          <a:noFill/>
          <a:ln/>
        </p:spPr>
        <p:txBody>
          <a:bodyPr wrap="none" lIns="0" tIns="0" rIns="0" bIns="0" rtlCol="0" anchor="t"/>
          <a:lstStyle/>
          <a:p>
            <a:pPr marL="0" indent="0" algn="l">
              <a:lnSpc>
                <a:spcPts val="2750"/>
              </a:lnSpc>
              <a:buNone/>
            </a:pPr>
            <a:r>
              <a:rPr lang="en-US" sz="2200" dirty="0">
                <a:solidFill>
                  <a:srgbClr val="051D3A"/>
                </a:solidFill>
                <a:latin typeface="Funnel Display" pitchFamily="34" charset="0"/>
                <a:ea typeface="Funnel Display" pitchFamily="34" charset="-122"/>
                <a:cs typeface="Funnel Display" pitchFamily="34" charset="-120"/>
              </a:rPr>
              <a:t>Rank Achievement Bonuses</a:t>
            </a:r>
            <a:endParaRPr lang="en-US" sz="2200" dirty="0"/>
          </a:p>
        </p:txBody>
      </p:sp>
      <p:sp>
        <p:nvSpPr>
          <p:cNvPr id="4" name="Text 1"/>
          <p:cNvSpPr/>
          <p:nvPr/>
        </p:nvSpPr>
        <p:spPr>
          <a:xfrm>
            <a:off x="6171962" y="1189553"/>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Members receive special rewards when they reach new leadership ranks within the network structure, celebrating their dedication and impact.</a:t>
            </a:r>
            <a:endParaRPr lang="en-US" sz="900" dirty="0"/>
          </a:p>
        </p:txBody>
      </p:sp>
      <p:sp>
        <p:nvSpPr>
          <p:cNvPr id="5" name="Text 2"/>
          <p:cNvSpPr/>
          <p:nvPr/>
        </p:nvSpPr>
        <p:spPr>
          <a:xfrm>
            <a:off x="6171962" y="1422797"/>
            <a:ext cx="2252901" cy="281583"/>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How It Works</a:t>
            </a:r>
            <a:endParaRPr lang="en-US" sz="1750" dirty="0"/>
          </a:p>
        </p:txBody>
      </p:sp>
      <p:sp>
        <p:nvSpPr>
          <p:cNvPr id="6" name="Text 3"/>
          <p:cNvSpPr/>
          <p:nvPr/>
        </p:nvSpPr>
        <p:spPr>
          <a:xfrm>
            <a:off x="6171962" y="1794034"/>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As members grow their organizations and achieve defined milestones, they unlock escalating recognition and rewards:</a:t>
            </a:r>
            <a:endParaRPr lang="en-US" sz="900" dirty="0"/>
          </a:p>
        </p:txBody>
      </p:sp>
      <p:pic>
        <p:nvPicPr>
          <p:cNvPr id="7" name="Image 1" descr="preencoded.png"/>
          <p:cNvPicPr>
            <a:picLocks noChangeAspect="1"/>
          </p:cNvPicPr>
          <p:nvPr/>
        </p:nvPicPr>
        <p:blipFill>
          <a:blip r:embed="rId4"/>
          <a:stretch>
            <a:fillRect/>
          </a:stretch>
        </p:blipFill>
        <p:spPr>
          <a:xfrm>
            <a:off x="6171962" y="2004893"/>
            <a:ext cx="598408" cy="598408"/>
          </a:xfrm>
          <a:prstGeom prst="rect">
            <a:avLst/>
          </a:prstGeom>
        </p:spPr>
      </p:pic>
      <p:sp>
        <p:nvSpPr>
          <p:cNvPr id="8" name="Text 4"/>
          <p:cNvSpPr/>
          <p:nvPr/>
        </p:nvSpPr>
        <p:spPr>
          <a:xfrm>
            <a:off x="6830139" y="2004893"/>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Cash Bonuses</a:t>
            </a:r>
            <a:endParaRPr lang="en-US" sz="1100" dirty="0"/>
          </a:p>
        </p:txBody>
      </p:sp>
      <p:sp>
        <p:nvSpPr>
          <p:cNvPr id="9" name="Text 5"/>
          <p:cNvSpPr/>
          <p:nvPr/>
        </p:nvSpPr>
        <p:spPr>
          <a:xfrm>
            <a:off x="6830139" y="2216706"/>
            <a:ext cx="711458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Direct financial incentives for reaching new ranks.</a:t>
            </a:r>
            <a:endParaRPr lang="en-US" sz="900" dirty="0"/>
          </a:p>
        </p:txBody>
      </p:sp>
      <p:pic>
        <p:nvPicPr>
          <p:cNvPr id="10" name="Image 2" descr="preencoded.png"/>
          <p:cNvPicPr>
            <a:picLocks noChangeAspect="1"/>
          </p:cNvPicPr>
          <p:nvPr/>
        </p:nvPicPr>
        <p:blipFill>
          <a:blip r:embed="rId5"/>
          <a:stretch>
            <a:fillRect/>
          </a:stretch>
        </p:blipFill>
        <p:spPr>
          <a:xfrm>
            <a:off x="6171962" y="2722959"/>
            <a:ext cx="598408" cy="598408"/>
          </a:xfrm>
          <a:prstGeom prst="rect">
            <a:avLst/>
          </a:prstGeom>
        </p:spPr>
      </p:pic>
      <p:sp>
        <p:nvSpPr>
          <p:cNvPr id="11" name="Text 6"/>
          <p:cNvSpPr/>
          <p:nvPr/>
        </p:nvSpPr>
        <p:spPr>
          <a:xfrm>
            <a:off x="6830139" y="2722959"/>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Recognition Awards</a:t>
            </a:r>
            <a:endParaRPr lang="en-US" sz="1100" dirty="0"/>
          </a:p>
        </p:txBody>
      </p:sp>
      <p:sp>
        <p:nvSpPr>
          <p:cNvPr id="12" name="Text 7"/>
          <p:cNvSpPr/>
          <p:nvPr/>
        </p:nvSpPr>
        <p:spPr>
          <a:xfrm>
            <a:off x="6830139" y="2934772"/>
            <a:ext cx="711458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Exclusive accolades for leadership excellence.</a:t>
            </a:r>
            <a:endParaRPr lang="en-US" sz="900" dirty="0"/>
          </a:p>
        </p:txBody>
      </p:sp>
      <p:pic>
        <p:nvPicPr>
          <p:cNvPr id="13" name="Image 3" descr="preencoded.png"/>
          <p:cNvPicPr>
            <a:picLocks noChangeAspect="1"/>
          </p:cNvPicPr>
          <p:nvPr/>
        </p:nvPicPr>
        <p:blipFill>
          <a:blip r:embed="rId6"/>
          <a:stretch>
            <a:fillRect/>
          </a:stretch>
        </p:blipFill>
        <p:spPr>
          <a:xfrm>
            <a:off x="6171962" y="3441025"/>
            <a:ext cx="598408" cy="598408"/>
          </a:xfrm>
          <a:prstGeom prst="rect">
            <a:avLst/>
          </a:prstGeom>
        </p:spPr>
      </p:pic>
      <p:sp>
        <p:nvSpPr>
          <p:cNvPr id="14" name="Text 8"/>
          <p:cNvSpPr/>
          <p:nvPr/>
        </p:nvSpPr>
        <p:spPr>
          <a:xfrm>
            <a:off x="6830139" y="3441025"/>
            <a:ext cx="1448395"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Leadership Incentives</a:t>
            </a:r>
            <a:endParaRPr lang="en-US" sz="1100" dirty="0"/>
          </a:p>
        </p:txBody>
      </p:sp>
      <p:sp>
        <p:nvSpPr>
          <p:cNvPr id="15" name="Text 9"/>
          <p:cNvSpPr/>
          <p:nvPr/>
        </p:nvSpPr>
        <p:spPr>
          <a:xfrm>
            <a:off x="6830139" y="3652838"/>
            <a:ext cx="711458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Special perks for top-tier achievements.</a:t>
            </a:r>
            <a:endParaRPr lang="en-US" sz="900" dirty="0"/>
          </a:p>
        </p:txBody>
      </p:sp>
      <p:sp>
        <p:nvSpPr>
          <p:cNvPr id="16" name="Text 10"/>
          <p:cNvSpPr/>
          <p:nvPr/>
        </p:nvSpPr>
        <p:spPr>
          <a:xfrm>
            <a:off x="6171962" y="4248745"/>
            <a:ext cx="2252901" cy="281583"/>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Qualification</a:t>
            </a:r>
            <a:endParaRPr lang="en-US" sz="1750" dirty="0"/>
          </a:p>
        </p:txBody>
      </p:sp>
      <p:sp>
        <p:nvSpPr>
          <p:cNvPr id="17" name="Text 11"/>
          <p:cNvSpPr/>
          <p:nvPr/>
        </p:nvSpPr>
        <p:spPr>
          <a:xfrm>
            <a:off x="6171962" y="4619982"/>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To qualify for these bonuses, members must:</a:t>
            </a:r>
            <a:endParaRPr lang="en-US" sz="900" dirty="0"/>
          </a:p>
        </p:txBody>
      </p:sp>
      <p:sp>
        <p:nvSpPr>
          <p:cNvPr id="18" name="Text 12"/>
          <p:cNvSpPr/>
          <p:nvPr/>
        </p:nvSpPr>
        <p:spPr>
          <a:xfrm>
            <a:off x="6171962" y="4830842"/>
            <a:ext cx="7772757" cy="472440"/>
          </a:xfrm>
          <a:prstGeom prst="rect">
            <a:avLst/>
          </a:prstGeom>
          <a:noFill/>
          <a:ln/>
        </p:spPr>
        <p:txBody>
          <a:bodyPr wrap="square" lIns="0" tIns="0" rIns="0" bIns="0" rtlCol="0" anchor="t"/>
          <a:lstStyle/>
          <a:p>
            <a:pPr marL="342900" indent="-342900" algn="l">
              <a:lnSpc>
                <a:spcPts val="1100"/>
              </a:lnSpc>
              <a:buSzPct val="100000"/>
              <a:buChar char="•"/>
            </a:pPr>
            <a:r>
              <a:rPr lang="en-US" sz="900" dirty="0">
                <a:solidFill>
                  <a:srgbClr val="2B3541"/>
                </a:solidFill>
                <a:latin typeface="Funnel Sans" pitchFamily="34" charset="0"/>
                <a:ea typeface="Funnel Sans" pitchFamily="34" charset="-122"/>
                <a:cs typeface="Funnel Sans" pitchFamily="34" charset="-120"/>
              </a:rPr>
              <a:t>Reach specific team size milestones.</a:t>
            </a:r>
            <a:endParaRPr lang="en-US" sz="900" dirty="0"/>
          </a:p>
          <a:p>
            <a:pPr marL="342900" indent="-342900" algn="l">
              <a:lnSpc>
                <a:spcPts val="1100"/>
              </a:lnSpc>
              <a:buSzPct val="100000"/>
              <a:buChar char="•"/>
            </a:pPr>
            <a:r>
              <a:rPr lang="en-US" sz="900" dirty="0">
                <a:solidFill>
                  <a:srgbClr val="2B3541"/>
                </a:solidFill>
                <a:latin typeface="Funnel Sans" pitchFamily="34" charset="0"/>
                <a:ea typeface="Funnel Sans" pitchFamily="34" charset="-122"/>
                <a:cs typeface="Funnel Sans" pitchFamily="34" charset="-120"/>
              </a:rPr>
              <a:t>Achieve defined rank advancement levels.</a:t>
            </a:r>
            <a:endParaRPr lang="en-US" sz="900" dirty="0"/>
          </a:p>
          <a:p>
            <a:pPr marL="342900" indent="-342900" algn="l">
              <a:lnSpc>
                <a:spcPts val="1100"/>
              </a:lnSpc>
              <a:buSzPct val="100000"/>
              <a:buChar char="•"/>
            </a:pPr>
            <a:r>
              <a:rPr lang="en-US" sz="900" dirty="0">
                <a:solidFill>
                  <a:srgbClr val="2B3541"/>
                </a:solidFill>
                <a:latin typeface="Funnel Sans" pitchFamily="34" charset="0"/>
                <a:ea typeface="Funnel Sans" pitchFamily="34" charset="-122"/>
                <a:cs typeface="Funnel Sans" pitchFamily="34" charset="-120"/>
              </a:rPr>
              <a:t>Maintain active participation and team performance.</a:t>
            </a:r>
            <a:endParaRPr lang="en-US" sz="900" dirty="0"/>
          </a:p>
        </p:txBody>
      </p:sp>
      <p:sp>
        <p:nvSpPr>
          <p:cNvPr id="19" name="Text 13"/>
          <p:cNvSpPr/>
          <p:nvPr/>
        </p:nvSpPr>
        <p:spPr>
          <a:xfrm>
            <a:off x="6171962" y="5392936"/>
            <a:ext cx="2252901" cy="281583"/>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Why It Exists</a:t>
            </a:r>
            <a:endParaRPr lang="en-US" sz="1750" dirty="0"/>
          </a:p>
        </p:txBody>
      </p:sp>
      <p:sp>
        <p:nvSpPr>
          <p:cNvPr id="20" name="Text 14"/>
          <p:cNvSpPr/>
          <p:nvPr/>
        </p:nvSpPr>
        <p:spPr>
          <a:xfrm>
            <a:off x="6171962" y="5764173"/>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Rank bonuses are designed to motivate and reward continuous growth and leadership development:</a:t>
            </a:r>
            <a:endParaRPr lang="en-US" sz="900" dirty="0"/>
          </a:p>
        </p:txBody>
      </p:sp>
      <p:sp>
        <p:nvSpPr>
          <p:cNvPr id="21" name="Text 15"/>
          <p:cNvSpPr/>
          <p:nvPr/>
        </p:nvSpPr>
        <p:spPr>
          <a:xfrm>
            <a:off x="6171962" y="5975033"/>
            <a:ext cx="119658" cy="149543"/>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Display Light" pitchFamily="34" charset="0"/>
                <a:ea typeface="Funnel Display Light" pitchFamily="34" charset="-122"/>
                <a:cs typeface="Funnel Display Light" pitchFamily="34" charset="-120"/>
              </a:rPr>
              <a:t>01</a:t>
            </a:r>
            <a:endParaRPr lang="en-US" sz="900" dirty="0"/>
          </a:p>
        </p:txBody>
      </p:sp>
      <p:sp>
        <p:nvSpPr>
          <p:cNvPr id="22" name="Shape 16"/>
          <p:cNvSpPr/>
          <p:nvPr/>
        </p:nvSpPr>
        <p:spPr>
          <a:xfrm>
            <a:off x="6171962" y="6163151"/>
            <a:ext cx="3856434" cy="15240"/>
          </a:xfrm>
          <a:prstGeom prst="rect">
            <a:avLst/>
          </a:prstGeom>
          <a:solidFill>
            <a:srgbClr val="3371A5"/>
          </a:solidFill>
          <a:ln/>
        </p:spPr>
      </p:sp>
      <p:sp>
        <p:nvSpPr>
          <p:cNvPr id="23" name="Text 17"/>
          <p:cNvSpPr/>
          <p:nvPr/>
        </p:nvSpPr>
        <p:spPr>
          <a:xfrm>
            <a:off x="6171962" y="6253401"/>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Build Strong Teams</a:t>
            </a:r>
            <a:endParaRPr lang="en-US" sz="1100" dirty="0"/>
          </a:p>
        </p:txBody>
      </p:sp>
      <p:sp>
        <p:nvSpPr>
          <p:cNvPr id="24" name="Text 18"/>
          <p:cNvSpPr/>
          <p:nvPr/>
        </p:nvSpPr>
        <p:spPr>
          <a:xfrm>
            <a:off x="6171962" y="6465213"/>
            <a:ext cx="3856434"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Encourages nurturing and expanding effective teams.</a:t>
            </a:r>
            <a:endParaRPr lang="en-US" sz="900" dirty="0"/>
          </a:p>
        </p:txBody>
      </p:sp>
      <p:sp>
        <p:nvSpPr>
          <p:cNvPr id="25" name="Text 19"/>
          <p:cNvSpPr/>
          <p:nvPr/>
        </p:nvSpPr>
        <p:spPr>
          <a:xfrm>
            <a:off x="10088166" y="5975033"/>
            <a:ext cx="119658" cy="149543"/>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Display Light" pitchFamily="34" charset="0"/>
                <a:ea typeface="Funnel Display Light" pitchFamily="34" charset="-122"/>
                <a:cs typeface="Funnel Display Light" pitchFamily="34" charset="-120"/>
              </a:rPr>
              <a:t>02</a:t>
            </a:r>
            <a:endParaRPr lang="en-US" sz="900" dirty="0"/>
          </a:p>
        </p:txBody>
      </p:sp>
      <p:sp>
        <p:nvSpPr>
          <p:cNvPr id="26" name="Shape 20"/>
          <p:cNvSpPr/>
          <p:nvPr/>
        </p:nvSpPr>
        <p:spPr>
          <a:xfrm>
            <a:off x="10088166" y="6163151"/>
            <a:ext cx="3856553" cy="15240"/>
          </a:xfrm>
          <a:prstGeom prst="rect">
            <a:avLst/>
          </a:prstGeom>
          <a:solidFill>
            <a:srgbClr val="3371A5"/>
          </a:solidFill>
          <a:ln/>
        </p:spPr>
      </p:sp>
      <p:sp>
        <p:nvSpPr>
          <p:cNvPr id="27" name="Text 21"/>
          <p:cNvSpPr/>
          <p:nvPr/>
        </p:nvSpPr>
        <p:spPr>
          <a:xfrm>
            <a:off x="10088166" y="6253401"/>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Develop Leadership</a:t>
            </a:r>
            <a:endParaRPr lang="en-US" sz="1100" dirty="0"/>
          </a:p>
        </p:txBody>
      </p:sp>
      <p:sp>
        <p:nvSpPr>
          <p:cNvPr id="28" name="Text 22"/>
          <p:cNvSpPr/>
          <p:nvPr/>
        </p:nvSpPr>
        <p:spPr>
          <a:xfrm>
            <a:off x="10088166" y="6465213"/>
            <a:ext cx="3856553"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Fosters skill enhancement for greater influence.</a:t>
            </a:r>
            <a:endParaRPr lang="en-US" sz="900" dirty="0"/>
          </a:p>
        </p:txBody>
      </p:sp>
      <p:sp>
        <p:nvSpPr>
          <p:cNvPr id="29" name="Text 23"/>
          <p:cNvSpPr/>
          <p:nvPr/>
        </p:nvSpPr>
        <p:spPr>
          <a:xfrm>
            <a:off x="6171962" y="6758226"/>
            <a:ext cx="119658" cy="149543"/>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Display Light" pitchFamily="34" charset="0"/>
                <a:ea typeface="Funnel Display Light" pitchFamily="34" charset="-122"/>
                <a:cs typeface="Funnel Display Light" pitchFamily="34" charset="-120"/>
              </a:rPr>
              <a:t>03</a:t>
            </a:r>
            <a:endParaRPr lang="en-US" sz="900" dirty="0"/>
          </a:p>
        </p:txBody>
      </p:sp>
      <p:sp>
        <p:nvSpPr>
          <p:cNvPr id="30" name="Shape 24"/>
          <p:cNvSpPr/>
          <p:nvPr/>
        </p:nvSpPr>
        <p:spPr>
          <a:xfrm>
            <a:off x="6171962" y="6946344"/>
            <a:ext cx="7772757" cy="15240"/>
          </a:xfrm>
          <a:prstGeom prst="rect">
            <a:avLst/>
          </a:prstGeom>
          <a:solidFill>
            <a:srgbClr val="3371A5"/>
          </a:solidFill>
          <a:ln/>
        </p:spPr>
      </p:sp>
      <p:sp>
        <p:nvSpPr>
          <p:cNvPr id="31" name="Text 25"/>
          <p:cNvSpPr/>
          <p:nvPr/>
        </p:nvSpPr>
        <p:spPr>
          <a:xfrm>
            <a:off x="6171962" y="7036594"/>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Continuous Growth</a:t>
            </a:r>
            <a:endParaRPr lang="en-US" sz="1100" dirty="0"/>
          </a:p>
        </p:txBody>
      </p:sp>
      <p:sp>
        <p:nvSpPr>
          <p:cNvPr id="32" name="Text 26"/>
          <p:cNvSpPr/>
          <p:nvPr/>
        </p:nvSpPr>
        <p:spPr>
          <a:xfrm>
            <a:off x="6171962" y="7248406"/>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Drives ongoing organizational expansion.</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2700218" y="1389698"/>
            <a:ext cx="6102668" cy="418028"/>
          </a:xfrm>
          <a:prstGeom prst="rect">
            <a:avLst/>
          </a:prstGeom>
          <a:noFill/>
          <a:ln/>
        </p:spPr>
        <p:txBody>
          <a:bodyPr wrap="none" lIns="0" tIns="0" rIns="0" bIns="0" rtlCol="0" anchor="t"/>
          <a:lstStyle/>
          <a:p>
            <a:pPr marL="0" indent="0" algn="l">
              <a:lnSpc>
                <a:spcPts val="3250"/>
              </a:lnSpc>
              <a:buNone/>
            </a:pPr>
            <a:r>
              <a:rPr lang="en-US" sz="2600" dirty="0">
                <a:solidFill>
                  <a:srgbClr val="051D3A"/>
                </a:solidFill>
                <a:latin typeface="Funnel Display" pitchFamily="34" charset="0"/>
                <a:ea typeface="Funnel Display" pitchFamily="34" charset="-122"/>
                <a:cs typeface="Funnel Display" pitchFamily="34" charset="-120"/>
              </a:rPr>
              <a:t>Insurance Benefits and Partner Tokens</a:t>
            </a:r>
            <a:endParaRPr lang="en-US" sz="2600" dirty="0"/>
          </a:p>
        </p:txBody>
      </p:sp>
      <p:sp>
        <p:nvSpPr>
          <p:cNvPr id="3" name="Text 1"/>
          <p:cNvSpPr/>
          <p:nvPr/>
        </p:nvSpPr>
        <p:spPr>
          <a:xfrm>
            <a:off x="2700218" y="1976438"/>
            <a:ext cx="9229963" cy="181213"/>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Infinity 8 includes member protection benefits for qualified participants, enhancing security and trust within the ecosystem.</a:t>
            </a:r>
            <a:endParaRPr lang="en-US" sz="1100" dirty="0"/>
          </a:p>
        </p:txBody>
      </p:sp>
      <p:sp>
        <p:nvSpPr>
          <p:cNvPr id="4" name="Text 2"/>
          <p:cNvSpPr/>
          <p:nvPr/>
        </p:nvSpPr>
        <p:spPr>
          <a:xfrm>
            <a:off x="2700218" y="2284214"/>
            <a:ext cx="2675334" cy="334328"/>
          </a:xfrm>
          <a:prstGeom prst="rect">
            <a:avLst/>
          </a:prstGeom>
          <a:noFill/>
          <a:ln/>
        </p:spPr>
        <p:txBody>
          <a:bodyPr wrap="none" lIns="0" tIns="0" rIns="0" bIns="0" rtlCol="0" anchor="t"/>
          <a:lstStyle/>
          <a:p>
            <a:pPr marL="0" indent="0" algn="l">
              <a:lnSpc>
                <a:spcPts val="2600"/>
              </a:lnSpc>
              <a:buNone/>
            </a:pPr>
            <a:r>
              <a:rPr lang="en-US" sz="2100" dirty="0">
                <a:solidFill>
                  <a:srgbClr val="051D3A"/>
                </a:solidFill>
                <a:latin typeface="Funnel Display" pitchFamily="34" charset="0"/>
                <a:ea typeface="Funnel Display" pitchFamily="34" charset="-122"/>
                <a:cs typeface="Funnel Display" pitchFamily="34" charset="-120"/>
              </a:rPr>
              <a:t>How It Works</a:t>
            </a:r>
            <a:endParaRPr lang="en-US" sz="2100" dirty="0"/>
          </a:p>
        </p:txBody>
      </p:sp>
      <p:sp>
        <p:nvSpPr>
          <p:cNvPr id="5" name="Text 3"/>
          <p:cNvSpPr/>
          <p:nvPr/>
        </p:nvSpPr>
        <p:spPr>
          <a:xfrm>
            <a:off x="2700218" y="2745105"/>
            <a:ext cx="9229963" cy="181213"/>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Active members may gain access to a comprehensive suite of protection benefits, designed to offer peace of mind:</a:t>
            </a:r>
            <a:endParaRPr lang="en-US" sz="1100" dirty="0"/>
          </a:p>
        </p:txBody>
      </p:sp>
      <p:sp>
        <p:nvSpPr>
          <p:cNvPr id="6" name="Shape 4"/>
          <p:cNvSpPr/>
          <p:nvPr/>
        </p:nvSpPr>
        <p:spPr>
          <a:xfrm>
            <a:off x="2700218" y="3021211"/>
            <a:ext cx="3020378" cy="1613178"/>
          </a:xfrm>
          <a:prstGeom prst="roundRect">
            <a:avLst>
              <a:gd name="adj" fmla="val 3700"/>
            </a:avLst>
          </a:prstGeom>
          <a:solidFill>
            <a:srgbClr val="FAF5EB"/>
          </a:solidFill>
          <a:ln w="7620">
            <a:solidFill>
              <a:srgbClr val="D5CDBE"/>
            </a:solidFill>
            <a:prstDash val="solid"/>
          </a:ln>
        </p:spPr>
      </p:sp>
      <p:sp>
        <p:nvSpPr>
          <p:cNvPr id="7" name="Shape 5"/>
          <p:cNvSpPr/>
          <p:nvPr/>
        </p:nvSpPr>
        <p:spPr>
          <a:xfrm>
            <a:off x="2849880" y="3170873"/>
            <a:ext cx="426363" cy="426363"/>
          </a:xfrm>
          <a:prstGeom prst="roundRect">
            <a:avLst>
              <a:gd name="adj" fmla="val 21444369"/>
            </a:avLst>
          </a:prstGeom>
          <a:solidFill>
            <a:srgbClr val="3371A5"/>
          </a:solidFill>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7157" y="3288030"/>
            <a:ext cx="191810" cy="191810"/>
          </a:xfrm>
          <a:prstGeom prst="rect">
            <a:avLst/>
          </a:prstGeom>
        </p:spPr>
      </p:pic>
      <p:sp>
        <p:nvSpPr>
          <p:cNvPr id="9" name="Text 6"/>
          <p:cNvSpPr/>
          <p:nvPr/>
        </p:nvSpPr>
        <p:spPr>
          <a:xfrm>
            <a:off x="2849880" y="3681532"/>
            <a:ext cx="2286000" cy="208955"/>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Insurance Support Programs</a:t>
            </a:r>
            <a:endParaRPr lang="en-US" sz="1300" dirty="0"/>
          </a:p>
        </p:txBody>
      </p:sp>
      <p:sp>
        <p:nvSpPr>
          <p:cNvPr id="10" name="Text 7"/>
          <p:cNvSpPr/>
          <p:nvPr/>
        </p:nvSpPr>
        <p:spPr>
          <a:xfrm>
            <a:off x="2849880" y="3941088"/>
            <a:ext cx="2721054" cy="543639"/>
          </a:xfrm>
          <a:prstGeom prst="rect">
            <a:avLst/>
          </a:prstGeom>
          <a:noFill/>
          <a:ln/>
        </p:spPr>
        <p:txBody>
          <a:bodyPr wrap="squar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Access to programs that provide coverage and assistance for unexpected events, tailored for community members.</a:t>
            </a:r>
            <a:endParaRPr lang="en-US" sz="1100" dirty="0"/>
          </a:p>
        </p:txBody>
      </p:sp>
      <p:sp>
        <p:nvSpPr>
          <p:cNvPr id="11" name="Shape 8"/>
          <p:cNvSpPr/>
          <p:nvPr/>
        </p:nvSpPr>
        <p:spPr>
          <a:xfrm>
            <a:off x="5804892" y="3021211"/>
            <a:ext cx="3020497" cy="1613178"/>
          </a:xfrm>
          <a:prstGeom prst="roundRect">
            <a:avLst>
              <a:gd name="adj" fmla="val 3700"/>
            </a:avLst>
          </a:prstGeom>
          <a:solidFill>
            <a:srgbClr val="FAF5EB"/>
          </a:solidFill>
          <a:ln w="7620">
            <a:solidFill>
              <a:srgbClr val="D5CDBE"/>
            </a:solidFill>
            <a:prstDash val="solid"/>
          </a:ln>
        </p:spPr>
      </p:sp>
      <p:sp>
        <p:nvSpPr>
          <p:cNvPr id="12" name="Shape 9"/>
          <p:cNvSpPr/>
          <p:nvPr/>
        </p:nvSpPr>
        <p:spPr>
          <a:xfrm>
            <a:off x="5954554" y="3170873"/>
            <a:ext cx="426363" cy="426363"/>
          </a:xfrm>
          <a:prstGeom prst="roundRect">
            <a:avLst>
              <a:gd name="adj" fmla="val 21444369"/>
            </a:avLst>
          </a:prstGeom>
          <a:solidFill>
            <a:srgbClr val="3371A5"/>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71830" y="3288030"/>
            <a:ext cx="191810" cy="191810"/>
          </a:xfrm>
          <a:prstGeom prst="rect">
            <a:avLst/>
          </a:prstGeom>
        </p:spPr>
      </p:pic>
      <p:sp>
        <p:nvSpPr>
          <p:cNvPr id="14" name="Text 10"/>
          <p:cNvSpPr/>
          <p:nvPr/>
        </p:nvSpPr>
        <p:spPr>
          <a:xfrm>
            <a:off x="5954554" y="3681532"/>
            <a:ext cx="2505551" cy="208955"/>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Community Assistance Benefits</a:t>
            </a:r>
            <a:endParaRPr lang="en-US" sz="1300" dirty="0"/>
          </a:p>
        </p:txBody>
      </p:sp>
      <p:sp>
        <p:nvSpPr>
          <p:cNvPr id="15" name="Text 11"/>
          <p:cNvSpPr/>
          <p:nvPr/>
        </p:nvSpPr>
        <p:spPr>
          <a:xfrm>
            <a:off x="5954554" y="3941088"/>
            <a:ext cx="2721173" cy="543639"/>
          </a:xfrm>
          <a:prstGeom prst="rect">
            <a:avLst/>
          </a:prstGeom>
          <a:noFill/>
          <a:ln/>
        </p:spPr>
        <p:txBody>
          <a:bodyPr wrap="squar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Benefits derived from collective efforts, offering aid and resources during times of need within the Infinity 8 community.</a:t>
            </a:r>
            <a:endParaRPr lang="en-US" sz="1100" dirty="0"/>
          </a:p>
        </p:txBody>
      </p:sp>
      <p:sp>
        <p:nvSpPr>
          <p:cNvPr id="16" name="Shape 12"/>
          <p:cNvSpPr/>
          <p:nvPr/>
        </p:nvSpPr>
        <p:spPr>
          <a:xfrm>
            <a:off x="8909685" y="3021211"/>
            <a:ext cx="3020378" cy="1613178"/>
          </a:xfrm>
          <a:prstGeom prst="roundRect">
            <a:avLst>
              <a:gd name="adj" fmla="val 3700"/>
            </a:avLst>
          </a:prstGeom>
          <a:solidFill>
            <a:srgbClr val="FAF5EB"/>
          </a:solidFill>
          <a:ln w="7620">
            <a:solidFill>
              <a:srgbClr val="D5CDBE"/>
            </a:solidFill>
            <a:prstDash val="solid"/>
          </a:ln>
        </p:spPr>
      </p:sp>
      <p:sp>
        <p:nvSpPr>
          <p:cNvPr id="17" name="Shape 13"/>
          <p:cNvSpPr/>
          <p:nvPr/>
        </p:nvSpPr>
        <p:spPr>
          <a:xfrm>
            <a:off x="9059347" y="3170873"/>
            <a:ext cx="426363" cy="426363"/>
          </a:xfrm>
          <a:prstGeom prst="roundRect">
            <a:avLst>
              <a:gd name="adj" fmla="val 21444369"/>
            </a:avLst>
          </a:prstGeom>
          <a:solidFill>
            <a:srgbClr val="3371A5"/>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76623" y="3288030"/>
            <a:ext cx="191810" cy="191810"/>
          </a:xfrm>
          <a:prstGeom prst="rect">
            <a:avLst/>
          </a:prstGeom>
        </p:spPr>
      </p:pic>
      <p:sp>
        <p:nvSpPr>
          <p:cNvPr id="19" name="Text 14"/>
          <p:cNvSpPr/>
          <p:nvPr/>
        </p:nvSpPr>
        <p:spPr>
          <a:xfrm>
            <a:off x="9059347" y="3681532"/>
            <a:ext cx="2604135" cy="208955"/>
          </a:xfrm>
          <a:prstGeom prst="rect">
            <a:avLst/>
          </a:prstGeom>
          <a:noFill/>
          <a:ln/>
        </p:spPr>
        <p:txBody>
          <a:bodyPr wrap="none" lIns="0" tIns="0" rIns="0" bIns="0" rtlCol="0" anchor="t"/>
          <a:lstStyle/>
          <a:p>
            <a:pPr marL="0" indent="0" algn="l">
              <a:lnSpc>
                <a:spcPts val="1600"/>
              </a:lnSpc>
              <a:buNone/>
            </a:pPr>
            <a:r>
              <a:rPr lang="en-US" sz="1300" dirty="0">
                <a:solidFill>
                  <a:srgbClr val="2B3541"/>
                </a:solidFill>
                <a:latin typeface="Funnel Display" pitchFamily="34" charset="0"/>
                <a:ea typeface="Funnel Display" pitchFamily="34" charset="-122"/>
                <a:cs typeface="Funnel Display" pitchFamily="34" charset="-120"/>
              </a:rPr>
              <a:t>Financial Protection Mechanisms</a:t>
            </a:r>
            <a:endParaRPr lang="en-US" sz="1300" dirty="0"/>
          </a:p>
        </p:txBody>
      </p:sp>
      <p:sp>
        <p:nvSpPr>
          <p:cNvPr id="20" name="Text 15"/>
          <p:cNvSpPr/>
          <p:nvPr/>
        </p:nvSpPr>
        <p:spPr>
          <a:xfrm>
            <a:off x="9059347" y="3941088"/>
            <a:ext cx="2721054" cy="543639"/>
          </a:xfrm>
          <a:prstGeom prst="rect">
            <a:avLst/>
          </a:prstGeom>
          <a:noFill/>
          <a:ln/>
        </p:spPr>
        <p:txBody>
          <a:bodyPr wrap="squar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Measures and safeguards designed to protect members' financial well-being and assets within the ecosystem.</a:t>
            </a:r>
            <a:endParaRPr lang="en-US" sz="1100" dirty="0"/>
          </a:p>
        </p:txBody>
      </p:sp>
      <p:sp>
        <p:nvSpPr>
          <p:cNvPr id="21" name="Text 16"/>
          <p:cNvSpPr/>
          <p:nvPr/>
        </p:nvSpPr>
        <p:spPr>
          <a:xfrm>
            <a:off x="2700218" y="4760952"/>
            <a:ext cx="2675334" cy="334328"/>
          </a:xfrm>
          <a:prstGeom prst="rect">
            <a:avLst/>
          </a:prstGeom>
          <a:noFill/>
          <a:ln/>
        </p:spPr>
        <p:txBody>
          <a:bodyPr wrap="none" lIns="0" tIns="0" rIns="0" bIns="0" rtlCol="0" anchor="t"/>
          <a:lstStyle/>
          <a:p>
            <a:pPr marL="0" indent="0" algn="l">
              <a:lnSpc>
                <a:spcPts val="2600"/>
              </a:lnSpc>
              <a:buNone/>
            </a:pPr>
            <a:r>
              <a:rPr lang="en-US" sz="2100" dirty="0">
                <a:solidFill>
                  <a:srgbClr val="051D3A"/>
                </a:solidFill>
                <a:latin typeface="Funnel Display" pitchFamily="34" charset="0"/>
                <a:ea typeface="Funnel Display" pitchFamily="34" charset="-122"/>
                <a:cs typeface="Funnel Display" pitchFamily="34" charset="-120"/>
              </a:rPr>
              <a:t>Qualification</a:t>
            </a:r>
            <a:endParaRPr lang="en-US" sz="2100" dirty="0"/>
          </a:p>
        </p:txBody>
      </p:sp>
      <p:sp>
        <p:nvSpPr>
          <p:cNvPr id="22" name="Text 17"/>
          <p:cNvSpPr/>
          <p:nvPr/>
        </p:nvSpPr>
        <p:spPr>
          <a:xfrm>
            <a:off x="2700218" y="5221843"/>
            <a:ext cx="9229963" cy="181213"/>
          </a:xfrm>
          <a:prstGeom prst="rect">
            <a:avLst/>
          </a:prstGeom>
          <a:noFill/>
          <a:ln/>
        </p:spPr>
        <p:txBody>
          <a:bodyPr wrap="non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Members generally qualify for these essential benefits by:</a:t>
            </a:r>
            <a:endParaRPr lang="en-US" sz="1100" dirty="0"/>
          </a:p>
        </p:txBody>
      </p:sp>
      <p:sp>
        <p:nvSpPr>
          <p:cNvPr id="23" name="Text 18"/>
          <p:cNvSpPr/>
          <p:nvPr/>
        </p:nvSpPr>
        <p:spPr>
          <a:xfrm>
            <a:off x="2700218" y="5497949"/>
            <a:ext cx="9229963" cy="391954"/>
          </a:xfrm>
          <a:prstGeom prst="rect">
            <a:avLst/>
          </a:prstGeom>
          <a:noFill/>
          <a:ln/>
        </p:spPr>
        <p:txBody>
          <a:bodyPr wrap="square" lIns="0" tIns="0" rIns="0" bIns="0" rtlCol="0" anchor="t"/>
          <a:lstStyle/>
          <a:p>
            <a:pPr marL="342900" indent="-342900" algn="l">
              <a:lnSpc>
                <a:spcPts val="1400"/>
              </a:lnSpc>
              <a:buSzPct val="100000"/>
              <a:buChar char="•"/>
            </a:pPr>
            <a:r>
              <a:rPr lang="en-US" sz="1100" b="1" dirty="0">
                <a:solidFill>
                  <a:srgbClr val="2B3541"/>
                </a:solidFill>
                <a:latin typeface="Funnel Sans" pitchFamily="34" charset="0"/>
                <a:ea typeface="Funnel Sans" pitchFamily="34" charset="-122"/>
                <a:cs typeface="Funnel Sans" pitchFamily="34" charset="-120"/>
              </a:rPr>
              <a:t>Maintaining Active Membership:</a:t>
            </a:r>
            <a:r>
              <a:rPr lang="en-US" sz="1100" dirty="0">
                <a:solidFill>
                  <a:srgbClr val="2B3541"/>
                </a:solidFill>
                <a:latin typeface="Funnel Sans" pitchFamily="34" charset="0"/>
                <a:ea typeface="Funnel Sans" pitchFamily="34" charset="-122"/>
                <a:cs typeface="Funnel Sans" pitchFamily="34" charset="-120"/>
              </a:rPr>
              <a:t> Consistent engagement and adherence to community guidelines.</a:t>
            </a:r>
            <a:endParaRPr lang="en-US" sz="1100" dirty="0"/>
          </a:p>
          <a:p>
            <a:pPr marL="342900" indent="-342900" algn="l">
              <a:lnSpc>
                <a:spcPts val="1400"/>
              </a:lnSpc>
              <a:buSzPct val="100000"/>
              <a:buChar char="•"/>
            </a:pPr>
            <a:r>
              <a:rPr lang="en-US" sz="1100" b="1" dirty="0">
                <a:solidFill>
                  <a:srgbClr val="2B3541"/>
                </a:solidFill>
                <a:latin typeface="Funnel Sans" pitchFamily="34" charset="0"/>
                <a:ea typeface="Funnel Sans" pitchFamily="34" charset="-122"/>
                <a:cs typeface="Funnel Sans" pitchFamily="34" charset="-120"/>
              </a:rPr>
              <a:t>Participating Consistently:</a:t>
            </a:r>
            <a:r>
              <a:rPr lang="en-US" sz="1100" dirty="0">
                <a:solidFill>
                  <a:srgbClr val="2B3541"/>
                </a:solidFill>
                <a:latin typeface="Funnel Sans" pitchFamily="34" charset="0"/>
                <a:ea typeface="Funnel Sans" pitchFamily="34" charset="-122"/>
                <a:cs typeface="Funnel Sans" pitchFamily="34" charset="-120"/>
              </a:rPr>
              <a:t> Regular contribution and interaction within the ecosystem.</a:t>
            </a:r>
            <a:endParaRPr lang="en-US" sz="1100" dirty="0"/>
          </a:p>
        </p:txBody>
      </p:sp>
      <p:sp>
        <p:nvSpPr>
          <p:cNvPr id="24" name="Text 19"/>
          <p:cNvSpPr/>
          <p:nvPr/>
        </p:nvSpPr>
        <p:spPr>
          <a:xfrm>
            <a:off x="2700218" y="6016466"/>
            <a:ext cx="2675334" cy="334328"/>
          </a:xfrm>
          <a:prstGeom prst="rect">
            <a:avLst/>
          </a:prstGeom>
          <a:noFill/>
          <a:ln/>
        </p:spPr>
        <p:txBody>
          <a:bodyPr wrap="none" lIns="0" tIns="0" rIns="0" bIns="0" rtlCol="0" anchor="t"/>
          <a:lstStyle/>
          <a:p>
            <a:pPr marL="0" indent="0" algn="l">
              <a:lnSpc>
                <a:spcPts val="2600"/>
              </a:lnSpc>
              <a:buNone/>
            </a:pPr>
            <a:r>
              <a:rPr lang="en-US" sz="2100" dirty="0">
                <a:solidFill>
                  <a:srgbClr val="051D3A"/>
                </a:solidFill>
                <a:latin typeface="Funnel Display" pitchFamily="34" charset="0"/>
                <a:ea typeface="Funnel Display" pitchFamily="34" charset="-122"/>
                <a:cs typeface="Funnel Display" pitchFamily="34" charset="-120"/>
              </a:rPr>
              <a:t>Why It Exists</a:t>
            </a:r>
            <a:endParaRPr lang="en-US" sz="2100" dirty="0"/>
          </a:p>
        </p:txBody>
      </p:sp>
      <p:sp>
        <p:nvSpPr>
          <p:cNvPr id="25" name="Shape 20"/>
          <p:cNvSpPr/>
          <p:nvPr/>
        </p:nvSpPr>
        <p:spPr>
          <a:xfrm>
            <a:off x="2684978" y="6462117"/>
            <a:ext cx="30480" cy="392906"/>
          </a:xfrm>
          <a:prstGeom prst="rect">
            <a:avLst/>
          </a:prstGeom>
          <a:solidFill>
            <a:srgbClr val="3371A5"/>
          </a:solidFill>
          <a:ln/>
        </p:spPr>
      </p:sp>
      <p:sp>
        <p:nvSpPr>
          <p:cNvPr id="26" name="Text 21"/>
          <p:cNvSpPr/>
          <p:nvPr/>
        </p:nvSpPr>
        <p:spPr>
          <a:xfrm>
            <a:off x="2872740" y="6477357"/>
            <a:ext cx="9057442" cy="362426"/>
          </a:xfrm>
          <a:prstGeom prst="rect">
            <a:avLst/>
          </a:prstGeom>
          <a:noFill/>
          <a:ln/>
        </p:spPr>
        <p:txBody>
          <a:bodyPr wrap="square" lIns="0" tIns="0" rIns="0" bIns="0" rtlCol="0" anchor="t"/>
          <a:lstStyle/>
          <a:p>
            <a:pPr marL="0" indent="0" algn="l">
              <a:lnSpc>
                <a:spcPts val="1400"/>
              </a:lnSpc>
              <a:buNone/>
            </a:pPr>
            <a:r>
              <a:rPr lang="en-US" sz="1100" dirty="0">
                <a:solidFill>
                  <a:srgbClr val="2B3541"/>
                </a:solidFill>
                <a:latin typeface="Funnel Sans" pitchFamily="34" charset="0"/>
                <a:ea typeface="Funnel Sans" pitchFamily="34" charset="-122"/>
                <a:cs typeface="Funnel Sans" pitchFamily="34" charset="-120"/>
              </a:rPr>
              <a:t>These benefits significantly strengthen community trust and provide crucial long-term support, fostering a secure and resilient environment for all participating members.</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5562" y="1293138"/>
            <a:ext cx="3102293" cy="351949"/>
          </a:xfrm>
          <a:prstGeom prst="rect">
            <a:avLst/>
          </a:prstGeom>
          <a:noFill/>
          <a:ln/>
        </p:spPr>
        <p:txBody>
          <a:bodyPr wrap="none" lIns="0" tIns="0" rIns="0" bIns="0" rtlCol="0" anchor="t"/>
          <a:lstStyle/>
          <a:p>
            <a:pPr marL="0" indent="0" algn="l">
              <a:lnSpc>
                <a:spcPts val="2750"/>
              </a:lnSpc>
              <a:buNone/>
            </a:pPr>
            <a:r>
              <a:rPr lang="en-US" sz="2200" dirty="0">
                <a:solidFill>
                  <a:srgbClr val="051D3A"/>
                </a:solidFill>
                <a:latin typeface="Funnel Display" pitchFamily="34" charset="0"/>
                <a:ea typeface="Funnel Display" pitchFamily="34" charset="-122"/>
                <a:cs typeface="Funnel Display" pitchFamily="34" charset="-120"/>
              </a:rPr>
              <a:t>Partner Token Rewards</a:t>
            </a:r>
            <a:endParaRPr lang="en-US" sz="2200" dirty="0"/>
          </a:p>
        </p:txBody>
      </p:sp>
      <p:sp>
        <p:nvSpPr>
          <p:cNvPr id="4" name="Text 1"/>
          <p:cNvSpPr/>
          <p:nvPr/>
        </p:nvSpPr>
        <p:spPr>
          <a:xfrm>
            <a:off x="685562" y="1734741"/>
            <a:ext cx="7772757" cy="287179"/>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As the ecosystem expands and new collaborations are forged, members may receive special token incentives directly tied to the growth and success of these strategic partnerships.</a:t>
            </a:r>
            <a:endParaRPr lang="en-US" sz="900" dirty="0"/>
          </a:p>
        </p:txBody>
      </p:sp>
      <p:sp>
        <p:nvSpPr>
          <p:cNvPr id="5" name="Text 2"/>
          <p:cNvSpPr/>
          <p:nvPr/>
        </p:nvSpPr>
        <p:spPr>
          <a:xfrm>
            <a:off x="685562" y="2111573"/>
            <a:ext cx="2252901" cy="281583"/>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How It Works</a:t>
            </a:r>
            <a:endParaRPr lang="en-US" sz="1750" dirty="0"/>
          </a:p>
        </p:txBody>
      </p:sp>
      <p:sp>
        <p:nvSpPr>
          <p:cNvPr id="6" name="Text 3"/>
          <p:cNvSpPr/>
          <p:nvPr/>
        </p:nvSpPr>
        <p:spPr>
          <a:xfrm>
            <a:off x="685562" y="2482810"/>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When new partners, services, or platforms integrate with the Infinity 8 ecosystem, qualifying members may receive:</a:t>
            </a:r>
            <a:endParaRPr lang="en-US" sz="900" dirty="0"/>
          </a:p>
        </p:txBody>
      </p:sp>
      <p:sp>
        <p:nvSpPr>
          <p:cNvPr id="7" name="Shape 4"/>
          <p:cNvSpPr/>
          <p:nvPr/>
        </p:nvSpPr>
        <p:spPr>
          <a:xfrm>
            <a:off x="685562" y="2693670"/>
            <a:ext cx="3856434" cy="1028700"/>
          </a:xfrm>
          <a:prstGeom prst="roundRect">
            <a:avLst>
              <a:gd name="adj" fmla="val 4887"/>
            </a:avLst>
          </a:prstGeom>
          <a:solidFill>
            <a:srgbClr val="FAF5EB"/>
          </a:solidFill>
          <a:ln w="7620">
            <a:solidFill>
              <a:srgbClr val="D5CDBE"/>
            </a:solidFill>
            <a:prstDash val="solid"/>
          </a:ln>
        </p:spPr>
      </p:sp>
      <p:sp>
        <p:nvSpPr>
          <p:cNvPr id="8" name="Shape 5"/>
          <p:cNvSpPr/>
          <p:nvPr/>
        </p:nvSpPr>
        <p:spPr>
          <a:xfrm>
            <a:off x="812840" y="2820948"/>
            <a:ext cx="358973" cy="358973"/>
          </a:xfrm>
          <a:prstGeom prst="roundRect">
            <a:avLst>
              <a:gd name="adj" fmla="val 25470121"/>
            </a:avLst>
          </a:prstGeom>
          <a:solidFill>
            <a:srgbClr val="3371A5"/>
          </a:solidFill>
          <a:ln/>
        </p:spPr>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1543" y="2919532"/>
            <a:ext cx="161568" cy="161568"/>
          </a:xfrm>
          <a:prstGeom prst="rect">
            <a:avLst/>
          </a:prstGeom>
        </p:spPr>
      </p:pic>
      <p:sp>
        <p:nvSpPr>
          <p:cNvPr id="10" name="Text 6"/>
          <p:cNvSpPr/>
          <p:nvPr/>
        </p:nvSpPr>
        <p:spPr>
          <a:xfrm>
            <a:off x="812840" y="3239691"/>
            <a:ext cx="1457325"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Participation Rewards</a:t>
            </a:r>
            <a:endParaRPr lang="en-US" sz="1100" dirty="0"/>
          </a:p>
        </p:txBody>
      </p:sp>
      <p:sp>
        <p:nvSpPr>
          <p:cNvPr id="11" name="Text 7"/>
          <p:cNvSpPr/>
          <p:nvPr/>
        </p:nvSpPr>
        <p:spPr>
          <a:xfrm>
            <a:off x="812840" y="3451503"/>
            <a:ext cx="3601879"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Direct distributions for active engagement and contribution.</a:t>
            </a:r>
            <a:endParaRPr lang="en-US" sz="900" dirty="0"/>
          </a:p>
        </p:txBody>
      </p:sp>
      <p:sp>
        <p:nvSpPr>
          <p:cNvPr id="12" name="Shape 8"/>
          <p:cNvSpPr/>
          <p:nvPr/>
        </p:nvSpPr>
        <p:spPr>
          <a:xfrm>
            <a:off x="4601766" y="2693670"/>
            <a:ext cx="3856553" cy="1028700"/>
          </a:xfrm>
          <a:prstGeom prst="roundRect">
            <a:avLst>
              <a:gd name="adj" fmla="val 4887"/>
            </a:avLst>
          </a:prstGeom>
          <a:solidFill>
            <a:srgbClr val="FAF5EB"/>
          </a:solidFill>
          <a:ln w="7620">
            <a:solidFill>
              <a:srgbClr val="D5CDBE"/>
            </a:solidFill>
            <a:prstDash val="solid"/>
          </a:ln>
        </p:spPr>
      </p:sp>
      <p:sp>
        <p:nvSpPr>
          <p:cNvPr id="13" name="Shape 9"/>
          <p:cNvSpPr/>
          <p:nvPr/>
        </p:nvSpPr>
        <p:spPr>
          <a:xfrm>
            <a:off x="4729043" y="2820948"/>
            <a:ext cx="358973" cy="358973"/>
          </a:xfrm>
          <a:prstGeom prst="roundRect">
            <a:avLst>
              <a:gd name="adj" fmla="val 25470121"/>
            </a:avLst>
          </a:prstGeom>
          <a:solidFill>
            <a:srgbClr val="3371A5"/>
          </a:solidFill>
          <a:ln/>
        </p:spPr>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27746" y="2919532"/>
            <a:ext cx="161568" cy="161568"/>
          </a:xfrm>
          <a:prstGeom prst="rect">
            <a:avLst/>
          </a:prstGeom>
        </p:spPr>
      </p:pic>
      <p:sp>
        <p:nvSpPr>
          <p:cNvPr id="15" name="Text 10"/>
          <p:cNvSpPr/>
          <p:nvPr/>
        </p:nvSpPr>
        <p:spPr>
          <a:xfrm>
            <a:off x="4729043" y="3239691"/>
            <a:ext cx="2146221"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Ecosystem Expansion Incentives</a:t>
            </a:r>
            <a:endParaRPr lang="en-US" sz="1100" dirty="0"/>
          </a:p>
        </p:txBody>
      </p:sp>
      <p:sp>
        <p:nvSpPr>
          <p:cNvPr id="16" name="Text 11"/>
          <p:cNvSpPr/>
          <p:nvPr/>
        </p:nvSpPr>
        <p:spPr>
          <a:xfrm>
            <a:off x="4729043" y="3451503"/>
            <a:ext cx="3601998"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Bonuses linked to successful new integrations and market reach.</a:t>
            </a:r>
            <a:endParaRPr lang="en-US" sz="900" dirty="0"/>
          </a:p>
        </p:txBody>
      </p:sp>
      <p:sp>
        <p:nvSpPr>
          <p:cNvPr id="17" name="Shape 12"/>
          <p:cNvSpPr/>
          <p:nvPr/>
        </p:nvSpPr>
        <p:spPr>
          <a:xfrm>
            <a:off x="685562" y="3782139"/>
            <a:ext cx="7772757" cy="1028700"/>
          </a:xfrm>
          <a:prstGeom prst="roundRect">
            <a:avLst>
              <a:gd name="adj" fmla="val 4887"/>
            </a:avLst>
          </a:prstGeom>
          <a:solidFill>
            <a:srgbClr val="FAF5EB"/>
          </a:solidFill>
          <a:ln w="7620">
            <a:solidFill>
              <a:srgbClr val="D5CDBE"/>
            </a:solidFill>
            <a:prstDash val="solid"/>
          </a:ln>
        </p:spPr>
      </p:sp>
      <p:sp>
        <p:nvSpPr>
          <p:cNvPr id="18" name="Shape 13"/>
          <p:cNvSpPr/>
          <p:nvPr/>
        </p:nvSpPr>
        <p:spPr>
          <a:xfrm>
            <a:off x="812840" y="3909417"/>
            <a:ext cx="358973" cy="358973"/>
          </a:xfrm>
          <a:prstGeom prst="roundRect">
            <a:avLst>
              <a:gd name="adj" fmla="val 25470121"/>
            </a:avLst>
          </a:prstGeom>
          <a:solidFill>
            <a:srgbClr val="3371A5"/>
          </a:solidFill>
          <a:ln/>
        </p:spPr>
      </p:sp>
      <p:pic>
        <p:nvPicPr>
          <p:cNvPr id="1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11543" y="4008001"/>
            <a:ext cx="161568" cy="161568"/>
          </a:xfrm>
          <a:prstGeom prst="rect">
            <a:avLst/>
          </a:prstGeom>
        </p:spPr>
      </p:pic>
      <p:sp>
        <p:nvSpPr>
          <p:cNvPr id="20" name="Text 14"/>
          <p:cNvSpPr/>
          <p:nvPr/>
        </p:nvSpPr>
        <p:spPr>
          <a:xfrm>
            <a:off x="812840" y="4328160"/>
            <a:ext cx="2359700"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Token-Based Distribution Programs</a:t>
            </a:r>
            <a:endParaRPr lang="en-US" sz="1100" dirty="0"/>
          </a:p>
        </p:txBody>
      </p:sp>
      <p:sp>
        <p:nvSpPr>
          <p:cNvPr id="21" name="Text 15"/>
          <p:cNvSpPr/>
          <p:nvPr/>
        </p:nvSpPr>
        <p:spPr>
          <a:xfrm>
            <a:off x="812840" y="4539972"/>
            <a:ext cx="7518202"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Specialized programs distributing newly integrated partner tokens or exclusive ecosystem tokens.</a:t>
            </a:r>
            <a:endParaRPr lang="en-US" sz="900" dirty="0"/>
          </a:p>
        </p:txBody>
      </p:sp>
      <p:sp>
        <p:nvSpPr>
          <p:cNvPr id="22" name="Text 16"/>
          <p:cNvSpPr/>
          <p:nvPr/>
        </p:nvSpPr>
        <p:spPr>
          <a:xfrm>
            <a:off x="685562" y="4900493"/>
            <a:ext cx="2252901" cy="281583"/>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Qualification</a:t>
            </a:r>
            <a:endParaRPr lang="en-US" sz="1750" dirty="0"/>
          </a:p>
        </p:txBody>
      </p:sp>
      <p:sp>
        <p:nvSpPr>
          <p:cNvPr id="23" name="Text 17"/>
          <p:cNvSpPr/>
          <p:nvPr/>
        </p:nvSpPr>
        <p:spPr>
          <a:xfrm>
            <a:off x="685562" y="5271730"/>
            <a:ext cx="7772757"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Rewards may be distributed to members who:</a:t>
            </a:r>
            <a:endParaRPr lang="en-US" sz="900" dirty="0"/>
          </a:p>
        </p:txBody>
      </p:sp>
      <p:sp>
        <p:nvSpPr>
          <p:cNvPr id="24" name="Shape 18"/>
          <p:cNvSpPr/>
          <p:nvPr/>
        </p:nvSpPr>
        <p:spPr>
          <a:xfrm>
            <a:off x="685562" y="5548432"/>
            <a:ext cx="59769" cy="59769"/>
          </a:xfrm>
          <a:prstGeom prst="roundRect">
            <a:avLst>
              <a:gd name="adj" fmla="val 764945"/>
            </a:avLst>
          </a:prstGeom>
          <a:solidFill>
            <a:srgbClr val="3371A5"/>
          </a:solidFill>
          <a:ln/>
        </p:spPr>
      </p:sp>
      <p:sp>
        <p:nvSpPr>
          <p:cNvPr id="25" name="Text 19"/>
          <p:cNvSpPr/>
          <p:nvPr/>
        </p:nvSpPr>
        <p:spPr>
          <a:xfrm>
            <a:off x="805101" y="5482590"/>
            <a:ext cx="7653218"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Remain active and engaged in the Infinity 8 ecosystem.</a:t>
            </a:r>
            <a:endParaRPr lang="en-US" sz="900" dirty="0"/>
          </a:p>
        </p:txBody>
      </p:sp>
      <p:sp>
        <p:nvSpPr>
          <p:cNvPr id="26" name="Shape 20"/>
          <p:cNvSpPr/>
          <p:nvPr/>
        </p:nvSpPr>
        <p:spPr>
          <a:xfrm>
            <a:off x="685562" y="5823585"/>
            <a:ext cx="59769" cy="59769"/>
          </a:xfrm>
          <a:prstGeom prst="roundRect">
            <a:avLst>
              <a:gd name="adj" fmla="val 764945"/>
            </a:avLst>
          </a:prstGeom>
          <a:solidFill>
            <a:srgbClr val="3371A5"/>
          </a:solidFill>
          <a:ln/>
        </p:spPr>
      </p:sp>
      <p:sp>
        <p:nvSpPr>
          <p:cNvPr id="27" name="Text 21"/>
          <p:cNvSpPr/>
          <p:nvPr/>
        </p:nvSpPr>
        <p:spPr>
          <a:xfrm>
            <a:off x="805101" y="5757743"/>
            <a:ext cx="7653218"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Consistently contribute to overall platform growth and development.</a:t>
            </a:r>
            <a:endParaRPr lang="en-US" sz="900" dirty="0"/>
          </a:p>
        </p:txBody>
      </p:sp>
      <p:sp>
        <p:nvSpPr>
          <p:cNvPr id="28" name="Shape 22"/>
          <p:cNvSpPr/>
          <p:nvPr/>
        </p:nvSpPr>
        <p:spPr>
          <a:xfrm>
            <a:off x="685562" y="6098738"/>
            <a:ext cx="59769" cy="59769"/>
          </a:xfrm>
          <a:prstGeom prst="roundRect">
            <a:avLst>
              <a:gd name="adj" fmla="val 764945"/>
            </a:avLst>
          </a:prstGeom>
          <a:solidFill>
            <a:srgbClr val="3371A5"/>
          </a:solidFill>
          <a:ln/>
        </p:spPr>
      </p:sp>
      <p:sp>
        <p:nvSpPr>
          <p:cNvPr id="29" name="Text 23"/>
          <p:cNvSpPr/>
          <p:nvPr/>
        </p:nvSpPr>
        <p:spPr>
          <a:xfrm>
            <a:off x="805101" y="6032897"/>
            <a:ext cx="7653218"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Actively participate in community initiatives and events.</a:t>
            </a:r>
            <a:endParaRPr lang="en-US" sz="900" dirty="0"/>
          </a:p>
        </p:txBody>
      </p:sp>
      <p:sp>
        <p:nvSpPr>
          <p:cNvPr id="30" name="Text 24"/>
          <p:cNvSpPr/>
          <p:nvPr/>
        </p:nvSpPr>
        <p:spPr>
          <a:xfrm>
            <a:off x="685562" y="6278047"/>
            <a:ext cx="2252901" cy="281583"/>
          </a:xfrm>
          <a:prstGeom prst="rect">
            <a:avLst/>
          </a:prstGeom>
          <a:noFill/>
          <a:ln/>
        </p:spPr>
        <p:txBody>
          <a:bodyPr wrap="none" lIns="0" tIns="0" rIns="0" bIns="0" rtlCol="0" anchor="t"/>
          <a:lstStyle/>
          <a:p>
            <a:pPr marL="0" indent="0" algn="l">
              <a:lnSpc>
                <a:spcPts val="2200"/>
              </a:lnSpc>
              <a:buNone/>
            </a:pPr>
            <a:r>
              <a:rPr lang="en-US" sz="1750" dirty="0">
                <a:solidFill>
                  <a:srgbClr val="051D3A"/>
                </a:solidFill>
                <a:latin typeface="Funnel Display" pitchFamily="34" charset="0"/>
                <a:ea typeface="Funnel Display" pitchFamily="34" charset="-122"/>
                <a:cs typeface="Funnel Display" pitchFamily="34" charset="-120"/>
              </a:rPr>
              <a:t>Why It Exists</a:t>
            </a:r>
            <a:endParaRPr lang="en-US" sz="1750" dirty="0"/>
          </a:p>
        </p:txBody>
      </p:sp>
      <p:sp>
        <p:nvSpPr>
          <p:cNvPr id="31" name="Text 25"/>
          <p:cNvSpPr/>
          <p:nvPr/>
        </p:nvSpPr>
        <p:spPr>
          <a:xfrm>
            <a:off x="685562" y="6649283"/>
            <a:ext cx="7772757" cy="287179"/>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Partner token rewards are designed to directly connect members to the prosperity of the broader ecosystem. As the platform expands through strategic new integrations and valuable partnerships, members can participate directly in the value created, reinforcing collective success.</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3428762" y="329089"/>
            <a:ext cx="7772757" cy="703898"/>
          </a:xfrm>
          <a:prstGeom prst="rect">
            <a:avLst/>
          </a:prstGeom>
          <a:noFill/>
          <a:ln/>
        </p:spPr>
        <p:txBody>
          <a:bodyPr wrap="square" lIns="0" tIns="0" rIns="0" bIns="0" rtlCol="0" anchor="t"/>
          <a:lstStyle/>
          <a:p>
            <a:pPr marL="0" indent="0" algn="l">
              <a:lnSpc>
                <a:spcPts val="2750"/>
              </a:lnSpc>
              <a:buNone/>
            </a:pPr>
            <a:r>
              <a:rPr lang="en-US" sz="2200" dirty="0">
                <a:solidFill>
                  <a:srgbClr val="051D3A"/>
                </a:solidFill>
                <a:latin typeface="Funnel Display" pitchFamily="34" charset="0"/>
                <a:ea typeface="Funnel Display" pitchFamily="34" charset="-122"/>
                <a:cs typeface="Funnel Display" pitchFamily="34" charset="-120"/>
              </a:rPr>
              <a:t>Final Summary: The Infinity 8 Ecosystem's Income Streams</a:t>
            </a:r>
            <a:endParaRPr lang="en-US" sz="2200" dirty="0"/>
          </a:p>
        </p:txBody>
      </p:sp>
      <p:sp>
        <p:nvSpPr>
          <p:cNvPr id="3" name="Text 1"/>
          <p:cNvSpPr/>
          <p:nvPr/>
        </p:nvSpPr>
        <p:spPr>
          <a:xfrm>
            <a:off x="3428762" y="1152644"/>
            <a:ext cx="7772757" cy="287179"/>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Infinity 8 offers a comprehensive and diversified earning structure for members who actively participate, ensuring multiple avenues for financial growth within the ecosystem.</a:t>
            </a:r>
            <a:endParaRPr lang="en-US" sz="900" dirty="0"/>
          </a:p>
        </p:txBody>
      </p:sp>
      <p:sp>
        <p:nvSpPr>
          <p:cNvPr id="4" name="Shape 2"/>
          <p:cNvSpPr/>
          <p:nvPr/>
        </p:nvSpPr>
        <p:spPr>
          <a:xfrm>
            <a:off x="3428762" y="1507093"/>
            <a:ext cx="7772757" cy="718066"/>
          </a:xfrm>
          <a:prstGeom prst="roundRect">
            <a:avLst>
              <a:gd name="adj" fmla="val 7001"/>
            </a:avLst>
          </a:prstGeom>
          <a:solidFill>
            <a:srgbClr val="FAF5EB"/>
          </a:solidFill>
          <a:ln w="15240">
            <a:solidFill>
              <a:srgbClr val="D5CDBE"/>
            </a:solidFill>
            <a:prstDash val="solid"/>
          </a:ln>
        </p:spPr>
      </p:sp>
      <p:sp>
        <p:nvSpPr>
          <p:cNvPr id="5" name="Shape 3"/>
          <p:cNvSpPr/>
          <p:nvPr/>
        </p:nvSpPr>
        <p:spPr>
          <a:xfrm>
            <a:off x="3444002" y="1522333"/>
            <a:ext cx="478750" cy="687586"/>
          </a:xfrm>
          <a:prstGeom prst="roundRect">
            <a:avLst>
              <a:gd name="adj" fmla="val 6680"/>
            </a:avLst>
          </a:prstGeom>
          <a:solidFill>
            <a:srgbClr val="FAF5EB"/>
          </a:solidFill>
          <a:ln/>
        </p:spPr>
      </p:sp>
      <p:sp>
        <p:nvSpPr>
          <p:cNvPr id="6" name="Text 4"/>
          <p:cNvSpPr/>
          <p:nvPr/>
        </p:nvSpPr>
        <p:spPr>
          <a:xfrm>
            <a:off x="3589853" y="1753910"/>
            <a:ext cx="179427" cy="224314"/>
          </a:xfrm>
          <a:prstGeom prst="rect">
            <a:avLst/>
          </a:prstGeom>
          <a:noFill/>
          <a:ln/>
        </p:spPr>
        <p:txBody>
          <a:bodyPr wrap="none" lIns="0" tIns="0" rIns="0" bIns="0" rtlCol="0" anchor="t"/>
          <a:lstStyle/>
          <a:p>
            <a:pPr marL="0" indent="0" algn="l">
              <a:lnSpc>
                <a:spcPts val="1400"/>
              </a:lnSpc>
              <a:buNone/>
            </a:pPr>
            <a:r>
              <a:rPr lang="en-US" sz="1400" dirty="0">
                <a:solidFill>
                  <a:srgbClr val="2B3541"/>
                </a:solidFill>
                <a:latin typeface="Funnel Display" pitchFamily="34" charset="0"/>
                <a:ea typeface="Funnel Display" pitchFamily="34" charset="-122"/>
                <a:cs typeface="Funnel Display" pitchFamily="34" charset="-120"/>
              </a:rPr>
              <a:t>1</a:t>
            </a:r>
            <a:endParaRPr lang="en-US" sz="1400" dirty="0"/>
          </a:p>
        </p:txBody>
      </p:sp>
      <p:sp>
        <p:nvSpPr>
          <p:cNvPr id="7" name="Text 5"/>
          <p:cNvSpPr/>
          <p:nvPr/>
        </p:nvSpPr>
        <p:spPr>
          <a:xfrm>
            <a:off x="3982522" y="1641991"/>
            <a:ext cx="1715810"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Direct Sales Commissions</a:t>
            </a:r>
            <a:endParaRPr lang="en-US" sz="1100" dirty="0"/>
          </a:p>
        </p:txBody>
      </p:sp>
      <p:sp>
        <p:nvSpPr>
          <p:cNvPr id="8" name="Text 6"/>
          <p:cNvSpPr/>
          <p:nvPr/>
        </p:nvSpPr>
        <p:spPr>
          <a:xfrm>
            <a:off x="3982522" y="1853803"/>
            <a:ext cx="708410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Earn immediate income from product sales.</a:t>
            </a:r>
            <a:endParaRPr lang="en-US" sz="900" dirty="0"/>
          </a:p>
        </p:txBody>
      </p:sp>
      <p:sp>
        <p:nvSpPr>
          <p:cNvPr id="9" name="Shape 7"/>
          <p:cNvSpPr/>
          <p:nvPr/>
        </p:nvSpPr>
        <p:spPr>
          <a:xfrm>
            <a:off x="3428762" y="2284928"/>
            <a:ext cx="7772757" cy="718066"/>
          </a:xfrm>
          <a:prstGeom prst="roundRect">
            <a:avLst>
              <a:gd name="adj" fmla="val 7001"/>
            </a:avLst>
          </a:prstGeom>
          <a:solidFill>
            <a:srgbClr val="FAF5EB"/>
          </a:solidFill>
          <a:ln w="15240">
            <a:solidFill>
              <a:srgbClr val="D5CDBE"/>
            </a:solidFill>
            <a:prstDash val="solid"/>
          </a:ln>
        </p:spPr>
      </p:sp>
      <p:sp>
        <p:nvSpPr>
          <p:cNvPr id="10" name="Shape 8"/>
          <p:cNvSpPr/>
          <p:nvPr/>
        </p:nvSpPr>
        <p:spPr>
          <a:xfrm>
            <a:off x="3444002" y="2300168"/>
            <a:ext cx="478750" cy="687586"/>
          </a:xfrm>
          <a:prstGeom prst="roundRect">
            <a:avLst>
              <a:gd name="adj" fmla="val 6680"/>
            </a:avLst>
          </a:prstGeom>
          <a:solidFill>
            <a:srgbClr val="FAF5EB"/>
          </a:solidFill>
          <a:ln/>
        </p:spPr>
      </p:sp>
      <p:sp>
        <p:nvSpPr>
          <p:cNvPr id="11" name="Text 9"/>
          <p:cNvSpPr/>
          <p:nvPr/>
        </p:nvSpPr>
        <p:spPr>
          <a:xfrm>
            <a:off x="3589853" y="2531745"/>
            <a:ext cx="179427" cy="224314"/>
          </a:xfrm>
          <a:prstGeom prst="rect">
            <a:avLst/>
          </a:prstGeom>
          <a:noFill/>
          <a:ln/>
        </p:spPr>
        <p:txBody>
          <a:bodyPr wrap="none" lIns="0" tIns="0" rIns="0" bIns="0" rtlCol="0" anchor="t"/>
          <a:lstStyle/>
          <a:p>
            <a:pPr marL="0" indent="0" algn="l">
              <a:lnSpc>
                <a:spcPts val="1400"/>
              </a:lnSpc>
              <a:buNone/>
            </a:pPr>
            <a:r>
              <a:rPr lang="en-US" sz="1400" dirty="0">
                <a:solidFill>
                  <a:srgbClr val="2B3541"/>
                </a:solidFill>
                <a:latin typeface="Funnel Display" pitchFamily="34" charset="0"/>
                <a:ea typeface="Funnel Display" pitchFamily="34" charset="-122"/>
                <a:cs typeface="Funnel Display" pitchFamily="34" charset="-120"/>
              </a:rPr>
              <a:t>2</a:t>
            </a:r>
            <a:endParaRPr lang="en-US" sz="1400" dirty="0"/>
          </a:p>
        </p:txBody>
      </p:sp>
      <p:sp>
        <p:nvSpPr>
          <p:cNvPr id="12" name="Text 10"/>
          <p:cNvSpPr/>
          <p:nvPr/>
        </p:nvSpPr>
        <p:spPr>
          <a:xfrm>
            <a:off x="3982522" y="2419826"/>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Salary Income</a:t>
            </a:r>
            <a:endParaRPr lang="en-US" sz="1100" dirty="0"/>
          </a:p>
        </p:txBody>
      </p:sp>
      <p:sp>
        <p:nvSpPr>
          <p:cNvPr id="13" name="Text 11"/>
          <p:cNvSpPr/>
          <p:nvPr/>
        </p:nvSpPr>
        <p:spPr>
          <a:xfrm>
            <a:off x="3982522" y="2631638"/>
            <a:ext cx="708410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Consistent earnings for leadership roles.</a:t>
            </a:r>
            <a:endParaRPr lang="en-US" sz="900" dirty="0"/>
          </a:p>
        </p:txBody>
      </p:sp>
      <p:sp>
        <p:nvSpPr>
          <p:cNvPr id="14" name="Shape 12"/>
          <p:cNvSpPr/>
          <p:nvPr/>
        </p:nvSpPr>
        <p:spPr>
          <a:xfrm>
            <a:off x="3428762" y="3062764"/>
            <a:ext cx="7772757" cy="718066"/>
          </a:xfrm>
          <a:prstGeom prst="roundRect">
            <a:avLst>
              <a:gd name="adj" fmla="val 7001"/>
            </a:avLst>
          </a:prstGeom>
          <a:solidFill>
            <a:srgbClr val="FAF5EB"/>
          </a:solidFill>
          <a:ln w="15240">
            <a:solidFill>
              <a:srgbClr val="D5CDBE"/>
            </a:solidFill>
            <a:prstDash val="solid"/>
          </a:ln>
        </p:spPr>
      </p:sp>
      <p:sp>
        <p:nvSpPr>
          <p:cNvPr id="15" name="Shape 13"/>
          <p:cNvSpPr/>
          <p:nvPr/>
        </p:nvSpPr>
        <p:spPr>
          <a:xfrm>
            <a:off x="3444002" y="3078004"/>
            <a:ext cx="478750" cy="687586"/>
          </a:xfrm>
          <a:prstGeom prst="roundRect">
            <a:avLst>
              <a:gd name="adj" fmla="val 6680"/>
            </a:avLst>
          </a:prstGeom>
          <a:solidFill>
            <a:srgbClr val="FAF5EB"/>
          </a:solidFill>
          <a:ln/>
        </p:spPr>
      </p:sp>
      <p:sp>
        <p:nvSpPr>
          <p:cNvPr id="16" name="Text 14"/>
          <p:cNvSpPr/>
          <p:nvPr/>
        </p:nvSpPr>
        <p:spPr>
          <a:xfrm>
            <a:off x="3589853" y="3309580"/>
            <a:ext cx="179427" cy="224314"/>
          </a:xfrm>
          <a:prstGeom prst="rect">
            <a:avLst/>
          </a:prstGeom>
          <a:noFill/>
          <a:ln/>
        </p:spPr>
        <p:txBody>
          <a:bodyPr wrap="none" lIns="0" tIns="0" rIns="0" bIns="0" rtlCol="0" anchor="t"/>
          <a:lstStyle/>
          <a:p>
            <a:pPr marL="0" indent="0" algn="l">
              <a:lnSpc>
                <a:spcPts val="1400"/>
              </a:lnSpc>
              <a:buNone/>
            </a:pPr>
            <a:r>
              <a:rPr lang="en-US" sz="1400" dirty="0">
                <a:solidFill>
                  <a:srgbClr val="2B3541"/>
                </a:solidFill>
                <a:latin typeface="Funnel Display" pitchFamily="34" charset="0"/>
                <a:ea typeface="Funnel Display" pitchFamily="34" charset="-122"/>
                <a:cs typeface="Funnel Display" pitchFamily="34" charset="-120"/>
              </a:rPr>
              <a:t>3</a:t>
            </a:r>
            <a:endParaRPr lang="en-US" sz="1400" dirty="0"/>
          </a:p>
        </p:txBody>
      </p:sp>
      <p:sp>
        <p:nvSpPr>
          <p:cNvPr id="17" name="Text 15"/>
          <p:cNvSpPr/>
          <p:nvPr/>
        </p:nvSpPr>
        <p:spPr>
          <a:xfrm>
            <a:off x="3982522" y="3197662"/>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Level Bonuses</a:t>
            </a:r>
            <a:endParaRPr lang="en-US" sz="1100" dirty="0"/>
          </a:p>
        </p:txBody>
      </p:sp>
      <p:sp>
        <p:nvSpPr>
          <p:cNvPr id="18" name="Text 16"/>
          <p:cNvSpPr/>
          <p:nvPr/>
        </p:nvSpPr>
        <p:spPr>
          <a:xfrm>
            <a:off x="3982522" y="3409474"/>
            <a:ext cx="708410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Rewards for team growth and development.</a:t>
            </a:r>
            <a:endParaRPr lang="en-US" sz="900" dirty="0"/>
          </a:p>
        </p:txBody>
      </p:sp>
      <p:sp>
        <p:nvSpPr>
          <p:cNvPr id="19" name="Shape 17"/>
          <p:cNvSpPr/>
          <p:nvPr/>
        </p:nvSpPr>
        <p:spPr>
          <a:xfrm>
            <a:off x="3428762" y="3840599"/>
            <a:ext cx="7772757" cy="718066"/>
          </a:xfrm>
          <a:prstGeom prst="roundRect">
            <a:avLst>
              <a:gd name="adj" fmla="val 7001"/>
            </a:avLst>
          </a:prstGeom>
          <a:solidFill>
            <a:srgbClr val="FAF5EB"/>
          </a:solidFill>
          <a:ln w="15240">
            <a:solidFill>
              <a:srgbClr val="D5CDBE"/>
            </a:solidFill>
            <a:prstDash val="solid"/>
          </a:ln>
        </p:spPr>
      </p:sp>
      <p:sp>
        <p:nvSpPr>
          <p:cNvPr id="20" name="Shape 18"/>
          <p:cNvSpPr/>
          <p:nvPr/>
        </p:nvSpPr>
        <p:spPr>
          <a:xfrm>
            <a:off x="3444002" y="3855839"/>
            <a:ext cx="478750" cy="687586"/>
          </a:xfrm>
          <a:prstGeom prst="roundRect">
            <a:avLst>
              <a:gd name="adj" fmla="val 6680"/>
            </a:avLst>
          </a:prstGeom>
          <a:solidFill>
            <a:srgbClr val="FAF5EB"/>
          </a:solidFill>
          <a:ln/>
        </p:spPr>
      </p:sp>
      <p:sp>
        <p:nvSpPr>
          <p:cNvPr id="21" name="Text 19"/>
          <p:cNvSpPr/>
          <p:nvPr/>
        </p:nvSpPr>
        <p:spPr>
          <a:xfrm>
            <a:off x="3589853" y="4087416"/>
            <a:ext cx="179427" cy="224314"/>
          </a:xfrm>
          <a:prstGeom prst="rect">
            <a:avLst/>
          </a:prstGeom>
          <a:noFill/>
          <a:ln/>
        </p:spPr>
        <p:txBody>
          <a:bodyPr wrap="none" lIns="0" tIns="0" rIns="0" bIns="0" rtlCol="0" anchor="t"/>
          <a:lstStyle/>
          <a:p>
            <a:pPr marL="0" indent="0" algn="l">
              <a:lnSpc>
                <a:spcPts val="1400"/>
              </a:lnSpc>
              <a:buNone/>
            </a:pPr>
            <a:r>
              <a:rPr lang="en-US" sz="1400" dirty="0">
                <a:solidFill>
                  <a:srgbClr val="2B3541"/>
                </a:solidFill>
                <a:latin typeface="Funnel Display" pitchFamily="34" charset="0"/>
                <a:ea typeface="Funnel Display" pitchFamily="34" charset="-122"/>
                <a:cs typeface="Funnel Display" pitchFamily="34" charset="-120"/>
              </a:rPr>
              <a:t>4</a:t>
            </a:r>
            <a:endParaRPr lang="en-US" sz="1400" dirty="0"/>
          </a:p>
        </p:txBody>
      </p:sp>
      <p:sp>
        <p:nvSpPr>
          <p:cNvPr id="22" name="Text 20"/>
          <p:cNvSpPr/>
          <p:nvPr/>
        </p:nvSpPr>
        <p:spPr>
          <a:xfrm>
            <a:off x="3982522" y="3975497"/>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Profit Share Pool</a:t>
            </a:r>
            <a:endParaRPr lang="en-US" sz="1100" dirty="0"/>
          </a:p>
        </p:txBody>
      </p:sp>
      <p:sp>
        <p:nvSpPr>
          <p:cNvPr id="23" name="Text 21"/>
          <p:cNvSpPr/>
          <p:nvPr/>
        </p:nvSpPr>
        <p:spPr>
          <a:xfrm>
            <a:off x="3982522" y="4187309"/>
            <a:ext cx="708410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Participate in overall ecosystem profitability.</a:t>
            </a:r>
            <a:endParaRPr lang="en-US" sz="900" dirty="0"/>
          </a:p>
        </p:txBody>
      </p:sp>
      <p:sp>
        <p:nvSpPr>
          <p:cNvPr id="24" name="Shape 22"/>
          <p:cNvSpPr/>
          <p:nvPr/>
        </p:nvSpPr>
        <p:spPr>
          <a:xfrm>
            <a:off x="3428762" y="4618434"/>
            <a:ext cx="7772757" cy="718066"/>
          </a:xfrm>
          <a:prstGeom prst="roundRect">
            <a:avLst>
              <a:gd name="adj" fmla="val 7001"/>
            </a:avLst>
          </a:prstGeom>
          <a:solidFill>
            <a:srgbClr val="FAF5EB"/>
          </a:solidFill>
          <a:ln w="15240">
            <a:solidFill>
              <a:srgbClr val="D5CDBE"/>
            </a:solidFill>
            <a:prstDash val="solid"/>
          </a:ln>
        </p:spPr>
      </p:sp>
      <p:sp>
        <p:nvSpPr>
          <p:cNvPr id="25" name="Shape 23"/>
          <p:cNvSpPr/>
          <p:nvPr/>
        </p:nvSpPr>
        <p:spPr>
          <a:xfrm>
            <a:off x="3444002" y="4633674"/>
            <a:ext cx="478750" cy="687586"/>
          </a:xfrm>
          <a:prstGeom prst="roundRect">
            <a:avLst>
              <a:gd name="adj" fmla="val 6680"/>
            </a:avLst>
          </a:prstGeom>
          <a:solidFill>
            <a:srgbClr val="FAF5EB"/>
          </a:solidFill>
          <a:ln/>
        </p:spPr>
      </p:sp>
      <p:sp>
        <p:nvSpPr>
          <p:cNvPr id="26" name="Text 24"/>
          <p:cNvSpPr/>
          <p:nvPr/>
        </p:nvSpPr>
        <p:spPr>
          <a:xfrm>
            <a:off x="3589853" y="4865251"/>
            <a:ext cx="179427" cy="224314"/>
          </a:xfrm>
          <a:prstGeom prst="rect">
            <a:avLst/>
          </a:prstGeom>
          <a:noFill/>
          <a:ln/>
        </p:spPr>
        <p:txBody>
          <a:bodyPr wrap="none" lIns="0" tIns="0" rIns="0" bIns="0" rtlCol="0" anchor="t"/>
          <a:lstStyle/>
          <a:p>
            <a:pPr marL="0" indent="0" algn="l">
              <a:lnSpc>
                <a:spcPts val="1400"/>
              </a:lnSpc>
              <a:buNone/>
            </a:pPr>
            <a:r>
              <a:rPr lang="en-US" sz="1400" dirty="0">
                <a:solidFill>
                  <a:srgbClr val="2B3541"/>
                </a:solidFill>
                <a:latin typeface="Funnel Display" pitchFamily="34" charset="0"/>
                <a:ea typeface="Funnel Display" pitchFamily="34" charset="-122"/>
                <a:cs typeface="Funnel Display" pitchFamily="34" charset="-120"/>
              </a:rPr>
              <a:t>5</a:t>
            </a:r>
            <a:endParaRPr lang="en-US" sz="1400" dirty="0"/>
          </a:p>
        </p:txBody>
      </p:sp>
      <p:sp>
        <p:nvSpPr>
          <p:cNvPr id="27" name="Text 25"/>
          <p:cNvSpPr/>
          <p:nvPr/>
        </p:nvSpPr>
        <p:spPr>
          <a:xfrm>
            <a:off x="3982522" y="4753332"/>
            <a:ext cx="1739027"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Vesting / Staking Rewards</a:t>
            </a:r>
            <a:endParaRPr lang="en-US" sz="1100" dirty="0"/>
          </a:p>
        </p:txBody>
      </p:sp>
      <p:sp>
        <p:nvSpPr>
          <p:cNvPr id="28" name="Text 26"/>
          <p:cNvSpPr/>
          <p:nvPr/>
        </p:nvSpPr>
        <p:spPr>
          <a:xfrm>
            <a:off x="3982522" y="4965144"/>
            <a:ext cx="708410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Incentives for long-term token commitment.</a:t>
            </a:r>
            <a:endParaRPr lang="en-US" sz="900" dirty="0"/>
          </a:p>
        </p:txBody>
      </p:sp>
      <p:sp>
        <p:nvSpPr>
          <p:cNvPr id="29" name="Shape 27"/>
          <p:cNvSpPr/>
          <p:nvPr/>
        </p:nvSpPr>
        <p:spPr>
          <a:xfrm>
            <a:off x="3428762" y="5396270"/>
            <a:ext cx="7772757" cy="718066"/>
          </a:xfrm>
          <a:prstGeom prst="roundRect">
            <a:avLst>
              <a:gd name="adj" fmla="val 7001"/>
            </a:avLst>
          </a:prstGeom>
          <a:solidFill>
            <a:srgbClr val="FAF5EB"/>
          </a:solidFill>
          <a:ln w="15240">
            <a:solidFill>
              <a:srgbClr val="D5CDBE"/>
            </a:solidFill>
            <a:prstDash val="solid"/>
          </a:ln>
        </p:spPr>
      </p:sp>
      <p:sp>
        <p:nvSpPr>
          <p:cNvPr id="30" name="Shape 28"/>
          <p:cNvSpPr/>
          <p:nvPr/>
        </p:nvSpPr>
        <p:spPr>
          <a:xfrm>
            <a:off x="3444002" y="5411510"/>
            <a:ext cx="478750" cy="687586"/>
          </a:xfrm>
          <a:prstGeom prst="roundRect">
            <a:avLst>
              <a:gd name="adj" fmla="val 6680"/>
            </a:avLst>
          </a:prstGeom>
          <a:solidFill>
            <a:srgbClr val="FAF5EB"/>
          </a:solidFill>
          <a:ln/>
        </p:spPr>
      </p:sp>
      <p:sp>
        <p:nvSpPr>
          <p:cNvPr id="31" name="Text 29"/>
          <p:cNvSpPr/>
          <p:nvPr/>
        </p:nvSpPr>
        <p:spPr>
          <a:xfrm>
            <a:off x="3589853" y="5643086"/>
            <a:ext cx="179427" cy="224314"/>
          </a:xfrm>
          <a:prstGeom prst="rect">
            <a:avLst/>
          </a:prstGeom>
          <a:noFill/>
          <a:ln/>
        </p:spPr>
        <p:txBody>
          <a:bodyPr wrap="none" lIns="0" tIns="0" rIns="0" bIns="0" rtlCol="0" anchor="t"/>
          <a:lstStyle/>
          <a:p>
            <a:pPr marL="0" indent="0" algn="l">
              <a:lnSpc>
                <a:spcPts val="1400"/>
              </a:lnSpc>
              <a:buNone/>
            </a:pPr>
            <a:r>
              <a:rPr lang="en-US" sz="1400" dirty="0">
                <a:solidFill>
                  <a:srgbClr val="2B3541"/>
                </a:solidFill>
                <a:latin typeface="Funnel Display" pitchFamily="34" charset="0"/>
                <a:ea typeface="Funnel Display" pitchFamily="34" charset="-122"/>
                <a:cs typeface="Funnel Display" pitchFamily="34" charset="-120"/>
              </a:rPr>
              <a:t>6</a:t>
            </a:r>
            <a:endParaRPr lang="en-US" sz="1400" dirty="0"/>
          </a:p>
        </p:txBody>
      </p:sp>
      <p:sp>
        <p:nvSpPr>
          <p:cNvPr id="32" name="Text 30"/>
          <p:cNvSpPr/>
          <p:nvPr/>
        </p:nvSpPr>
        <p:spPr>
          <a:xfrm>
            <a:off x="3982522" y="5531168"/>
            <a:ext cx="185892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Rank Achievement Bonuses</a:t>
            </a:r>
            <a:endParaRPr lang="en-US" sz="1100" dirty="0"/>
          </a:p>
        </p:txBody>
      </p:sp>
      <p:sp>
        <p:nvSpPr>
          <p:cNvPr id="33" name="Text 31"/>
          <p:cNvSpPr/>
          <p:nvPr/>
        </p:nvSpPr>
        <p:spPr>
          <a:xfrm>
            <a:off x="3982522" y="5742980"/>
            <a:ext cx="708410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Special rewards for reaching leadership milestones.</a:t>
            </a:r>
            <a:endParaRPr lang="en-US" sz="900" dirty="0"/>
          </a:p>
        </p:txBody>
      </p:sp>
      <p:sp>
        <p:nvSpPr>
          <p:cNvPr id="34" name="Shape 32"/>
          <p:cNvSpPr/>
          <p:nvPr/>
        </p:nvSpPr>
        <p:spPr>
          <a:xfrm>
            <a:off x="3428762" y="6174105"/>
            <a:ext cx="7772757" cy="718066"/>
          </a:xfrm>
          <a:prstGeom prst="roundRect">
            <a:avLst>
              <a:gd name="adj" fmla="val 7001"/>
            </a:avLst>
          </a:prstGeom>
          <a:solidFill>
            <a:srgbClr val="FAF5EB"/>
          </a:solidFill>
          <a:ln w="15240">
            <a:solidFill>
              <a:srgbClr val="D5CDBE"/>
            </a:solidFill>
            <a:prstDash val="solid"/>
          </a:ln>
        </p:spPr>
      </p:sp>
      <p:sp>
        <p:nvSpPr>
          <p:cNvPr id="35" name="Shape 33"/>
          <p:cNvSpPr/>
          <p:nvPr/>
        </p:nvSpPr>
        <p:spPr>
          <a:xfrm>
            <a:off x="3444002" y="6189345"/>
            <a:ext cx="478750" cy="687586"/>
          </a:xfrm>
          <a:prstGeom prst="roundRect">
            <a:avLst>
              <a:gd name="adj" fmla="val 6680"/>
            </a:avLst>
          </a:prstGeom>
          <a:solidFill>
            <a:srgbClr val="FAF5EB"/>
          </a:solidFill>
          <a:ln/>
        </p:spPr>
      </p:sp>
      <p:sp>
        <p:nvSpPr>
          <p:cNvPr id="36" name="Text 34"/>
          <p:cNvSpPr/>
          <p:nvPr/>
        </p:nvSpPr>
        <p:spPr>
          <a:xfrm>
            <a:off x="3589853" y="6420922"/>
            <a:ext cx="179427" cy="224314"/>
          </a:xfrm>
          <a:prstGeom prst="rect">
            <a:avLst/>
          </a:prstGeom>
          <a:noFill/>
          <a:ln/>
        </p:spPr>
        <p:txBody>
          <a:bodyPr wrap="none" lIns="0" tIns="0" rIns="0" bIns="0" rtlCol="0" anchor="t"/>
          <a:lstStyle/>
          <a:p>
            <a:pPr marL="0" indent="0" algn="l">
              <a:lnSpc>
                <a:spcPts val="1400"/>
              </a:lnSpc>
              <a:buNone/>
            </a:pPr>
            <a:r>
              <a:rPr lang="en-US" sz="1400" dirty="0">
                <a:solidFill>
                  <a:srgbClr val="2B3541"/>
                </a:solidFill>
                <a:latin typeface="Funnel Display" pitchFamily="34" charset="0"/>
                <a:ea typeface="Funnel Display" pitchFamily="34" charset="-122"/>
                <a:cs typeface="Funnel Display" pitchFamily="34" charset="-120"/>
              </a:rPr>
              <a:t>7</a:t>
            </a:r>
            <a:endParaRPr lang="en-US" sz="1400" dirty="0"/>
          </a:p>
        </p:txBody>
      </p:sp>
      <p:sp>
        <p:nvSpPr>
          <p:cNvPr id="37" name="Text 35"/>
          <p:cNvSpPr/>
          <p:nvPr/>
        </p:nvSpPr>
        <p:spPr>
          <a:xfrm>
            <a:off x="3982522" y="6309003"/>
            <a:ext cx="1408033"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Insurance Benefits</a:t>
            </a:r>
            <a:endParaRPr lang="en-US" sz="1100" dirty="0"/>
          </a:p>
        </p:txBody>
      </p:sp>
      <p:sp>
        <p:nvSpPr>
          <p:cNvPr id="38" name="Text 36"/>
          <p:cNvSpPr/>
          <p:nvPr/>
        </p:nvSpPr>
        <p:spPr>
          <a:xfrm>
            <a:off x="3982522" y="6520815"/>
            <a:ext cx="708410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Access to protection programs for qualified members.</a:t>
            </a:r>
            <a:endParaRPr lang="en-US" sz="900" dirty="0"/>
          </a:p>
        </p:txBody>
      </p:sp>
      <p:sp>
        <p:nvSpPr>
          <p:cNvPr id="39" name="Shape 37"/>
          <p:cNvSpPr/>
          <p:nvPr/>
        </p:nvSpPr>
        <p:spPr>
          <a:xfrm>
            <a:off x="3428762" y="6951940"/>
            <a:ext cx="7772757" cy="718066"/>
          </a:xfrm>
          <a:prstGeom prst="roundRect">
            <a:avLst>
              <a:gd name="adj" fmla="val 7001"/>
            </a:avLst>
          </a:prstGeom>
          <a:solidFill>
            <a:srgbClr val="FAF5EB"/>
          </a:solidFill>
          <a:ln w="15240">
            <a:solidFill>
              <a:srgbClr val="D5CDBE"/>
            </a:solidFill>
            <a:prstDash val="solid"/>
          </a:ln>
        </p:spPr>
      </p:sp>
      <p:sp>
        <p:nvSpPr>
          <p:cNvPr id="40" name="Shape 38"/>
          <p:cNvSpPr/>
          <p:nvPr/>
        </p:nvSpPr>
        <p:spPr>
          <a:xfrm>
            <a:off x="3444002" y="6967180"/>
            <a:ext cx="478750" cy="687586"/>
          </a:xfrm>
          <a:prstGeom prst="roundRect">
            <a:avLst>
              <a:gd name="adj" fmla="val 6680"/>
            </a:avLst>
          </a:prstGeom>
          <a:solidFill>
            <a:srgbClr val="FAF5EB"/>
          </a:solidFill>
          <a:ln/>
        </p:spPr>
      </p:sp>
      <p:sp>
        <p:nvSpPr>
          <p:cNvPr id="41" name="Text 39"/>
          <p:cNvSpPr/>
          <p:nvPr/>
        </p:nvSpPr>
        <p:spPr>
          <a:xfrm>
            <a:off x="3589853" y="7198757"/>
            <a:ext cx="179427" cy="224314"/>
          </a:xfrm>
          <a:prstGeom prst="rect">
            <a:avLst/>
          </a:prstGeom>
          <a:noFill/>
          <a:ln/>
        </p:spPr>
        <p:txBody>
          <a:bodyPr wrap="none" lIns="0" tIns="0" rIns="0" bIns="0" rtlCol="0" anchor="t"/>
          <a:lstStyle/>
          <a:p>
            <a:pPr marL="0" indent="0" algn="l">
              <a:lnSpc>
                <a:spcPts val="1400"/>
              </a:lnSpc>
              <a:buNone/>
            </a:pPr>
            <a:r>
              <a:rPr lang="en-US" sz="1400" dirty="0">
                <a:solidFill>
                  <a:srgbClr val="2B3541"/>
                </a:solidFill>
                <a:latin typeface="Funnel Display" pitchFamily="34" charset="0"/>
                <a:ea typeface="Funnel Display" pitchFamily="34" charset="-122"/>
                <a:cs typeface="Funnel Display" pitchFamily="34" charset="-120"/>
              </a:rPr>
              <a:t>8</a:t>
            </a:r>
            <a:endParaRPr lang="en-US" sz="1400" dirty="0"/>
          </a:p>
        </p:txBody>
      </p:sp>
      <p:sp>
        <p:nvSpPr>
          <p:cNvPr id="42" name="Text 40"/>
          <p:cNvSpPr/>
          <p:nvPr/>
        </p:nvSpPr>
        <p:spPr>
          <a:xfrm>
            <a:off x="3982522" y="7086838"/>
            <a:ext cx="1551146" cy="175974"/>
          </a:xfrm>
          <a:prstGeom prst="rect">
            <a:avLst/>
          </a:prstGeom>
          <a:noFill/>
          <a:ln/>
        </p:spPr>
        <p:txBody>
          <a:bodyPr wrap="none" lIns="0" tIns="0" rIns="0" bIns="0" rtlCol="0" anchor="t"/>
          <a:lstStyle/>
          <a:p>
            <a:pPr marL="0" indent="0" algn="l">
              <a:lnSpc>
                <a:spcPts val="1350"/>
              </a:lnSpc>
              <a:buNone/>
            </a:pPr>
            <a:r>
              <a:rPr lang="en-US" sz="1100" dirty="0">
                <a:solidFill>
                  <a:srgbClr val="2B3541"/>
                </a:solidFill>
                <a:latin typeface="Funnel Display" pitchFamily="34" charset="0"/>
                <a:ea typeface="Funnel Display" pitchFamily="34" charset="-122"/>
                <a:cs typeface="Funnel Display" pitchFamily="34" charset="-120"/>
              </a:rPr>
              <a:t>Partner Token Rewards</a:t>
            </a:r>
            <a:endParaRPr lang="en-US" sz="1100" dirty="0"/>
          </a:p>
        </p:txBody>
      </p:sp>
      <p:sp>
        <p:nvSpPr>
          <p:cNvPr id="43" name="Text 41"/>
          <p:cNvSpPr/>
          <p:nvPr/>
        </p:nvSpPr>
        <p:spPr>
          <a:xfrm>
            <a:off x="3982522" y="7298650"/>
            <a:ext cx="7084100" cy="143589"/>
          </a:xfrm>
          <a:prstGeom prst="rect">
            <a:avLst/>
          </a:prstGeom>
          <a:noFill/>
          <a:ln/>
        </p:spPr>
        <p:txBody>
          <a:bodyPr wrap="non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Bonuses from strategic ecosystem collaborations.</a:t>
            </a:r>
            <a:endParaRPr lang="en-US" sz="900" dirty="0"/>
          </a:p>
        </p:txBody>
      </p:sp>
      <p:sp>
        <p:nvSpPr>
          <p:cNvPr id="44" name="Text 42"/>
          <p:cNvSpPr/>
          <p:nvPr/>
        </p:nvSpPr>
        <p:spPr>
          <a:xfrm>
            <a:off x="3428762" y="7737277"/>
            <a:ext cx="7772757" cy="430768"/>
          </a:xfrm>
          <a:prstGeom prst="rect">
            <a:avLst/>
          </a:prstGeom>
          <a:noFill/>
          <a:ln/>
        </p:spPr>
        <p:txBody>
          <a:bodyPr wrap="square" lIns="0" tIns="0" rIns="0" bIns="0" rtlCol="0" anchor="t"/>
          <a:lstStyle/>
          <a:p>
            <a:pPr marL="0" indent="0" algn="l">
              <a:lnSpc>
                <a:spcPts val="1100"/>
              </a:lnSpc>
              <a:buNone/>
            </a:pPr>
            <a:r>
              <a:rPr lang="en-US" sz="900" dirty="0">
                <a:solidFill>
                  <a:srgbClr val="2B3541"/>
                </a:solidFill>
                <a:latin typeface="Funnel Sans" pitchFamily="34" charset="0"/>
                <a:ea typeface="Funnel Sans" pitchFamily="34" charset="-122"/>
                <a:cs typeface="Funnel Sans" pitchFamily="34" charset="-120"/>
              </a:rPr>
              <a:t>This multi-stream structure ensures that members can benefit from network growth, leadership development, and long-term ecosystem participation. By combining network commissions, leadership rewards, and ecosystem incentives, Infinity 8 builds a system where members can grow alongside the platform as it expands.</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453271" y="1796653"/>
            <a:ext cx="7778591" cy="381000"/>
          </a:xfrm>
          <a:prstGeom prst="rect">
            <a:avLst/>
          </a:prstGeom>
          <a:noFill/>
          <a:ln/>
        </p:spPr>
        <p:txBody>
          <a:bodyPr wrap="none" lIns="0" tIns="0" rIns="0" bIns="0" rtlCol="0" anchor="t"/>
          <a:lstStyle/>
          <a:p>
            <a:pPr marL="0" indent="0" algn="l">
              <a:lnSpc>
                <a:spcPts val="2950"/>
              </a:lnSpc>
              <a:buNone/>
            </a:pPr>
            <a:r>
              <a:rPr lang="en-US" sz="2350" dirty="0">
                <a:solidFill>
                  <a:srgbClr val="051D3A"/>
                </a:solidFill>
                <a:latin typeface="Funnel Display" pitchFamily="34" charset="0"/>
                <a:ea typeface="Funnel Display" pitchFamily="34" charset="-122"/>
                <a:cs typeface="Funnel Display" pitchFamily="34" charset="-120"/>
              </a:rPr>
              <a:t>The Future of Digital Ecosystems Is Community Driven</a:t>
            </a:r>
            <a:endParaRPr lang="en-US" sz="2350" dirty="0"/>
          </a:p>
        </p:txBody>
      </p:sp>
      <p:sp>
        <p:nvSpPr>
          <p:cNvPr id="4" name="Text 1"/>
          <p:cNvSpPr/>
          <p:nvPr/>
        </p:nvSpPr>
        <p:spPr>
          <a:xfrm>
            <a:off x="453271" y="2282666"/>
            <a:ext cx="8237458" cy="159663"/>
          </a:xfrm>
          <a:prstGeom prst="rect">
            <a:avLst/>
          </a:prstGeom>
          <a:noFill/>
          <a:ln/>
        </p:spPr>
        <p:txBody>
          <a:bodyPr wrap="non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The best time to build in an ecosystem is when it is still being built.</a:t>
            </a:r>
            <a:endParaRPr lang="en-US" sz="1000" dirty="0"/>
          </a:p>
        </p:txBody>
      </p:sp>
      <p:sp>
        <p:nvSpPr>
          <p:cNvPr id="5" name="Text 2"/>
          <p:cNvSpPr/>
          <p:nvPr/>
        </p:nvSpPr>
        <p:spPr>
          <a:xfrm>
            <a:off x="453271" y="2547342"/>
            <a:ext cx="3823097" cy="228600"/>
          </a:xfrm>
          <a:prstGeom prst="rect">
            <a:avLst/>
          </a:prstGeom>
          <a:noFill/>
          <a:ln/>
        </p:spPr>
        <p:txBody>
          <a:bodyPr wrap="none" lIns="0" tIns="0" rIns="0" bIns="0" rtlCol="0" anchor="t"/>
          <a:lstStyle/>
          <a:p>
            <a:pPr marL="0" indent="0" algn="l">
              <a:lnSpc>
                <a:spcPts val="1750"/>
              </a:lnSpc>
              <a:buNone/>
            </a:pPr>
            <a:r>
              <a:rPr lang="en-US" sz="1400" dirty="0">
                <a:solidFill>
                  <a:srgbClr val="051D3A"/>
                </a:solidFill>
                <a:latin typeface="Funnel Display" pitchFamily="34" charset="0"/>
                <a:ea typeface="Funnel Display" pitchFamily="34" charset="-122"/>
                <a:cs typeface="Funnel Display" pitchFamily="34" charset="-120"/>
              </a:rPr>
              <a:t>Nirvista: Connecting the Pillars of Innovation</a:t>
            </a:r>
            <a:endParaRPr lang="en-US" sz="1400" dirty="0"/>
          </a:p>
        </p:txBody>
      </p:sp>
      <p:sp>
        <p:nvSpPr>
          <p:cNvPr id="6" name="Shape 3"/>
          <p:cNvSpPr/>
          <p:nvPr/>
        </p:nvSpPr>
        <p:spPr>
          <a:xfrm>
            <a:off x="453271" y="2880955"/>
            <a:ext cx="4083725" cy="1284446"/>
          </a:xfrm>
          <a:prstGeom prst="roundRect">
            <a:avLst>
              <a:gd name="adj" fmla="val 4235"/>
            </a:avLst>
          </a:prstGeom>
          <a:solidFill>
            <a:srgbClr val="FAF5EB"/>
          </a:solidFill>
          <a:ln w="7620">
            <a:solidFill>
              <a:srgbClr val="D5CDBE"/>
            </a:solidFill>
            <a:prstDash val="solid"/>
          </a:ln>
        </p:spPr>
      </p:sp>
      <p:sp>
        <p:nvSpPr>
          <p:cNvPr id="7" name="Shape 4"/>
          <p:cNvSpPr/>
          <p:nvPr/>
        </p:nvSpPr>
        <p:spPr>
          <a:xfrm>
            <a:off x="590312" y="3017996"/>
            <a:ext cx="388501" cy="388501"/>
          </a:xfrm>
          <a:prstGeom prst="roundRect">
            <a:avLst>
              <a:gd name="adj" fmla="val 23534265"/>
            </a:avLst>
          </a:prstGeom>
          <a:solidFill>
            <a:srgbClr val="3371A5"/>
          </a:solidFill>
          <a:ln/>
        </p:spPr>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7111" y="3124795"/>
            <a:ext cx="174784" cy="174784"/>
          </a:xfrm>
          <a:prstGeom prst="rect">
            <a:avLst/>
          </a:prstGeom>
        </p:spPr>
      </p:pic>
      <p:sp>
        <p:nvSpPr>
          <p:cNvPr id="9" name="Text 5"/>
          <p:cNvSpPr/>
          <p:nvPr/>
        </p:nvSpPr>
        <p:spPr>
          <a:xfrm>
            <a:off x="590312" y="3476506"/>
            <a:ext cx="1523762" cy="190500"/>
          </a:xfrm>
          <a:prstGeom prst="rect">
            <a:avLst/>
          </a:prstGeom>
          <a:noFill/>
          <a:ln/>
        </p:spPr>
        <p:txBody>
          <a:bodyPr wrap="none" lIns="0" tIns="0" rIns="0" bIns="0" rtlCol="0" anchor="t"/>
          <a:lstStyle/>
          <a:p>
            <a:pPr marL="0" indent="0" algn="l">
              <a:lnSpc>
                <a:spcPts val="1450"/>
              </a:lnSpc>
              <a:buNone/>
            </a:pPr>
            <a:r>
              <a:rPr lang="en-US" sz="1150" dirty="0">
                <a:solidFill>
                  <a:srgbClr val="2B3541"/>
                </a:solidFill>
                <a:latin typeface="Funnel Display" pitchFamily="34" charset="0"/>
                <a:ea typeface="Funnel Display" pitchFamily="34" charset="-122"/>
                <a:cs typeface="Funnel Display" pitchFamily="34" charset="-120"/>
              </a:rPr>
              <a:t>Technology</a:t>
            </a:r>
            <a:endParaRPr lang="en-US" sz="1150" dirty="0"/>
          </a:p>
        </p:txBody>
      </p:sp>
      <p:sp>
        <p:nvSpPr>
          <p:cNvPr id="10" name="Text 6"/>
          <p:cNvSpPr/>
          <p:nvPr/>
        </p:nvSpPr>
        <p:spPr>
          <a:xfrm>
            <a:off x="590312" y="3709035"/>
            <a:ext cx="3809643" cy="159663"/>
          </a:xfrm>
          <a:prstGeom prst="rect">
            <a:avLst/>
          </a:prstGeom>
          <a:noFill/>
          <a:ln/>
        </p:spPr>
        <p:txBody>
          <a:bodyPr wrap="non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Leveraging cutting-edge innovations to drive platform evolution.</a:t>
            </a:r>
            <a:endParaRPr lang="en-US" sz="1000" dirty="0"/>
          </a:p>
        </p:txBody>
      </p:sp>
      <p:sp>
        <p:nvSpPr>
          <p:cNvPr id="11" name="Shape 7"/>
          <p:cNvSpPr/>
          <p:nvPr/>
        </p:nvSpPr>
        <p:spPr>
          <a:xfrm>
            <a:off x="4607004" y="2880955"/>
            <a:ext cx="4083725" cy="1284446"/>
          </a:xfrm>
          <a:prstGeom prst="roundRect">
            <a:avLst>
              <a:gd name="adj" fmla="val 4235"/>
            </a:avLst>
          </a:prstGeom>
          <a:solidFill>
            <a:srgbClr val="FAF5EB"/>
          </a:solidFill>
          <a:ln w="7620">
            <a:solidFill>
              <a:srgbClr val="D5CDBE"/>
            </a:solidFill>
            <a:prstDash val="solid"/>
          </a:ln>
        </p:spPr>
      </p:sp>
      <p:sp>
        <p:nvSpPr>
          <p:cNvPr id="12" name="Shape 8"/>
          <p:cNvSpPr/>
          <p:nvPr/>
        </p:nvSpPr>
        <p:spPr>
          <a:xfrm>
            <a:off x="4744045" y="3017996"/>
            <a:ext cx="388501" cy="388501"/>
          </a:xfrm>
          <a:prstGeom prst="roundRect">
            <a:avLst>
              <a:gd name="adj" fmla="val 23534265"/>
            </a:avLst>
          </a:prstGeom>
          <a:solidFill>
            <a:srgbClr val="3371A5"/>
          </a:solidFill>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50844" y="3124795"/>
            <a:ext cx="174784" cy="174784"/>
          </a:xfrm>
          <a:prstGeom prst="rect">
            <a:avLst/>
          </a:prstGeom>
        </p:spPr>
      </p:pic>
      <p:sp>
        <p:nvSpPr>
          <p:cNvPr id="14" name="Text 9"/>
          <p:cNvSpPr/>
          <p:nvPr/>
        </p:nvSpPr>
        <p:spPr>
          <a:xfrm>
            <a:off x="4744045" y="3476506"/>
            <a:ext cx="1523762" cy="190500"/>
          </a:xfrm>
          <a:prstGeom prst="rect">
            <a:avLst/>
          </a:prstGeom>
          <a:noFill/>
          <a:ln/>
        </p:spPr>
        <p:txBody>
          <a:bodyPr wrap="none" lIns="0" tIns="0" rIns="0" bIns="0" rtlCol="0" anchor="t"/>
          <a:lstStyle/>
          <a:p>
            <a:pPr marL="0" indent="0" algn="l">
              <a:lnSpc>
                <a:spcPts val="1450"/>
              </a:lnSpc>
              <a:buNone/>
            </a:pPr>
            <a:r>
              <a:rPr lang="en-US" sz="1150" dirty="0">
                <a:solidFill>
                  <a:srgbClr val="2B3541"/>
                </a:solidFill>
                <a:latin typeface="Funnel Display" pitchFamily="34" charset="0"/>
                <a:ea typeface="Funnel Display" pitchFamily="34" charset="-122"/>
                <a:cs typeface="Funnel Display" pitchFamily="34" charset="-120"/>
              </a:rPr>
              <a:t>Commerce</a:t>
            </a:r>
            <a:endParaRPr lang="en-US" sz="1150" dirty="0"/>
          </a:p>
        </p:txBody>
      </p:sp>
      <p:sp>
        <p:nvSpPr>
          <p:cNvPr id="15" name="Text 10"/>
          <p:cNvSpPr/>
          <p:nvPr/>
        </p:nvSpPr>
        <p:spPr>
          <a:xfrm>
            <a:off x="4744045" y="3709035"/>
            <a:ext cx="3809643" cy="319326"/>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Facilitating seamless transactions and economic growth for all members.</a:t>
            </a:r>
            <a:endParaRPr lang="en-US" sz="1000" dirty="0"/>
          </a:p>
        </p:txBody>
      </p:sp>
      <p:sp>
        <p:nvSpPr>
          <p:cNvPr id="16" name="Shape 11"/>
          <p:cNvSpPr/>
          <p:nvPr/>
        </p:nvSpPr>
        <p:spPr>
          <a:xfrm>
            <a:off x="453271" y="4235410"/>
            <a:ext cx="4083725" cy="1284446"/>
          </a:xfrm>
          <a:prstGeom prst="roundRect">
            <a:avLst>
              <a:gd name="adj" fmla="val 4235"/>
            </a:avLst>
          </a:prstGeom>
          <a:solidFill>
            <a:srgbClr val="FAF5EB"/>
          </a:solidFill>
          <a:ln w="7620">
            <a:solidFill>
              <a:srgbClr val="D5CDBE"/>
            </a:solidFill>
            <a:prstDash val="solid"/>
          </a:ln>
        </p:spPr>
      </p:sp>
      <p:sp>
        <p:nvSpPr>
          <p:cNvPr id="17" name="Shape 12"/>
          <p:cNvSpPr/>
          <p:nvPr/>
        </p:nvSpPr>
        <p:spPr>
          <a:xfrm>
            <a:off x="590312" y="4372451"/>
            <a:ext cx="388501" cy="388501"/>
          </a:xfrm>
          <a:prstGeom prst="roundRect">
            <a:avLst>
              <a:gd name="adj" fmla="val 23534265"/>
            </a:avLst>
          </a:prstGeom>
          <a:solidFill>
            <a:srgbClr val="3371A5"/>
          </a:solidFill>
          <a:ln/>
        </p:spPr>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7111" y="4479250"/>
            <a:ext cx="174784" cy="174784"/>
          </a:xfrm>
          <a:prstGeom prst="rect">
            <a:avLst/>
          </a:prstGeom>
        </p:spPr>
      </p:pic>
      <p:sp>
        <p:nvSpPr>
          <p:cNvPr id="19" name="Text 13"/>
          <p:cNvSpPr/>
          <p:nvPr/>
        </p:nvSpPr>
        <p:spPr>
          <a:xfrm>
            <a:off x="590312" y="4830961"/>
            <a:ext cx="1523762" cy="190500"/>
          </a:xfrm>
          <a:prstGeom prst="rect">
            <a:avLst/>
          </a:prstGeom>
          <a:noFill/>
          <a:ln/>
        </p:spPr>
        <p:txBody>
          <a:bodyPr wrap="none" lIns="0" tIns="0" rIns="0" bIns="0" rtlCol="0" anchor="t"/>
          <a:lstStyle/>
          <a:p>
            <a:pPr marL="0" indent="0" algn="l">
              <a:lnSpc>
                <a:spcPts val="1450"/>
              </a:lnSpc>
              <a:buNone/>
            </a:pPr>
            <a:r>
              <a:rPr lang="en-US" sz="1150" dirty="0">
                <a:solidFill>
                  <a:srgbClr val="2B3541"/>
                </a:solidFill>
                <a:latin typeface="Funnel Display" pitchFamily="34" charset="0"/>
                <a:ea typeface="Funnel Display" pitchFamily="34" charset="-122"/>
                <a:cs typeface="Funnel Display" pitchFamily="34" charset="-120"/>
              </a:rPr>
              <a:t>Blockchain</a:t>
            </a:r>
            <a:endParaRPr lang="en-US" sz="1150" dirty="0"/>
          </a:p>
        </p:txBody>
      </p:sp>
      <p:sp>
        <p:nvSpPr>
          <p:cNvPr id="20" name="Text 14"/>
          <p:cNvSpPr/>
          <p:nvPr/>
        </p:nvSpPr>
        <p:spPr>
          <a:xfrm>
            <a:off x="590312" y="5063490"/>
            <a:ext cx="3809643" cy="319326"/>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Ensuring transparency, security, and decentralization across the ecosystem.</a:t>
            </a:r>
            <a:endParaRPr lang="en-US" sz="1000" dirty="0"/>
          </a:p>
        </p:txBody>
      </p:sp>
      <p:sp>
        <p:nvSpPr>
          <p:cNvPr id="21" name="Shape 15"/>
          <p:cNvSpPr/>
          <p:nvPr/>
        </p:nvSpPr>
        <p:spPr>
          <a:xfrm>
            <a:off x="4607004" y="4235410"/>
            <a:ext cx="4083725" cy="1284446"/>
          </a:xfrm>
          <a:prstGeom prst="roundRect">
            <a:avLst>
              <a:gd name="adj" fmla="val 4235"/>
            </a:avLst>
          </a:prstGeom>
          <a:solidFill>
            <a:srgbClr val="FAF5EB"/>
          </a:solidFill>
          <a:ln w="7620">
            <a:solidFill>
              <a:srgbClr val="D5CDBE"/>
            </a:solidFill>
            <a:prstDash val="solid"/>
          </a:ln>
        </p:spPr>
      </p:sp>
      <p:sp>
        <p:nvSpPr>
          <p:cNvPr id="22" name="Shape 16"/>
          <p:cNvSpPr/>
          <p:nvPr/>
        </p:nvSpPr>
        <p:spPr>
          <a:xfrm>
            <a:off x="4744045" y="4372451"/>
            <a:ext cx="388501" cy="388501"/>
          </a:xfrm>
          <a:prstGeom prst="roundRect">
            <a:avLst>
              <a:gd name="adj" fmla="val 23534265"/>
            </a:avLst>
          </a:prstGeom>
          <a:solidFill>
            <a:srgbClr val="3371A5"/>
          </a:solidFill>
          <a:ln/>
        </p:spPr>
      </p:sp>
      <p:pic>
        <p:nvPicPr>
          <p:cNvPr id="2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50844" y="4479250"/>
            <a:ext cx="174784" cy="174784"/>
          </a:xfrm>
          <a:prstGeom prst="rect">
            <a:avLst/>
          </a:prstGeom>
        </p:spPr>
      </p:pic>
      <p:sp>
        <p:nvSpPr>
          <p:cNvPr id="24" name="Text 17"/>
          <p:cNvSpPr/>
          <p:nvPr/>
        </p:nvSpPr>
        <p:spPr>
          <a:xfrm>
            <a:off x="4744045" y="4830961"/>
            <a:ext cx="1523762" cy="190500"/>
          </a:xfrm>
          <a:prstGeom prst="rect">
            <a:avLst/>
          </a:prstGeom>
          <a:noFill/>
          <a:ln/>
        </p:spPr>
        <p:txBody>
          <a:bodyPr wrap="none" lIns="0" tIns="0" rIns="0" bIns="0" rtlCol="0" anchor="t"/>
          <a:lstStyle/>
          <a:p>
            <a:pPr marL="0" indent="0" algn="l">
              <a:lnSpc>
                <a:spcPts val="1450"/>
              </a:lnSpc>
              <a:buNone/>
            </a:pPr>
            <a:r>
              <a:rPr lang="en-US" sz="1150" dirty="0">
                <a:solidFill>
                  <a:srgbClr val="2B3541"/>
                </a:solidFill>
                <a:latin typeface="Funnel Display" pitchFamily="34" charset="0"/>
                <a:ea typeface="Funnel Display" pitchFamily="34" charset="-122"/>
                <a:cs typeface="Funnel Display" pitchFamily="34" charset="-120"/>
              </a:rPr>
              <a:t>Community</a:t>
            </a:r>
            <a:endParaRPr lang="en-US" sz="1150" dirty="0"/>
          </a:p>
        </p:txBody>
      </p:sp>
      <p:sp>
        <p:nvSpPr>
          <p:cNvPr id="25" name="Text 18"/>
          <p:cNvSpPr/>
          <p:nvPr/>
        </p:nvSpPr>
        <p:spPr>
          <a:xfrm>
            <a:off x="4744045" y="5063490"/>
            <a:ext cx="3809643" cy="319326"/>
          </a:xfrm>
          <a:prstGeom prst="rect">
            <a:avLst/>
          </a:prstGeom>
          <a:noFill/>
          <a:ln/>
        </p:spPr>
        <p:txBody>
          <a:bodyPr wrap="squar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Fostering a vibrant, collaborative network of engaged participants.</a:t>
            </a:r>
            <a:endParaRPr lang="en-US" sz="1000" dirty="0"/>
          </a:p>
        </p:txBody>
      </p:sp>
      <p:sp>
        <p:nvSpPr>
          <p:cNvPr id="26" name="Text 19"/>
          <p:cNvSpPr/>
          <p:nvPr/>
        </p:nvSpPr>
        <p:spPr>
          <a:xfrm>
            <a:off x="453271" y="5598676"/>
            <a:ext cx="8237458" cy="159663"/>
          </a:xfrm>
          <a:prstGeom prst="rect">
            <a:avLst/>
          </a:prstGeom>
          <a:noFill/>
          <a:ln/>
        </p:spPr>
        <p:txBody>
          <a:bodyPr wrap="non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Through the Infinity 8 model, early participants help accelerate ecosystem growth while building strong leadership networks.</a:t>
            </a:r>
            <a:endParaRPr lang="en-US" sz="1000" dirty="0"/>
          </a:p>
        </p:txBody>
      </p:sp>
      <p:sp>
        <p:nvSpPr>
          <p:cNvPr id="27" name="Text 20"/>
          <p:cNvSpPr/>
          <p:nvPr/>
        </p:nvSpPr>
        <p:spPr>
          <a:xfrm>
            <a:off x="453271" y="5863352"/>
            <a:ext cx="3611523" cy="304800"/>
          </a:xfrm>
          <a:prstGeom prst="rect">
            <a:avLst/>
          </a:prstGeom>
          <a:noFill/>
          <a:ln/>
        </p:spPr>
        <p:txBody>
          <a:bodyPr wrap="none" lIns="0" tIns="0" rIns="0" bIns="0" rtlCol="0" anchor="t"/>
          <a:lstStyle/>
          <a:p>
            <a:pPr marL="0" indent="0" algn="l">
              <a:lnSpc>
                <a:spcPts val="2350"/>
              </a:lnSpc>
              <a:buNone/>
            </a:pPr>
            <a:r>
              <a:rPr lang="en-US" sz="1900" dirty="0">
                <a:solidFill>
                  <a:srgbClr val="051D3A"/>
                </a:solidFill>
                <a:latin typeface="Funnel Display" pitchFamily="34" charset="0"/>
                <a:ea typeface="Funnel Display" pitchFamily="34" charset="-122"/>
                <a:cs typeface="Funnel Display" pitchFamily="34" charset="-120"/>
              </a:rPr>
              <a:t>Early Builders Shape the Future</a:t>
            </a:r>
            <a:endParaRPr lang="en-US" sz="1900" dirty="0"/>
          </a:p>
        </p:txBody>
      </p:sp>
      <p:sp>
        <p:nvSpPr>
          <p:cNvPr id="28" name="Text 21"/>
          <p:cNvSpPr/>
          <p:nvPr/>
        </p:nvSpPr>
        <p:spPr>
          <a:xfrm>
            <a:off x="453271" y="6273165"/>
            <a:ext cx="8237458" cy="159663"/>
          </a:xfrm>
          <a:prstGeom prst="rect">
            <a:avLst/>
          </a:prstGeom>
          <a:noFill/>
          <a:ln/>
        </p:spPr>
        <p:txBody>
          <a:bodyPr wrap="none" lIns="0" tIns="0" rIns="0" bIns="0" rtlCol="0" anchor="t"/>
          <a:lstStyle/>
          <a:p>
            <a:pPr marL="0" indent="0" algn="l">
              <a:lnSpc>
                <a:spcPts val="1250"/>
              </a:lnSpc>
              <a:buNone/>
            </a:pPr>
            <a:r>
              <a:rPr lang="en-US" sz="1000" dirty="0">
                <a:solidFill>
                  <a:srgbClr val="2B3541"/>
                </a:solidFill>
                <a:latin typeface="Funnel Sans" pitchFamily="34" charset="0"/>
                <a:ea typeface="Funnel Sans" pitchFamily="34" charset="-122"/>
                <a:cs typeface="Funnel Sans" pitchFamily="34" charset="-120"/>
              </a:rPr>
              <a:t>Join the Nirvista ecosystem and be part of building the next generation platform.</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2775</Words>
  <Application>Microsoft Office PowerPoint</Application>
  <PresentationFormat>Custom</PresentationFormat>
  <Paragraphs>307</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Funnel Sans</vt:lpstr>
      <vt:lpstr>Funnel Display Light</vt:lpstr>
      <vt:lpstr>Funnel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Nirvista Technologies</cp:lastModifiedBy>
  <cp:revision>2</cp:revision>
  <dcterms:created xsi:type="dcterms:W3CDTF">2026-03-30T15:38:18Z</dcterms:created>
  <dcterms:modified xsi:type="dcterms:W3CDTF">2026-03-30T15:43:26Z</dcterms:modified>
</cp:coreProperties>
</file>