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charts/chart2.xml" ContentType="application/vnd.openxmlformats-officedocument.drawingml.chart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charts/chart3.xml" ContentType="application/vnd.openxmlformats-officedocument.drawingml.chart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charts/chart4.xml" ContentType="application/vnd.openxmlformats-officedocument.drawingml.chart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charts/chart5.xml" ContentType="application/vnd.openxmlformats-officedocument.drawingml.chart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charts/chart6.xml" ContentType="application/vnd.openxmlformats-officedocument.drawingml.chart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notesMasterIdLst>
    <p:notesMasterId r:id="rId4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50" Type="http://schemas.openxmlformats.org/officeDocument/2006/relationships/theme" Target="theme/theme1.xml"/><Relationship Id="rId5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Commission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D4981A"/>
              </a:solidFill>
              <a:effectLst/>
            </c:spPr>
          </c:dPt>
          <c:dPt>
            <c:idx val="1"/>
            <c:bubble3D val="0"/>
            <c:spPr>
              <a:solidFill>
                <a:srgbClr val="0D9E98"/>
              </a:solidFill>
              <a:effectLst/>
            </c:spPr>
          </c:dPt>
          <c:dPt>
            <c:idx val="2"/>
            <c:bubble3D val="0"/>
            <c:spPr>
              <a:solidFill>
                <a:srgbClr val="1A3FA0"/>
              </a:solidFill>
              <a:effectLst/>
            </c:spPr>
          </c:dPt>
          <c:dPt>
            <c:idx val="3"/>
            <c:bubble3D val="0"/>
            <c:spPr>
              <a:solidFill>
                <a:srgbClr val="2563EB"/>
              </a:solidFill>
              <a:effectLst/>
            </c:spPr>
          </c:dPt>
          <c:dPt>
            <c:idx val="4"/>
            <c:bubble3D val="0"/>
            <c:spPr>
              <a:solidFill>
                <a:srgbClr val="3B82F6"/>
              </a:solidFill>
              <a:effectLst/>
            </c:spPr>
          </c:dPt>
          <c:dPt>
            <c:idx val="5"/>
            <c:bubble3D val="0"/>
            <c:spPr>
              <a:solidFill>
                <a:srgbClr val="60A5FA"/>
              </a:solidFill>
              <a:effectLst/>
            </c:spPr>
          </c:dPt>
          <c:dPt>
            <c:idx val="6"/>
            <c:bubble3D val="0"/>
            <c:spPr>
              <a:solidFill>
                <a:srgbClr val="93C5FD"/>
              </a:solidFill>
              <a:effectLst/>
            </c:spPr>
          </c:dPt>
          <c:dPt>
            <c:idx val="7"/>
            <c:bubble3D val="0"/>
            <c:spPr>
              <a:solidFill>
                <a:srgbClr val="BAD4FE"/>
              </a:solidFill>
              <a:effectLst/>
            </c:spPr>
          </c:dPt>
          <c:dPt>
            <c:idx val="8"/>
            <c:bubble3D val="0"/>
            <c:spPr>
              <a:solidFill>
                <a:srgbClr val="DBEAF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6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7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8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Level 0 (You)</c:v>
                </c:pt>
                <c:pt idx="1">
                  <c:v>Level 1</c:v>
                </c:pt>
                <c:pt idx="2">
                  <c:v>Level 2</c:v>
                </c:pt>
                <c:pt idx="3">
                  <c:v>Level 3</c:v>
                </c:pt>
                <c:pt idx="4">
                  <c:v>Level 4</c:v>
                </c:pt>
                <c:pt idx="5">
                  <c:v>Level 5</c:v>
                </c:pt>
                <c:pt idx="6">
                  <c:v>Level 6</c:v>
                </c:pt>
                <c:pt idx="7">
                  <c:v>Level 7</c:v>
                </c:pt>
                <c:pt idx="8">
                  <c:v>Level 8</c:v>
                </c:pt>
              </c:strCache>
            </c:strRef>
          </c:cat>
          <c:val>
            <c:numRef>
              <c:f>Sheet1!$B$2:$B$10</c:f>
              <c:numCache>
                <c:ptCount val="9"/>
                <c:pt idx="0">
                  <c:v>5</c:v>
                </c:pt>
                <c:pt idx="1">
                  <c:v>15</c:v>
                </c:pt>
                <c:pt idx="2">
                  <c:v>10</c:v>
                </c:pt>
                <c:pt idx="3">
                  <c:v>8</c:v>
                </c:pt>
                <c:pt idx="4">
                  <c:v>5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plotVisOnly val="1"/>
    <c:dispBlanksAs val="span"/>
  </c:chart>
  <c:spPr>
    <a:solidFill>
      <a:srgbClr val="EEF3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title>
      <c:tx>
        <c:rich>
          <a:bodyPr/>
          <a:lstStyle/>
          <a:p>
            <a:pPr>
              <a:defRPr sz="18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1800" b="0" i="0" u="none" strike="noStrike">
                <a:solidFill>
                  <a:srgbClr val="000000"/>
                </a:solidFill>
                <a:latin typeface="Arial"/>
              </a:rPr>
              <a:t>Monthly Purchase Points (Sample)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Purchase Points</c:v>
                </c:pt>
              </c:strCache>
            </c:strRef>
          </c:tx>
          <c:spPr>
            <a:solidFill>
              <a:srgbClr val="0D9E9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0D9E9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DC2626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0D9E98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0D9E98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DC2626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0D9E98"/>
              </a:solidFill>
              <a:effectLst/>
            </c:spPr>
          </c:dPt>
          <c:cat>
            <c:multiLvlStrRef>
              <c:f>Sheet1!$A$2:$A$7</c:f>
              <c:multiLvlStrCache>
                <c:ptCount val="6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1200</c:v>
                </c:pt>
                <c:pt idx="1">
                  <c:v>950</c:v>
                </c:pt>
                <c:pt idx="2">
                  <c:v>1050</c:v>
                </c:pt>
                <c:pt idx="3">
                  <c:v>1300</c:v>
                </c:pt>
                <c:pt idx="4">
                  <c:v>900</c:v>
                </c:pt>
                <c:pt idx="5">
                  <c:v>1100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FFFFFF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AAAAA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333333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AAAAA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0D1A4A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Distribution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D9E98"/>
              </a:solidFill>
              <a:effectLst/>
            </c:spPr>
          </c:dPt>
          <c:dPt>
            <c:idx val="1"/>
            <c:bubble3D val="0"/>
            <c:spPr>
              <a:solidFill>
                <a:srgbClr val="1A3FA0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ICO Distribution (60%)</c:v>
                </c:pt>
                <c:pt idx="1">
                  <c:v>Reserved &amp; Vested (40%)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span"/>
  </c:chart>
  <c:spPr>
    <a:solidFill>
      <a:srgbClr val="EEF3FF"/>
    </a:solidFill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Price (₹)</c:v>
                </c:pt>
              </c:strCache>
            </c:strRef>
          </c:tx>
          <c:spPr>
            <a:solidFill>
              <a:srgbClr val="0D9E9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0D9E9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A3FA0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3EB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4981A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F59E0B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Pre-ICO</c:v>
                  </c:pt>
                  <c:pt idx="1">
                    <c:v>ICO Round 1</c:v>
                  </c:pt>
                  <c:pt idx="2">
                    <c:v>ICO Round 2</c:v>
                  </c:pt>
                  <c:pt idx="3">
                    <c:v>ICO Round 3</c:v>
                  </c:pt>
                  <c:pt idx="4">
                    <c:v>Exchange Listing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FFFFFF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BBBBB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333333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BBBBB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080E2C"/>
    </a:solidFill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8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1800" b="0" i="0" u="none" strike="noStrike">
                <a:solidFill>
                  <a:srgbClr val="000000"/>
                </a:solidFill>
                <a:latin typeface="Arial"/>
              </a:rPr>
              <a:t>APY by Lock Duration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APY (%)</c:v>
                </c:pt>
              </c:strCache>
            </c:strRef>
          </c:tx>
          <c:spPr>
            <a:solidFill>
              <a:srgbClr val="0D9E9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80E2C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0D9E9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A3FA0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4981A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F59E0B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30 Days</c:v>
                  </c:pt>
                  <c:pt idx="1">
                    <c:v>90 Days</c:v>
                  </c:pt>
                  <c:pt idx="2">
                    <c:v>180 Days</c:v>
                  </c:pt>
                  <c:pt idx="3">
                    <c:v>365 Days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35</c:v>
                </c:pt>
                <c:pt idx="2">
                  <c:v>55</c:v>
                </c:pt>
                <c:pt idx="3">
                  <c:v>80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80E2C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3608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EEE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3608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D9E98"/>
              </a:solidFill>
              <a:effectLst/>
            </c:spPr>
          </c:dPt>
          <c:dPt>
            <c:idx val="1"/>
            <c:bubble3D val="0"/>
            <c:spPr>
              <a:solidFill>
                <a:srgbClr val="1A3FA0"/>
              </a:solidFill>
              <a:effectLst/>
            </c:spPr>
          </c:dPt>
          <c:dPt>
            <c:idx val="2"/>
            <c:bubble3D val="0"/>
            <c:spPr>
              <a:solidFill>
                <a:srgbClr val="D4981A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Network Commissions (45%)</c:v>
                </c:pt>
                <c:pt idx="1">
                  <c:v>Salary Pool (15%)</c:v>
                </c:pt>
                <c:pt idx="2">
                  <c:v>Company Operations (40%)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45</c:v>
                </c:pt>
                <c:pt idx="1">
                  <c:v>15</c:v>
                </c:pt>
                <c:pt idx="2">
                  <c:v>40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span"/>
  </c:chart>
  <c:spPr>
    <a:solidFill>
      <a:srgbClr val="EEF3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image" Target="../media/image-27-6.png"/><Relationship Id="rId7" Type="http://schemas.openxmlformats.org/officeDocument/2006/relationships/image" Target="../media/image-27-7.png"/><Relationship Id="rId8" Type="http://schemas.openxmlformats.org/officeDocument/2006/relationships/image" Target="../media/image-2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image" Target="../media/image-34-5.png"/><Relationship Id="rId6" Type="http://schemas.openxmlformats.org/officeDocument/2006/relationships/image" Target="../media/image-34-6.png"/><Relationship Id="rId7" Type="http://schemas.openxmlformats.org/officeDocument/2006/relationships/image" Target="../media/image-34-7.png"/><Relationship Id="rId8" Type="http://schemas.openxmlformats.org/officeDocument/2006/relationships/image" Target="../media/image-3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image" Target="../media/image-3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image" Target="../media/image-38-3.png"/><Relationship Id="rId4" Type="http://schemas.openxmlformats.org/officeDocument/2006/relationships/image" Target="../media/image-38-4.png"/><Relationship Id="rId5" Type="http://schemas.openxmlformats.org/officeDocument/2006/relationships/image" Target="../media/image-38-5.png"/><Relationship Id="rId6" Type="http://schemas.openxmlformats.org/officeDocument/2006/relationships/image" Target="../media/image-38-6.png"/><Relationship Id="rId7" Type="http://schemas.openxmlformats.org/officeDocument/2006/relationships/image" Target="../media/image-38-7.png"/><Relationship Id="rId8" Type="http://schemas.openxmlformats.org/officeDocument/2006/relationships/image" Target="../media/image-38-8.png"/><Relationship Id="rId9" Type="http://schemas.openxmlformats.org/officeDocument/2006/relationships/image" Target="../media/image-38-9.png"/><Relationship Id="rId10" Type="http://schemas.openxmlformats.org/officeDocument/2006/relationships/image" Target="../media/image-38-10.png"/><Relationship Id="rId11" Type="http://schemas.openxmlformats.org/officeDocument/2006/relationships/image" Target="../media/image-38-11.png"/><Relationship Id="rId12" Type="http://schemas.openxmlformats.org/officeDocument/2006/relationships/image" Target="../media/image-38-12.png"/><Relationship Id="rId13" Type="http://schemas.openxmlformats.org/officeDocument/2006/relationships/image" Target="../media/image-38-13.png"/><Relationship Id="rId14" Type="http://schemas.openxmlformats.org/officeDocument/2006/relationships/image" Target="../media/image-38-14.png"/><Relationship Id="rId15" Type="http://schemas.openxmlformats.org/officeDocument/2006/relationships/image" Target="../media/image-3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image" Target="../media/image-39-3.png"/><Relationship Id="rId4" Type="http://schemas.openxmlformats.org/officeDocument/2006/relationships/image" Target="../media/image-39-4.png"/><Relationship Id="rId5" Type="http://schemas.openxmlformats.org/officeDocument/2006/relationships/image" Target="../media/image-39-5.png"/><Relationship Id="rId6" Type="http://schemas.openxmlformats.org/officeDocument/2006/relationships/image" Target="../media/image-39-6.png"/><Relationship Id="rId7" Type="http://schemas.openxmlformats.org/officeDocument/2006/relationships/image" Target="../media/image-3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image" Target="../media/image-40-4.png"/><Relationship Id="rId5" Type="http://schemas.openxmlformats.org/officeDocument/2006/relationships/image" Target="../media/image-40-5.png"/><Relationship Id="rId6" Type="http://schemas.openxmlformats.org/officeDocument/2006/relationships/image" Target="../media/image-40-6.png"/><Relationship Id="rId7" Type="http://schemas.openxmlformats.org/officeDocument/2006/relationships/image" Target="../media/image-40-7.png"/><Relationship Id="rId8" Type="http://schemas.openxmlformats.org/officeDocument/2006/relationships/image" Target="../media/image-40-8.png"/><Relationship Id="rId9" Type="http://schemas.openxmlformats.org/officeDocument/2006/relationships/image" Target="../media/image-40-9.png"/><Relationship Id="rId10" Type="http://schemas.openxmlformats.org/officeDocument/2006/relationships/image" Target="../media/image-40-10.png"/><Relationship Id="rId11" Type="http://schemas.openxmlformats.org/officeDocument/2006/relationships/image" Target="../media/image-40-11.png"/><Relationship Id="rId12" Type="http://schemas.openxmlformats.org/officeDocument/2006/relationships/image" Target="../media/image-40-12.png"/><Relationship Id="rId13" Type="http://schemas.openxmlformats.org/officeDocument/2006/relationships/image" Target="../media/image-40-13.png"/><Relationship Id="rId14" Type="http://schemas.openxmlformats.org/officeDocument/2006/relationships/image" Target="../media/image-40-14.png"/><Relationship Id="rId15" Type="http://schemas.openxmlformats.org/officeDocument/2006/relationships/image" Target="../media/image-40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image" Target="../media/image-41-3.png"/><Relationship Id="rId4" Type="http://schemas.openxmlformats.org/officeDocument/2006/relationships/image" Target="../media/image-4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image" Target="../media/image-42-3.png"/><Relationship Id="rId4" Type="http://schemas.openxmlformats.org/officeDocument/2006/relationships/image" Target="../media/image-4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image" Target="../media/image-43-3.png"/><Relationship Id="rId4" Type="http://schemas.openxmlformats.org/officeDocument/2006/relationships/image" Target="../media/image-4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image" Target="../media/image-4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image" Target="../media/image-45-3.png"/><Relationship Id="rId4" Type="http://schemas.openxmlformats.org/officeDocument/2006/relationships/image" Target="../media/image-4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E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754880" cy="5143500"/>
          </a:xfrm>
          <a:prstGeom prst="rect">
            <a:avLst/>
          </a:prstGeom>
          <a:solidFill>
            <a:srgbClr val="0D1A4A"/>
          </a:solidFill>
          <a:ln/>
        </p:spPr>
      </p:sp>
      <p:sp>
        <p:nvSpPr>
          <p:cNvPr id="3" name="Shape 1"/>
          <p:cNvSpPr/>
          <p:nvPr/>
        </p:nvSpPr>
        <p:spPr>
          <a:xfrm>
            <a:off x="4754880" y="0"/>
            <a:ext cx="4389120" cy="5143500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4160520"/>
            <a:ext cx="4754880" cy="64008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5" name="Text 3"/>
          <p:cNvSpPr/>
          <p:nvPr/>
        </p:nvSpPr>
        <p:spPr>
          <a:xfrm>
            <a:off x="4937760" y="274320"/>
            <a:ext cx="402336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0" b="1" dirty="0">
                <a:solidFill>
                  <a:srgbClr val="0ECFC8">
                    <a:alpha val="1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∞8</a:t>
            </a:r>
            <a:endParaRPr lang="en-US" sz="16000" dirty="0"/>
          </a:p>
        </p:txBody>
      </p:sp>
      <p:sp>
        <p:nvSpPr>
          <p:cNvPr id="6" name="Text 4"/>
          <p:cNvSpPr/>
          <p:nvPr/>
        </p:nvSpPr>
        <p:spPr>
          <a:xfrm>
            <a:off x="384048" y="685800"/>
            <a:ext cx="420624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4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INFINITY 8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384048" y="1508760"/>
            <a:ext cx="42062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200" spc="800" kern="0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ECOSYSTEM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384048" y="2304288"/>
            <a:ext cx="2926080" cy="50292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9" name="Text 7"/>
          <p:cNvSpPr/>
          <p:nvPr/>
        </p:nvSpPr>
        <p:spPr>
          <a:xfrm>
            <a:off x="384048" y="2423160"/>
            <a:ext cx="420624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6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Hybrid Token + Direct Selling Growth Architecture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84048" y="3035808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a Scalable Blockchain-Powered Commerce Network</a:t>
            </a:r>
            <a:endParaRPr lang="en-US" sz="120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03520" y="1097280"/>
            <a:ext cx="502920" cy="502920"/>
          </a:xfrm>
          <a:prstGeom prst="rect">
            <a:avLst/>
          </a:prstGeom>
        </p:spPr>
      </p:pic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097280"/>
            <a:ext cx="502920" cy="502920"/>
          </a:xfrm>
          <a:prstGeom prst="rect">
            <a:avLst/>
          </a:prstGeom>
        </p:spPr>
      </p:pic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0" y="1097280"/>
            <a:ext cx="502920" cy="502920"/>
          </a:xfrm>
          <a:prstGeom prst="rect">
            <a:avLst/>
          </a:prstGeom>
        </p:spPr>
      </p:pic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520" y="2286000"/>
            <a:ext cx="502920" cy="502920"/>
          </a:xfrm>
          <a:prstGeom prst="rect">
            <a:avLst/>
          </a:prstGeom>
        </p:spPr>
      </p:pic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240" y="2286000"/>
            <a:ext cx="502920" cy="502920"/>
          </a:xfrm>
          <a:prstGeom prst="rect">
            <a:avLst/>
          </a:prstGeom>
        </p:spPr>
      </p:pic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8080" y="2286000"/>
            <a:ext cx="502920" cy="502920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384048" y="4434840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950" spc="150" kern="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 PRESENTATION  ·  2026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 — INTRODUCTION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Vision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84048" y="1207008"/>
            <a:ext cx="4187952" cy="3520440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94360" y="1371600"/>
            <a:ext cx="36576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Global Hybrid Ecosystem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94360" y="2103120"/>
            <a:ext cx="1828800" cy="41148"/>
          </a:xfrm>
          <a:prstGeom prst="rect">
            <a:avLst/>
          </a:prstGeom>
          <a:solidFill>
            <a:srgbClr val="0D9E98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2304288"/>
            <a:ext cx="219456" cy="219456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96112" y="2286000"/>
            <a:ext cx="3547872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Blockchain incentives powering early capital growth</a:t>
            </a:r>
            <a:endParaRPr lang="en-US" sz="12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871216"/>
            <a:ext cx="219456" cy="21945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96112" y="2852928"/>
            <a:ext cx="3547872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selling commerce generating real revenue</a:t>
            </a:r>
            <a:endParaRPr lang="en-US" sz="125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3438144"/>
            <a:ext cx="219456" cy="21945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96112" y="3419856"/>
            <a:ext cx="3547872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Network-driven growth through duplication model</a:t>
            </a:r>
            <a:endParaRPr lang="en-US" sz="125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4005072"/>
            <a:ext cx="219456" cy="219456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96112" y="3986784"/>
            <a:ext cx="3547872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Sustainable payout systems protecting all participants</a:t>
            </a:r>
            <a:endParaRPr lang="en-US" sz="1250" dirty="0"/>
          </a:p>
        </p:txBody>
      </p:sp>
      <p:sp>
        <p:nvSpPr>
          <p:cNvPr id="17" name="Shape 11"/>
          <p:cNvSpPr/>
          <p:nvPr/>
        </p:nvSpPr>
        <p:spPr>
          <a:xfrm>
            <a:off x="4800600" y="1207008"/>
            <a:ext cx="3959352" cy="3520440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8" name="Text 12"/>
          <p:cNvSpPr/>
          <p:nvPr/>
        </p:nvSpPr>
        <p:spPr>
          <a:xfrm>
            <a:off x="4983480" y="1371600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A3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Goal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4983480" y="1783080"/>
            <a:ext cx="35661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a hybrid digital economy where token incentives and real products coexist — delivering sustainable income to millions of participants worldwide.</a:t>
            </a:r>
            <a:endParaRPr lang="en-US" sz="1250" dirty="0"/>
          </a:p>
        </p:txBody>
      </p:sp>
      <p:sp>
        <p:nvSpPr>
          <p:cNvPr id="20" name="Shape 14"/>
          <p:cNvSpPr/>
          <p:nvPr/>
        </p:nvSpPr>
        <p:spPr>
          <a:xfrm>
            <a:off x="4983480" y="2816352"/>
            <a:ext cx="3200400" cy="41148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21" name="Shape 15"/>
          <p:cNvSpPr/>
          <p:nvPr/>
        </p:nvSpPr>
        <p:spPr>
          <a:xfrm>
            <a:off x="4983480" y="2944368"/>
            <a:ext cx="1691640" cy="621792"/>
          </a:xfrm>
          <a:prstGeom prst="rect">
            <a:avLst/>
          </a:prstGeom>
          <a:solidFill>
            <a:srgbClr val="1A3FA0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072" y="3127248"/>
            <a:ext cx="256032" cy="25603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5477256" y="3072384"/>
            <a:ext cx="1115568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market reach</a:t>
            </a:r>
            <a:endParaRPr lang="en-US" sz="1100" dirty="0"/>
          </a:p>
        </p:txBody>
      </p:sp>
      <p:sp>
        <p:nvSpPr>
          <p:cNvPr id="24" name="Shape 17"/>
          <p:cNvSpPr/>
          <p:nvPr/>
        </p:nvSpPr>
        <p:spPr>
          <a:xfrm>
            <a:off x="6812280" y="2944368"/>
            <a:ext cx="1691640" cy="621792"/>
          </a:xfrm>
          <a:prstGeom prst="rect">
            <a:avLst/>
          </a:prstGeom>
          <a:solidFill>
            <a:srgbClr val="1A3FA0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6872" y="3127248"/>
            <a:ext cx="256032" cy="256032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7306056" y="3072384"/>
            <a:ext cx="1115568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Token-backed value</a:t>
            </a:r>
            <a:endParaRPr lang="en-US" sz="1100" dirty="0"/>
          </a:p>
        </p:txBody>
      </p:sp>
      <p:sp>
        <p:nvSpPr>
          <p:cNvPr id="27" name="Shape 19"/>
          <p:cNvSpPr/>
          <p:nvPr/>
        </p:nvSpPr>
        <p:spPr>
          <a:xfrm>
            <a:off x="4983480" y="3694176"/>
            <a:ext cx="1691640" cy="621792"/>
          </a:xfrm>
          <a:prstGeom prst="rect">
            <a:avLst/>
          </a:prstGeom>
          <a:solidFill>
            <a:srgbClr val="1A3FA0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pic>
        <p:nvPicPr>
          <p:cNvPr id="2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8072" y="3877056"/>
            <a:ext cx="256032" cy="256032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5477256" y="3822192"/>
            <a:ext cx="1115568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product economy</a:t>
            </a:r>
            <a:endParaRPr lang="en-US" sz="1100" dirty="0"/>
          </a:p>
        </p:txBody>
      </p:sp>
      <p:sp>
        <p:nvSpPr>
          <p:cNvPr id="30" name="Shape 21"/>
          <p:cNvSpPr/>
          <p:nvPr/>
        </p:nvSpPr>
        <p:spPr>
          <a:xfrm>
            <a:off x="6812280" y="3694176"/>
            <a:ext cx="1691640" cy="621792"/>
          </a:xfrm>
          <a:prstGeom prst="rect">
            <a:avLst/>
          </a:prstGeom>
          <a:solidFill>
            <a:srgbClr val="1A3FA0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pic>
        <p:nvPicPr>
          <p:cNvPr id="3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6872" y="3877056"/>
            <a:ext cx="256032" cy="256032"/>
          </a:xfrm>
          <a:prstGeom prst="rect">
            <a:avLst/>
          </a:prstGeom>
        </p:spPr>
      </p:pic>
      <p:sp>
        <p:nvSpPr>
          <p:cNvPr id="32" name="Text 22"/>
          <p:cNvSpPr/>
          <p:nvPr/>
        </p:nvSpPr>
        <p:spPr>
          <a:xfrm>
            <a:off x="7306056" y="3822192"/>
            <a:ext cx="1115568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Mathematical sustainability</a:t>
            </a:r>
            <a:endParaRPr lang="en-US" sz="1100" dirty="0"/>
          </a:p>
        </p:txBody>
      </p:sp>
      <p:sp>
        <p:nvSpPr>
          <p:cNvPr id="33" name="Shape 23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0D1A4A"/>
          </a:solidFill>
          <a:ln/>
        </p:spPr>
      </p:sp>
      <p:sp>
        <p:nvSpPr>
          <p:cNvPr id="34" name="Text 24"/>
          <p:cNvSpPr/>
          <p:nvPr/>
        </p:nvSpPr>
        <p:spPr>
          <a:xfrm>
            <a:off x="411480" y="4892040"/>
            <a:ext cx="83210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incentives + real commerce = a self-sustaining ecosystem.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 — THE PROBLEM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Most Crypto Token Projects Fail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84048" y="1207008"/>
            <a:ext cx="4114800" cy="1078992"/>
          </a:xfrm>
          <a:prstGeom prst="rect">
            <a:avLst/>
          </a:prstGeom>
          <a:solidFill>
            <a:srgbClr val="FFF4F4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4048" y="1207008"/>
            <a:ext cx="59436" cy="1078992"/>
          </a:xfrm>
          <a:prstGeom prst="rect">
            <a:avLst/>
          </a:prstGeom>
          <a:solidFill>
            <a:srgbClr val="DC2626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" y="1609344"/>
            <a:ext cx="256032" cy="2560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50976" y="1316736"/>
            <a:ext cx="338328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Price Collapse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950976" y="1700784"/>
            <a:ext cx="3456432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Projects built on hype collapse the moment growth slows. No utility = no floor price.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384048" y="2395728"/>
            <a:ext cx="4114800" cy="1078992"/>
          </a:xfrm>
          <a:prstGeom prst="rect">
            <a:avLst/>
          </a:prstGeom>
          <a:solidFill>
            <a:srgbClr val="FFF4F4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84048" y="2395728"/>
            <a:ext cx="59436" cy="1078992"/>
          </a:xfrm>
          <a:prstGeom prst="rect">
            <a:avLst/>
          </a:prstGeom>
          <a:solidFill>
            <a:srgbClr val="DC2626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" y="2798064"/>
            <a:ext cx="256032" cy="2560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950976" y="2505456"/>
            <a:ext cx="338328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Recruitment Dependency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950976" y="2889504"/>
            <a:ext cx="3456432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exists only because new members join. Zero external product demand.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384048" y="3584448"/>
            <a:ext cx="4114800" cy="1078992"/>
          </a:xfrm>
          <a:prstGeom prst="rect">
            <a:avLst/>
          </a:prstGeom>
          <a:solidFill>
            <a:srgbClr val="FFF4F4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384048" y="3584448"/>
            <a:ext cx="59436" cy="1078992"/>
          </a:xfrm>
          <a:prstGeom prst="rect">
            <a:avLst/>
          </a:prstGeom>
          <a:solidFill>
            <a:srgbClr val="DC2626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" y="3986784"/>
            <a:ext cx="256032" cy="25603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50976" y="3694176"/>
            <a:ext cx="338328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Real Product Revenue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950976" y="4078224"/>
            <a:ext cx="3456432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 pools funded by incoming fees — classic circular structure.</a:t>
            </a:r>
            <a:endParaRPr lang="en-US" sz="1150" dirty="0"/>
          </a:p>
        </p:txBody>
      </p:sp>
      <p:sp>
        <p:nvSpPr>
          <p:cNvPr id="21" name="Shape 16"/>
          <p:cNvSpPr/>
          <p:nvPr/>
        </p:nvSpPr>
        <p:spPr>
          <a:xfrm>
            <a:off x="4818888" y="1207008"/>
            <a:ext cx="4114800" cy="1078992"/>
          </a:xfrm>
          <a:prstGeom prst="rect">
            <a:avLst/>
          </a:prstGeom>
          <a:solidFill>
            <a:srgbClr val="FFF4F4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4818888" y="1207008"/>
            <a:ext cx="59436" cy="1078992"/>
          </a:xfrm>
          <a:prstGeom prst="rect">
            <a:avLst/>
          </a:prstGeom>
          <a:solidFill>
            <a:srgbClr val="DC2626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056" y="1609344"/>
            <a:ext cx="256032" cy="25603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385816" y="1316736"/>
            <a:ext cx="338328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Unsustainable Reward Pools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5385816" y="1700784"/>
            <a:ext cx="3456432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Uncapped payouts promise more than the business generates — collapse is inevitable.</a:t>
            </a:r>
            <a:endParaRPr lang="en-US" sz="1150" dirty="0"/>
          </a:p>
        </p:txBody>
      </p:sp>
      <p:sp>
        <p:nvSpPr>
          <p:cNvPr id="26" name="Shape 20"/>
          <p:cNvSpPr/>
          <p:nvPr/>
        </p:nvSpPr>
        <p:spPr>
          <a:xfrm>
            <a:off x="4818888" y="2395728"/>
            <a:ext cx="4114800" cy="1078992"/>
          </a:xfrm>
          <a:prstGeom prst="rect">
            <a:avLst/>
          </a:prstGeom>
          <a:solidFill>
            <a:srgbClr val="FFF4F4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4818888" y="2395728"/>
            <a:ext cx="59436" cy="1078992"/>
          </a:xfrm>
          <a:prstGeom prst="rect">
            <a:avLst/>
          </a:prstGeom>
          <a:solidFill>
            <a:srgbClr val="DC2626"/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0056" y="2798064"/>
            <a:ext cx="256032" cy="256032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385816" y="2505456"/>
            <a:ext cx="338328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Liquidity Collapse at Listing</a:t>
            </a:r>
            <a:endParaRPr lang="en-US" sz="1300" dirty="0"/>
          </a:p>
        </p:txBody>
      </p:sp>
      <p:sp>
        <p:nvSpPr>
          <p:cNvPr id="30" name="Text 23"/>
          <p:cNvSpPr/>
          <p:nvPr/>
        </p:nvSpPr>
        <p:spPr>
          <a:xfrm>
            <a:off x="5385816" y="2889504"/>
            <a:ext cx="3456432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dumps immediately after exchange listing as vested holders sell — price never recovers.</a:t>
            </a:r>
            <a:endParaRPr lang="en-US" sz="1150" dirty="0"/>
          </a:p>
        </p:txBody>
      </p:sp>
      <p:sp>
        <p:nvSpPr>
          <p:cNvPr id="31" name="Shape 24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080E2C"/>
          </a:solidFill>
          <a:ln/>
        </p:spPr>
      </p:sp>
      <p:sp>
        <p:nvSpPr>
          <p:cNvPr id="32" name="Text 25"/>
          <p:cNvSpPr/>
          <p:nvPr/>
        </p:nvSpPr>
        <p:spPr>
          <a:xfrm>
            <a:off x="411480" y="4892040"/>
            <a:ext cx="83210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these failures are structural — Infinity 8 resolves each one by design.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 — SOLUTION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Infinity 8 Dual-Engine Model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84048" y="1207008"/>
            <a:ext cx="4251960" cy="3657600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4048" y="1207008"/>
            <a:ext cx="4251960" cy="530352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1243584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 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548640" y="1536192"/>
            <a:ext cx="329184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Economy</a:t>
            </a:r>
            <a:endParaRPr lang="en-US" sz="19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7328" y="1280160"/>
            <a:ext cx="512064" cy="512064"/>
          </a:xfrm>
          <a:prstGeom prst="rect">
            <a:avLst/>
          </a:prstGeom>
        </p:spPr>
      </p:pic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" y="2139696"/>
            <a:ext cx="219456" cy="21945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86968" y="212140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Pre-ICO entry at lowest price</a:t>
            </a:r>
            <a:endParaRPr lang="en-US" sz="125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" y="2779776"/>
            <a:ext cx="219456" cy="21945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86968" y="276148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ICO price ladder (₹10→₹50)</a:t>
            </a:r>
            <a:endParaRPr lang="en-US" sz="125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216" y="3419856"/>
            <a:ext cx="219456" cy="219456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86968" y="340156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Vesting rewards up to 80% APY</a:t>
            </a:r>
            <a:endParaRPr lang="en-US" sz="125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216" y="4059936"/>
            <a:ext cx="219456" cy="21945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86968" y="404164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buyback floor support</a:t>
            </a:r>
            <a:endParaRPr lang="en-US" sz="1250" dirty="0"/>
          </a:p>
        </p:txBody>
      </p:sp>
      <p:sp>
        <p:nvSpPr>
          <p:cNvPr id="19" name="Shape 12"/>
          <p:cNvSpPr/>
          <p:nvPr/>
        </p:nvSpPr>
        <p:spPr>
          <a:xfrm>
            <a:off x="4882896" y="1207008"/>
            <a:ext cx="425196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0" name="Shape 13"/>
          <p:cNvSpPr/>
          <p:nvPr/>
        </p:nvSpPr>
        <p:spPr>
          <a:xfrm>
            <a:off x="4882896" y="1207008"/>
            <a:ext cx="4251960" cy="530352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21" name="Text 14"/>
          <p:cNvSpPr/>
          <p:nvPr/>
        </p:nvSpPr>
        <p:spPr>
          <a:xfrm>
            <a:off x="5047488" y="1243584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 2</a:t>
            </a:r>
            <a:endParaRPr lang="en-US" sz="900" dirty="0"/>
          </a:p>
        </p:txBody>
      </p:sp>
      <p:sp>
        <p:nvSpPr>
          <p:cNvPr id="22" name="Text 15"/>
          <p:cNvSpPr/>
          <p:nvPr/>
        </p:nvSpPr>
        <p:spPr>
          <a:xfrm>
            <a:off x="5047488" y="1536192"/>
            <a:ext cx="329184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D1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Commerce Network</a:t>
            </a:r>
            <a:endParaRPr lang="en-US" sz="1900" dirty="0"/>
          </a:p>
        </p:txBody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6176" y="1280160"/>
            <a:ext cx="512064" cy="512064"/>
          </a:xfrm>
          <a:prstGeom prst="rect">
            <a:avLst/>
          </a:prstGeom>
        </p:spPr>
      </p:pic>
      <p:pic>
        <p:nvPicPr>
          <p:cNvPr id="2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4064" y="2139696"/>
            <a:ext cx="219456" cy="219456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5385816" y="212140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eCommerce marketplace transactions</a:t>
            </a:r>
            <a:endParaRPr lang="en-US" sz="1250" dirty="0"/>
          </a:p>
        </p:txBody>
      </p:sp>
      <p:pic>
        <p:nvPicPr>
          <p:cNvPr id="2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4064" y="2779776"/>
            <a:ext cx="219456" cy="219456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5385816" y="276148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Travel, education, SaaS products</a:t>
            </a:r>
            <a:endParaRPr lang="en-US" sz="1250" dirty="0"/>
          </a:p>
        </p:txBody>
      </p:sp>
      <p:pic>
        <p:nvPicPr>
          <p:cNvPr id="2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4064" y="3419856"/>
            <a:ext cx="219456" cy="219456"/>
          </a:xfrm>
          <a:prstGeom prst="rect">
            <a:avLst/>
          </a:prstGeom>
        </p:spPr>
      </p:pic>
      <p:sp>
        <p:nvSpPr>
          <p:cNvPr id="29" name="Text 18"/>
          <p:cNvSpPr/>
          <p:nvPr/>
        </p:nvSpPr>
        <p:spPr>
          <a:xfrm>
            <a:off x="5385816" y="340156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external revenue stream</a:t>
            </a:r>
            <a:endParaRPr lang="en-US" sz="1250" dirty="0"/>
          </a:p>
        </p:txBody>
      </p:sp>
      <p:pic>
        <p:nvPicPr>
          <p:cNvPr id="3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84064" y="4059936"/>
            <a:ext cx="219456" cy="219456"/>
          </a:xfrm>
          <a:prstGeom prst="rect">
            <a:avLst/>
          </a:prstGeom>
        </p:spPr>
      </p:pic>
      <p:sp>
        <p:nvSpPr>
          <p:cNvPr id="31" name="Text 19"/>
          <p:cNvSpPr/>
          <p:nvPr/>
        </p:nvSpPr>
        <p:spPr>
          <a:xfrm>
            <a:off x="5385816" y="404164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independence from token markets</a:t>
            </a:r>
            <a:endParaRPr lang="en-US" sz="1250" dirty="0"/>
          </a:p>
        </p:txBody>
      </p:sp>
      <p:sp>
        <p:nvSpPr>
          <p:cNvPr id="32" name="Shape 20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0D1A4A"/>
          </a:solidFill>
          <a:ln/>
        </p:spPr>
      </p:sp>
      <p:sp>
        <p:nvSpPr>
          <p:cNvPr id="33" name="Text 21"/>
          <p:cNvSpPr/>
          <p:nvPr/>
        </p:nvSpPr>
        <p:spPr>
          <a:xfrm>
            <a:off x="411480" y="4892040"/>
            <a:ext cx="83210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Together, both engines create balanced incentives, real revenue and long-term sustainability.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80E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 — ARCHITECTURE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Architecture Overview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84048" y="1243584"/>
            <a:ext cx="8375904" cy="1600200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7" name="Shape 5"/>
          <p:cNvSpPr/>
          <p:nvPr/>
        </p:nvSpPr>
        <p:spPr>
          <a:xfrm>
            <a:off x="384048" y="1243584"/>
            <a:ext cx="1371600" cy="1600200"/>
          </a:xfrm>
          <a:prstGeom prst="rect">
            <a:avLst/>
          </a:prstGeom>
          <a:solidFill>
            <a:srgbClr val="0D1A4A"/>
          </a:solidFill>
          <a:ln/>
        </p:spPr>
      </p:sp>
      <p:sp>
        <p:nvSpPr>
          <p:cNvPr id="8" name="Text 6"/>
          <p:cNvSpPr/>
          <p:nvPr/>
        </p:nvSpPr>
        <p:spPr>
          <a:xfrm>
            <a:off x="438912" y="1316736"/>
            <a:ext cx="1261872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00" b="1" spc="150" kern="0" dirty="0">
                <a:solidFill>
                  <a:srgbClr val="1A3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38912" y="1746504"/>
            <a:ext cx="1261872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Growth Engine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1874520" y="1536192"/>
            <a:ext cx="1572768" cy="987552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1947672" y="1627632"/>
            <a:ext cx="14264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Pre-ICO &amp; ICO capital formation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3593592" y="1536192"/>
            <a:ext cx="1572768" cy="987552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3666744" y="1627632"/>
            <a:ext cx="14264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price ladder: ₹10 → ₹50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312664" y="1536192"/>
            <a:ext cx="1572768" cy="987552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5385816" y="1627632"/>
            <a:ext cx="14264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Vesting rewards up to 80% APY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7031736" y="1536192"/>
            <a:ext cx="1572768" cy="987552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7104888" y="1627632"/>
            <a:ext cx="14264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Buyback liquidity protection fund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384048" y="3072384"/>
            <a:ext cx="8375904" cy="1600200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19" name="Shape 17"/>
          <p:cNvSpPr/>
          <p:nvPr/>
        </p:nvSpPr>
        <p:spPr>
          <a:xfrm>
            <a:off x="384048" y="3072384"/>
            <a:ext cx="1371600" cy="1600200"/>
          </a:xfrm>
          <a:prstGeom prst="rect">
            <a:avLst/>
          </a:prstGeom>
          <a:solidFill>
            <a:srgbClr val="0D1A4A"/>
          </a:solidFill>
          <a:ln/>
        </p:spPr>
      </p:sp>
      <p:sp>
        <p:nvSpPr>
          <p:cNvPr id="20" name="Text 18"/>
          <p:cNvSpPr/>
          <p:nvPr/>
        </p:nvSpPr>
        <p:spPr>
          <a:xfrm>
            <a:off x="438912" y="3145536"/>
            <a:ext cx="1261872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00" b="1" spc="150" kern="0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2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38912" y="3575304"/>
            <a:ext cx="1261872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Selling Commerce Engine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1874520" y="3364992"/>
            <a:ext cx="1572768" cy="987552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1947672" y="3456432"/>
            <a:ext cx="14264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8×8 Unilevel network structure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3593592" y="3364992"/>
            <a:ext cx="1572768" cy="987552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3666744" y="3456432"/>
            <a:ext cx="14264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diversified income streams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5312664" y="3364992"/>
            <a:ext cx="1572768" cy="987552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5385816" y="3456432"/>
            <a:ext cx="14264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Commerce + salary + staking payouts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7031736" y="3364992"/>
            <a:ext cx="1572768" cy="987552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7104888" y="3456432"/>
            <a:ext cx="14264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Activity-gated commission model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4334256" y="2816352"/>
            <a:ext cx="475488" cy="256032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31" name="Text 29"/>
          <p:cNvSpPr/>
          <p:nvPr/>
        </p:nvSpPr>
        <p:spPr>
          <a:xfrm>
            <a:off x="4334256" y="2816352"/>
            <a:ext cx="4754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0D1A4A"/>
          </a:solidFill>
          <a:ln/>
        </p:spPr>
      </p:sp>
      <p:sp>
        <p:nvSpPr>
          <p:cNvPr id="33" name="Text 31"/>
          <p:cNvSpPr/>
          <p:nvPr/>
        </p:nvSpPr>
        <p:spPr>
          <a:xfrm>
            <a:off x="411480" y="4892040"/>
            <a:ext cx="83210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layers operate simultaneously — Phase 1 token appreciation + Phase 2 commerce income.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 — PHASE 1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1: Token Expansion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84048" y="1207008"/>
            <a:ext cx="4160520" cy="1243584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4048" y="1207008"/>
            <a:ext cx="59436" cy="1243584"/>
          </a:xfrm>
          <a:prstGeom prst="rect">
            <a:avLst/>
          </a:prstGeom>
          <a:solidFill>
            <a:srgbClr val="0D9E98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" y="1627632"/>
            <a:ext cx="292608" cy="29260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78408" y="1316736"/>
            <a:ext cx="342900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Pre-ICO Participation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978408" y="1719072"/>
            <a:ext cx="342900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Entry at ₹10 — lowest price before public launch. Maximum upside for early believers.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846320" y="1207008"/>
            <a:ext cx="4160520" cy="1243584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846320" y="1207008"/>
            <a:ext cx="59436" cy="1243584"/>
          </a:xfrm>
          <a:prstGeom prst="rect">
            <a:avLst/>
          </a:prstGeom>
          <a:solidFill>
            <a:srgbClr val="1A3FA0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7488" y="1627632"/>
            <a:ext cx="292608" cy="29260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440680" y="1316736"/>
            <a:ext cx="342900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A3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ICO Fundraising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5440680" y="1719072"/>
            <a:ext cx="342900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public rounds raise capital for ecosystem infrastructure and marketplace build-out.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384048" y="2596896"/>
            <a:ext cx="4160520" cy="1243584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384048" y="2596896"/>
            <a:ext cx="59436" cy="1243584"/>
          </a:xfrm>
          <a:prstGeom prst="rect">
            <a:avLst/>
          </a:prstGeom>
          <a:solidFill>
            <a:srgbClr val="D4981A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" y="3017520"/>
            <a:ext cx="292608" cy="29260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78408" y="2706624"/>
            <a:ext cx="342900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Appreciation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978408" y="3108960"/>
            <a:ext cx="342900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 ladder from ₹10 → ₹50 across ICO rounds drives 400% ROI potential for Pre-ICO entrants.</a:t>
            </a:r>
            <a:endParaRPr lang="en-US" sz="1150" dirty="0"/>
          </a:p>
        </p:txBody>
      </p:sp>
      <p:sp>
        <p:nvSpPr>
          <p:cNvPr id="21" name="Shape 16"/>
          <p:cNvSpPr/>
          <p:nvPr/>
        </p:nvSpPr>
        <p:spPr>
          <a:xfrm>
            <a:off x="4846320" y="2596896"/>
            <a:ext cx="4160520" cy="1243584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4846320" y="2596896"/>
            <a:ext cx="59436" cy="1243584"/>
          </a:xfrm>
          <a:prstGeom prst="rect">
            <a:avLst/>
          </a:prstGeom>
          <a:solidFill>
            <a:srgbClr val="7C3AED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7488" y="3017520"/>
            <a:ext cx="292608" cy="29260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440680" y="2706624"/>
            <a:ext cx="342900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Vesting Rewards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5440680" y="3108960"/>
            <a:ext cx="342900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Locking tokens earns up to 80% APY. Longer lock = higher yield. Reduces sell pressure.</a:t>
            </a:r>
            <a:endParaRPr lang="en-US" sz="1150" dirty="0"/>
          </a:p>
        </p:txBody>
      </p:sp>
      <p:sp>
        <p:nvSpPr>
          <p:cNvPr id="26" name="Shape 20"/>
          <p:cNvSpPr/>
          <p:nvPr/>
        </p:nvSpPr>
        <p:spPr>
          <a:xfrm>
            <a:off x="2834640" y="3986784"/>
            <a:ext cx="3474720" cy="1234440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2834640" y="3986784"/>
            <a:ext cx="59436" cy="1234440"/>
          </a:xfrm>
          <a:prstGeom prst="rect">
            <a:avLst/>
          </a:prstGeom>
          <a:solidFill>
            <a:srgbClr val="059669"/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7520" y="4407408"/>
            <a:ext cx="292608" cy="292608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3429000" y="4096512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Liquidity Preparation</a:t>
            </a:r>
            <a:endParaRPr lang="en-US" sz="1300" dirty="0"/>
          </a:p>
        </p:txBody>
      </p:sp>
      <p:sp>
        <p:nvSpPr>
          <p:cNvPr id="30" name="Text 23"/>
          <p:cNvSpPr/>
          <p:nvPr/>
        </p:nvSpPr>
        <p:spPr>
          <a:xfrm>
            <a:off x="3429000" y="4498848"/>
            <a:ext cx="274320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Reserve fund and buyback mechanism established before exchange listing to protect price floor.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 — PHASE 2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2: Commerce Ecosystem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84048" y="1207008"/>
            <a:ext cx="2743200" cy="1627632"/>
          </a:xfrm>
          <a:prstGeom prst="rect">
            <a:avLst/>
          </a:prstGeom>
          <a:solidFill>
            <a:srgbClr val="0D7A75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768" y="1371600"/>
            <a:ext cx="384048" cy="38404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21208" y="1865376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eCommerce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21208" y="2267712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marketplace for physical &amp; digital goods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3310128" y="1207008"/>
            <a:ext cx="2743200" cy="1627632"/>
          </a:xfrm>
          <a:prstGeom prst="rect">
            <a:avLst/>
          </a:prstGeom>
          <a:solidFill>
            <a:srgbClr val="1A3FA0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8848" y="1371600"/>
            <a:ext cx="384048" cy="38404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447288" y="1865376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Travel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3447288" y="2267712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Hotels, flights &amp; experiences with member pricing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236208" y="1207008"/>
            <a:ext cx="2743200" cy="1627632"/>
          </a:xfrm>
          <a:prstGeom prst="rect">
            <a:avLst/>
          </a:prstGeom>
          <a:solidFill>
            <a:srgbClr val="D4981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4928" y="1371600"/>
            <a:ext cx="384048" cy="38404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373368" y="1865376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</a:t>
            </a:r>
            <a:endParaRPr lang="en-US" sz="1500" dirty="0"/>
          </a:p>
        </p:txBody>
      </p:sp>
      <p:sp>
        <p:nvSpPr>
          <p:cNvPr id="17" name="Text 12"/>
          <p:cNvSpPr/>
          <p:nvPr/>
        </p:nvSpPr>
        <p:spPr>
          <a:xfrm>
            <a:off x="6373368" y="2267712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courses, certs &amp; training programs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384048" y="2990088"/>
            <a:ext cx="2743200" cy="1627632"/>
          </a:xfrm>
          <a:prstGeom prst="rect">
            <a:avLst/>
          </a:prstGeom>
          <a:solidFill>
            <a:srgbClr val="7C3AED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2768" y="3154680"/>
            <a:ext cx="384048" cy="384048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521208" y="3648456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Tools</a:t>
            </a:r>
            <a:endParaRPr lang="en-US" sz="1500" dirty="0"/>
          </a:p>
        </p:txBody>
      </p:sp>
      <p:sp>
        <p:nvSpPr>
          <p:cNvPr id="21" name="Text 15"/>
          <p:cNvSpPr/>
          <p:nvPr/>
        </p:nvSpPr>
        <p:spPr>
          <a:xfrm>
            <a:off x="521208" y="4050792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Productivity apps &amp; software subscriptions</a:t>
            </a:r>
            <a:endParaRPr lang="en-US" sz="1150" dirty="0"/>
          </a:p>
        </p:txBody>
      </p:sp>
      <p:sp>
        <p:nvSpPr>
          <p:cNvPr id="22" name="Shape 16"/>
          <p:cNvSpPr/>
          <p:nvPr/>
        </p:nvSpPr>
        <p:spPr>
          <a:xfrm>
            <a:off x="3310128" y="2990088"/>
            <a:ext cx="2743200" cy="1627632"/>
          </a:xfrm>
          <a:prstGeom prst="rect">
            <a:avLst/>
          </a:prstGeom>
          <a:solidFill>
            <a:srgbClr val="059669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8848" y="3154680"/>
            <a:ext cx="384048" cy="384048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3447288" y="3648456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SaaS Services</a:t>
            </a:r>
            <a:endParaRPr lang="en-US" sz="1500" dirty="0"/>
          </a:p>
        </p:txBody>
      </p:sp>
      <p:sp>
        <p:nvSpPr>
          <p:cNvPr id="25" name="Text 18"/>
          <p:cNvSpPr/>
          <p:nvPr/>
        </p:nvSpPr>
        <p:spPr>
          <a:xfrm>
            <a:off x="3447288" y="4050792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 platforms generating recurring revenue</a:t>
            </a:r>
            <a:endParaRPr lang="en-US" sz="1150" dirty="0"/>
          </a:p>
        </p:txBody>
      </p:sp>
      <p:sp>
        <p:nvSpPr>
          <p:cNvPr id="26" name="Shape 19"/>
          <p:cNvSpPr/>
          <p:nvPr/>
        </p:nvSpPr>
        <p:spPr>
          <a:xfrm>
            <a:off x="6236208" y="2990088"/>
            <a:ext cx="2743200" cy="1627632"/>
          </a:xfrm>
          <a:prstGeom prst="rect">
            <a:avLst/>
          </a:prstGeom>
          <a:solidFill>
            <a:srgbClr val="DC2626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4928" y="3154680"/>
            <a:ext cx="384048" cy="384048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6373368" y="3648456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Subscriptions</a:t>
            </a:r>
            <a:endParaRPr lang="en-US" sz="1500" dirty="0"/>
          </a:p>
        </p:txBody>
      </p:sp>
      <p:sp>
        <p:nvSpPr>
          <p:cNvPr id="29" name="Text 21"/>
          <p:cNvSpPr/>
          <p:nvPr/>
        </p:nvSpPr>
        <p:spPr>
          <a:xfrm>
            <a:off x="6373368" y="4050792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member bundles across all categories</a:t>
            </a:r>
            <a:endParaRPr lang="en-US" sz="1150" dirty="0"/>
          </a:p>
        </p:txBody>
      </p:sp>
      <p:sp>
        <p:nvSpPr>
          <p:cNvPr id="30" name="Shape 22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080E2C"/>
          </a:solidFill>
          <a:ln/>
        </p:spPr>
      </p:sp>
      <p:sp>
        <p:nvSpPr>
          <p:cNvPr id="31" name="Text 23"/>
          <p:cNvSpPr/>
          <p:nvPr/>
        </p:nvSpPr>
        <p:spPr>
          <a:xfrm>
            <a:off x="411480" y="4892040"/>
            <a:ext cx="83210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generates real external revenue — independent of token market conditions.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80E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 — RESILIENCE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Two-Phase Model Matters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411480" y="1078992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acts as the safety net when token markets weaken.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84048" y="1508760"/>
            <a:ext cx="4251960" cy="3218688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84048" y="1508760"/>
            <a:ext cx="4251960" cy="457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1554480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Token-Only Model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84448" y="1554480"/>
            <a:ext cx="91440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RISK</a:t>
            </a:r>
            <a:endParaRPr lang="en-US" sz="100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" y="2103120"/>
            <a:ext cx="219456" cy="219456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877824" y="2084832"/>
            <a:ext cx="3639312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= new recruits only</a:t>
            </a:r>
            <a:endParaRPr lang="en-US" sz="125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" y="2706624"/>
            <a:ext cx="219456" cy="21945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877824" y="2688336"/>
            <a:ext cx="3639312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Collapses when growth slows</a:t>
            </a:r>
            <a:endParaRPr lang="en-US" sz="125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" y="3310128"/>
            <a:ext cx="219456" cy="219456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77824" y="3291840"/>
            <a:ext cx="3639312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external product demand</a:t>
            </a:r>
            <a:endParaRPr lang="en-US" sz="125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216" y="3913632"/>
            <a:ext cx="219456" cy="219456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77824" y="3895344"/>
            <a:ext cx="3639312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Participants lose all income</a:t>
            </a:r>
            <a:endParaRPr lang="en-US" sz="1250" dirty="0"/>
          </a:p>
        </p:txBody>
      </p:sp>
      <p:sp>
        <p:nvSpPr>
          <p:cNvPr id="19" name="Shape 13"/>
          <p:cNvSpPr/>
          <p:nvPr/>
        </p:nvSpPr>
        <p:spPr>
          <a:xfrm>
            <a:off x="4956048" y="1508760"/>
            <a:ext cx="4251960" cy="3218688"/>
          </a:xfrm>
          <a:prstGeom prst="rect">
            <a:avLst/>
          </a:prstGeom>
          <a:solidFill>
            <a:srgbClr val="1A3FA0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0" name="Shape 14"/>
          <p:cNvSpPr/>
          <p:nvPr/>
        </p:nvSpPr>
        <p:spPr>
          <a:xfrm>
            <a:off x="4956048" y="1508760"/>
            <a:ext cx="4251960" cy="457200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21" name="Text 15"/>
          <p:cNvSpPr/>
          <p:nvPr/>
        </p:nvSpPr>
        <p:spPr>
          <a:xfrm>
            <a:off x="5120640" y="1554480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Infinity 8 Two-Phase</a:t>
            </a:r>
            <a:endParaRPr lang="en-US" sz="1400" dirty="0"/>
          </a:p>
        </p:txBody>
      </p:sp>
      <p:sp>
        <p:nvSpPr>
          <p:cNvPr id="22" name="Text 16"/>
          <p:cNvSpPr/>
          <p:nvPr/>
        </p:nvSpPr>
        <p:spPr>
          <a:xfrm>
            <a:off x="8156448" y="1554480"/>
            <a:ext cx="91440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PROTECTED</a:t>
            </a:r>
            <a:endParaRPr lang="en-US" sz="1000" dirty="0"/>
          </a:p>
        </p:txBody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7216" y="2103120"/>
            <a:ext cx="219456" cy="219456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5449824" y="2084832"/>
            <a:ext cx="3639312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= product transactions</a:t>
            </a:r>
            <a:endParaRPr lang="en-US" sz="1250" dirty="0"/>
          </a:p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7216" y="2706624"/>
            <a:ext cx="219456" cy="219456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5449824" y="2688336"/>
            <a:ext cx="3639312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Commerce survives bear markets</a:t>
            </a:r>
            <a:endParaRPr lang="en-US" sz="1250" dirty="0"/>
          </a:p>
        </p:txBody>
      </p:sp>
      <p:pic>
        <p:nvPicPr>
          <p:cNvPr id="2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57216" y="3310128"/>
            <a:ext cx="219456" cy="219456"/>
          </a:xfrm>
          <a:prstGeom prst="rect">
            <a:avLst/>
          </a:prstGeom>
        </p:spPr>
      </p:pic>
      <p:sp>
        <p:nvSpPr>
          <p:cNvPr id="28" name="Text 19"/>
          <p:cNvSpPr/>
          <p:nvPr/>
        </p:nvSpPr>
        <p:spPr>
          <a:xfrm>
            <a:off x="5449824" y="3291840"/>
            <a:ext cx="3639312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customers create demand</a:t>
            </a:r>
            <a:endParaRPr lang="en-US" sz="1250" dirty="0"/>
          </a:p>
        </p:txBody>
      </p:sp>
      <p:pic>
        <p:nvPicPr>
          <p:cNvPr id="2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7216" y="3913632"/>
            <a:ext cx="219456" cy="219456"/>
          </a:xfrm>
          <a:prstGeom prst="rect">
            <a:avLst/>
          </a:prstGeom>
        </p:spPr>
      </p:pic>
      <p:sp>
        <p:nvSpPr>
          <p:cNvPr id="30" name="Text 20"/>
          <p:cNvSpPr/>
          <p:nvPr/>
        </p:nvSpPr>
        <p:spPr>
          <a:xfrm>
            <a:off x="5449824" y="3895344"/>
            <a:ext cx="3639312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Participants keep earning</a:t>
            </a:r>
            <a:endParaRPr lang="en-US" sz="1250" dirty="0"/>
          </a:p>
        </p:txBody>
      </p:sp>
      <p:sp>
        <p:nvSpPr>
          <p:cNvPr id="31" name="Shape 21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0D1A4A"/>
          </a:solidFill>
          <a:ln/>
        </p:spPr>
      </p:sp>
      <p:sp>
        <p:nvSpPr>
          <p:cNvPr id="32" name="Text 22"/>
          <p:cNvSpPr/>
          <p:nvPr/>
        </p:nvSpPr>
        <p:spPr>
          <a:xfrm>
            <a:off x="411480" y="4892040"/>
            <a:ext cx="83210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token demand weakens, Phase 2 commerce keeps commissions and salary flowing.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 — NETWORK STRUCTURE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Infinity 8 Network Model: 8×8 Unilevel Matrix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84048" y="1207008"/>
            <a:ext cx="4160520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4048" y="1207008"/>
            <a:ext cx="64008" cy="1554480"/>
          </a:xfrm>
          <a:prstGeom prst="rect">
            <a:avLst/>
          </a:prstGeom>
          <a:solidFill>
            <a:srgbClr val="0D9E98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" y="1737360"/>
            <a:ext cx="347472" cy="34747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42416" y="1344168"/>
            <a:ext cx="333756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Unlimited Width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042416" y="1773936"/>
            <a:ext cx="3401568" cy="8412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Personally sponsor as many Level 1 members as you can recruit — no cap or restriction.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846320" y="1207008"/>
            <a:ext cx="4160520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846320" y="1207008"/>
            <a:ext cx="64008" cy="1554480"/>
          </a:xfrm>
          <a:prstGeom prst="rect">
            <a:avLst/>
          </a:prstGeom>
          <a:solidFill>
            <a:srgbClr val="1A3FA0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7488" y="1737360"/>
            <a:ext cx="347472" cy="34747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504688" y="1344168"/>
            <a:ext cx="333756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A3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Levels Deep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5504688" y="1773936"/>
            <a:ext cx="3401568" cy="8412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 commissions from qualifying activity down to your 8th generation in the network.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384048" y="2926080"/>
            <a:ext cx="4160520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384048" y="2926080"/>
            <a:ext cx="64008" cy="1554480"/>
          </a:xfrm>
          <a:prstGeom prst="rect">
            <a:avLst/>
          </a:prstGeom>
          <a:solidFill>
            <a:srgbClr val="D4981A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" y="3456432"/>
            <a:ext cx="347472" cy="34747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042416" y="3063240"/>
            <a:ext cx="333756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Unilevel Structure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1042416" y="3493008"/>
            <a:ext cx="3401568" cy="8412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 you refer is your Level 1. Simple, transparent, and easy to explain to anyone.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4846320" y="2926080"/>
            <a:ext cx="4160520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4846320" y="2926080"/>
            <a:ext cx="64008" cy="1554480"/>
          </a:xfrm>
          <a:prstGeom prst="rect">
            <a:avLst/>
          </a:prstGeom>
          <a:solidFill>
            <a:srgbClr val="059669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7488" y="3456432"/>
            <a:ext cx="347472" cy="34747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504688" y="3063240"/>
            <a:ext cx="333756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Payout Capped at 45%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5504688" y="3493008"/>
            <a:ext cx="3401568" cy="8412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commission never exceeds 45% of revenue — mathematically guaranteed sustainability.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 — DEPTH &amp; WIDTH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Unlimited Width + 8 Level Depth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84048" y="1207008"/>
            <a:ext cx="4160520" cy="36576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4048" y="1207008"/>
            <a:ext cx="4160520" cy="438912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8" name="Text 6"/>
          <p:cNvSpPr/>
          <p:nvPr/>
        </p:nvSpPr>
        <p:spPr>
          <a:xfrm>
            <a:off x="475488" y="1225296"/>
            <a:ext cx="397764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UNLIMITED WIDTH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66928" y="1719072"/>
            <a:ext cx="3840480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cap on personal sponsorships at Level 1.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you recruit = more direct commission.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1600200" y="2514600"/>
            <a:ext cx="1188720" cy="384048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11" name="Text 9"/>
          <p:cNvSpPr/>
          <p:nvPr/>
        </p:nvSpPr>
        <p:spPr>
          <a:xfrm>
            <a:off x="1600200" y="2514600"/>
            <a:ext cx="11887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68680" y="2944368"/>
            <a:ext cx="54864" cy="292608"/>
          </a:xfrm>
          <a:prstGeom prst="rect">
            <a:avLst/>
          </a:prstGeom>
          <a:solidFill>
            <a:srgbClr val="7B92C8"/>
          </a:solidFill>
          <a:ln/>
        </p:spPr>
      </p:sp>
      <p:sp>
        <p:nvSpPr>
          <p:cNvPr id="13" name="Shape 11"/>
          <p:cNvSpPr/>
          <p:nvPr/>
        </p:nvSpPr>
        <p:spPr>
          <a:xfrm>
            <a:off x="685800" y="3236976"/>
            <a:ext cx="530352" cy="292608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3236976"/>
            <a:ext cx="5303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L1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1444752" y="2944368"/>
            <a:ext cx="54864" cy="292608"/>
          </a:xfrm>
          <a:prstGeom prst="rect">
            <a:avLst/>
          </a:prstGeom>
          <a:solidFill>
            <a:srgbClr val="7B92C8"/>
          </a:solidFill>
          <a:ln/>
        </p:spPr>
      </p:sp>
      <p:sp>
        <p:nvSpPr>
          <p:cNvPr id="16" name="Shape 14"/>
          <p:cNvSpPr/>
          <p:nvPr/>
        </p:nvSpPr>
        <p:spPr>
          <a:xfrm>
            <a:off x="1261872" y="3236976"/>
            <a:ext cx="530352" cy="292608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17" name="Text 15"/>
          <p:cNvSpPr/>
          <p:nvPr/>
        </p:nvSpPr>
        <p:spPr>
          <a:xfrm>
            <a:off x="1261872" y="3236976"/>
            <a:ext cx="5303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L1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020824" y="2944368"/>
            <a:ext cx="54864" cy="292608"/>
          </a:xfrm>
          <a:prstGeom prst="rect">
            <a:avLst/>
          </a:prstGeom>
          <a:solidFill>
            <a:srgbClr val="7B92C8"/>
          </a:solidFill>
          <a:ln/>
        </p:spPr>
      </p:sp>
      <p:sp>
        <p:nvSpPr>
          <p:cNvPr id="19" name="Shape 17"/>
          <p:cNvSpPr/>
          <p:nvPr/>
        </p:nvSpPr>
        <p:spPr>
          <a:xfrm>
            <a:off x="1837944" y="3236976"/>
            <a:ext cx="530352" cy="292608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20" name="Text 18"/>
          <p:cNvSpPr/>
          <p:nvPr/>
        </p:nvSpPr>
        <p:spPr>
          <a:xfrm>
            <a:off x="1837944" y="3236976"/>
            <a:ext cx="5303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L1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596896" y="2944368"/>
            <a:ext cx="54864" cy="292608"/>
          </a:xfrm>
          <a:prstGeom prst="rect">
            <a:avLst/>
          </a:prstGeom>
          <a:solidFill>
            <a:srgbClr val="7B92C8"/>
          </a:solidFill>
          <a:ln/>
        </p:spPr>
      </p:sp>
      <p:sp>
        <p:nvSpPr>
          <p:cNvPr id="22" name="Shape 20"/>
          <p:cNvSpPr/>
          <p:nvPr/>
        </p:nvSpPr>
        <p:spPr>
          <a:xfrm>
            <a:off x="2414016" y="3236976"/>
            <a:ext cx="530352" cy="292608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23" name="Text 21"/>
          <p:cNvSpPr/>
          <p:nvPr/>
        </p:nvSpPr>
        <p:spPr>
          <a:xfrm>
            <a:off x="2414016" y="3236976"/>
            <a:ext cx="5303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L1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3172968" y="2944368"/>
            <a:ext cx="54864" cy="292608"/>
          </a:xfrm>
          <a:prstGeom prst="rect">
            <a:avLst/>
          </a:prstGeom>
          <a:solidFill>
            <a:srgbClr val="7B92C8"/>
          </a:solidFill>
          <a:ln/>
        </p:spPr>
      </p:sp>
      <p:sp>
        <p:nvSpPr>
          <p:cNvPr id="25" name="Shape 23"/>
          <p:cNvSpPr/>
          <p:nvPr/>
        </p:nvSpPr>
        <p:spPr>
          <a:xfrm>
            <a:off x="2990088" y="3236976"/>
            <a:ext cx="530352" cy="292608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26" name="Text 24"/>
          <p:cNvSpPr/>
          <p:nvPr/>
        </p:nvSpPr>
        <p:spPr>
          <a:xfrm>
            <a:off x="2990088" y="3236976"/>
            <a:ext cx="5303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L1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502920" y="3657600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∙ ∙ ∙  unlimited  ∙ ∙ ∙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02920" y="4005072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direct referral = your Level 1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4754880" y="1207008"/>
            <a:ext cx="4005072" cy="36576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4754880" y="1207008"/>
            <a:ext cx="4005072" cy="438912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31" name="Text 29"/>
          <p:cNvSpPr/>
          <p:nvPr/>
        </p:nvSpPr>
        <p:spPr>
          <a:xfrm>
            <a:off x="4846320" y="1225296"/>
            <a:ext cx="3822192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LEVELS DEEP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4892040" y="1719072"/>
            <a:ext cx="3730752" cy="310896"/>
          </a:xfrm>
          <a:prstGeom prst="rect">
            <a:avLst/>
          </a:prstGeom>
          <a:solidFill>
            <a:srgbClr val="080E2C"/>
          </a:solidFill>
          <a:ln/>
        </p:spPr>
      </p:sp>
      <p:sp>
        <p:nvSpPr>
          <p:cNvPr id="33" name="Text 31"/>
          <p:cNvSpPr/>
          <p:nvPr/>
        </p:nvSpPr>
        <p:spPr>
          <a:xfrm>
            <a:off x="4956048" y="1719072"/>
            <a:ext cx="360273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(Level 0)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892040" y="2066544"/>
            <a:ext cx="3730752" cy="310896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35" name="Text 33"/>
          <p:cNvSpPr/>
          <p:nvPr/>
        </p:nvSpPr>
        <p:spPr>
          <a:xfrm>
            <a:off x="4956048" y="2066544"/>
            <a:ext cx="360273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1 — Direct Referrals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892040" y="2414016"/>
            <a:ext cx="3730752" cy="310896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7" name="Text 35"/>
          <p:cNvSpPr/>
          <p:nvPr/>
        </p:nvSpPr>
        <p:spPr>
          <a:xfrm>
            <a:off x="4956048" y="2414016"/>
            <a:ext cx="360273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2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4892040" y="2761488"/>
            <a:ext cx="3730752" cy="31089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9" name="Text 37"/>
          <p:cNvSpPr/>
          <p:nvPr/>
        </p:nvSpPr>
        <p:spPr>
          <a:xfrm>
            <a:off x="4956048" y="2761488"/>
            <a:ext cx="360273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3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4892040" y="3108960"/>
            <a:ext cx="3730752" cy="310896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1" name="Text 39"/>
          <p:cNvSpPr/>
          <p:nvPr/>
        </p:nvSpPr>
        <p:spPr>
          <a:xfrm>
            <a:off x="4956048" y="3108960"/>
            <a:ext cx="360273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4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4892040" y="3456432"/>
            <a:ext cx="3730752" cy="310896"/>
          </a:xfrm>
          <a:prstGeom prst="rect">
            <a:avLst/>
          </a:prstGeom>
          <a:solidFill>
            <a:srgbClr val="60A5FA"/>
          </a:solidFill>
          <a:ln/>
        </p:spPr>
      </p:sp>
      <p:sp>
        <p:nvSpPr>
          <p:cNvPr id="43" name="Text 41"/>
          <p:cNvSpPr/>
          <p:nvPr/>
        </p:nvSpPr>
        <p:spPr>
          <a:xfrm>
            <a:off x="4956048" y="3456432"/>
            <a:ext cx="360273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5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4892040" y="3803904"/>
            <a:ext cx="3730752" cy="310896"/>
          </a:xfrm>
          <a:prstGeom prst="rect">
            <a:avLst/>
          </a:prstGeom>
          <a:solidFill>
            <a:srgbClr val="93C5FD"/>
          </a:solidFill>
          <a:ln/>
        </p:spPr>
      </p:sp>
      <p:sp>
        <p:nvSpPr>
          <p:cNvPr id="45" name="Text 43"/>
          <p:cNvSpPr/>
          <p:nvPr/>
        </p:nvSpPr>
        <p:spPr>
          <a:xfrm>
            <a:off x="4956048" y="3803904"/>
            <a:ext cx="360273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D1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6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4892040" y="4151376"/>
            <a:ext cx="3730752" cy="310896"/>
          </a:xfrm>
          <a:prstGeom prst="rect">
            <a:avLst/>
          </a:prstGeom>
          <a:solidFill>
            <a:srgbClr val="BAD4FE"/>
          </a:solidFill>
          <a:ln/>
        </p:spPr>
      </p:sp>
      <p:sp>
        <p:nvSpPr>
          <p:cNvPr id="47" name="Text 45"/>
          <p:cNvSpPr/>
          <p:nvPr/>
        </p:nvSpPr>
        <p:spPr>
          <a:xfrm>
            <a:off x="4956048" y="4151376"/>
            <a:ext cx="360273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D1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7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4892040" y="4498848"/>
            <a:ext cx="3730752" cy="310896"/>
          </a:xfrm>
          <a:prstGeom prst="rect">
            <a:avLst/>
          </a:prstGeom>
          <a:solidFill>
            <a:srgbClr val="DBEAFE"/>
          </a:solidFill>
          <a:ln/>
        </p:spPr>
      </p:sp>
      <p:sp>
        <p:nvSpPr>
          <p:cNvPr id="49" name="Text 47"/>
          <p:cNvSpPr/>
          <p:nvPr/>
        </p:nvSpPr>
        <p:spPr>
          <a:xfrm>
            <a:off x="4956048" y="4498848"/>
            <a:ext cx="360273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D1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8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80E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 — TREE DIAGRAM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Tree Structure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858768" y="1051560"/>
            <a:ext cx="1426464" cy="384048"/>
          </a:xfrm>
          <a:prstGeom prst="rect">
            <a:avLst/>
          </a:prstGeom>
          <a:solidFill>
            <a:srgbClr val="D4981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858768" y="1051560"/>
            <a:ext cx="1426464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 (Level 0)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0" y="1435608"/>
            <a:ext cx="54864" cy="201168"/>
          </a:xfrm>
          <a:prstGeom prst="rect">
            <a:avLst/>
          </a:prstGeom>
          <a:solidFill>
            <a:srgbClr val="7B92C8"/>
          </a:solidFill>
          <a:ln/>
        </p:spPr>
      </p:sp>
      <p:sp>
        <p:nvSpPr>
          <p:cNvPr id="9" name="Shape 7"/>
          <p:cNvSpPr/>
          <p:nvPr/>
        </p:nvSpPr>
        <p:spPr>
          <a:xfrm>
            <a:off x="2286000" y="1600200"/>
            <a:ext cx="4626864" cy="36576"/>
          </a:xfrm>
          <a:prstGeom prst="rect">
            <a:avLst/>
          </a:prstGeom>
          <a:solidFill>
            <a:srgbClr val="7B92C8"/>
          </a:solidFill>
          <a:ln/>
        </p:spPr>
      </p:sp>
      <p:sp>
        <p:nvSpPr>
          <p:cNvPr id="10" name="Shape 8"/>
          <p:cNvSpPr/>
          <p:nvPr/>
        </p:nvSpPr>
        <p:spPr>
          <a:xfrm>
            <a:off x="2487168" y="1600200"/>
            <a:ext cx="54864" cy="201168"/>
          </a:xfrm>
          <a:prstGeom prst="rect">
            <a:avLst/>
          </a:prstGeom>
          <a:solidFill>
            <a:srgbClr val="7B92C8"/>
          </a:solidFill>
          <a:ln/>
        </p:spPr>
      </p:sp>
      <p:sp>
        <p:nvSpPr>
          <p:cNvPr id="11" name="Shape 9"/>
          <p:cNvSpPr/>
          <p:nvPr/>
        </p:nvSpPr>
        <p:spPr>
          <a:xfrm>
            <a:off x="1828800" y="1801368"/>
            <a:ext cx="1389888" cy="329184"/>
          </a:xfrm>
          <a:prstGeom prst="rect">
            <a:avLst/>
          </a:prstGeom>
          <a:solidFill>
            <a:srgbClr val="1A3FA0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1828800" y="1801368"/>
            <a:ext cx="13898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1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517136" y="1600200"/>
            <a:ext cx="54864" cy="201168"/>
          </a:xfrm>
          <a:prstGeom prst="rect">
            <a:avLst/>
          </a:prstGeom>
          <a:solidFill>
            <a:srgbClr val="7B92C8"/>
          </a:solidFill>
          <a:ln/>
        </p:spPr>
      </p:sp>
      <p:sp>
        <p:nvSpPr>
          <p:cNvPr id="14" name="Shape 12"/>
          <p:cNvSpPr/>
          <p:nvPr/>
        </p:nvSpPr>
        <p:spPr>
          <a:xfrm>
            <a:off x="3858768" y="1801368"/>
            <a:ext cx="1389888" cy="329184"/>
          </a:xfrm>
          <a:prstGeom prst="rect">
            <a:avLst/>
          </a:prstGeom>
          <a:solidFill>
            <a:srgbClr val="1A3FA0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858768" y="1801368"/>
            <a:ext cx="13898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1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547104" y="1600200"/>
            <a:ext cx="54864" cy="201168"/>
          </a:xfrm>
          <a:prstGeom prst="rect">
            <a:avLst/>
          </a:prstGeom>
          <a:solidFill>
            <a:srgbClr val="7B92C8"/>
          </a:solidFill>
          <a:ln/>
        </p:spPr>
      </p:sp>
      <p:sp>
        <p:nvSpPr>
          <p:cNvPr id="17" name="Shape 15"/>
          <p:cNvSpPr/>
          <p:nvPr/>
        </p:nvSpPr>
        <p:spPr>
          <a:xfrm>
            <a:off x="5888736" y="1801368"/>
            <a:ext cx="1389888" cy="329184"/>
          </a:xfrm>
          <a:prstGeom prst="rect">
            <a:avLst/>
          </a:prstGeom>
          <a:solidFill>
            <a:srgbClr val="1A3FA0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5888736" y="1801368"/>
            <a:ext cx="13898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1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84048" y="1801368"/>
            <a:ext cx="13898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Direct Recruits (Unlimited)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2523744" y="2130552"/>
            <a:ext cx="54864" cy="182880"/>
          </a:xfrm>
          <a:prstGeom prst="rect">
            <a:avLst/>
          </a:prstGeom>
          <a:solidFill>
            <a:srgbClr val="7B92C8"/>
          </a:solidFill>
          <a:ln/>
        </p:spPr>
      </p:sp>
      <p:sp>
        <p:nvSpPr>
          <p:cNvPr id="21" name="Shape 19"/>
          <p:cNvSpPr/>
          <p:nvPr/>
        </p:nvSpPr>
        <p:spPr>
          <a:xfrm>
            <a:off x="4572000" y="2130552"/>
            <a:ext cx="54864" cy="182880"/>
          </a:xfrm>
          <a:prstGeom prst="rect">
            <a:avLst/>
          </a:prstGeom>
          <a:solidFill>
            <a:srgbClr val="7B92C8"/>
          </a:solidFill>
          <a:ln/>
        </p:spPr>
      </p:sp>
      <p:sp>
        <p:nvSpPr>
          <p:cNvPr id="22" name="Shape 20"/>
          <p:cNvSpPr/>
          <p:nvPr/>
        </p:nvSpPr>
        <p:spPr>
          <a:xfrm>
            <a:off x="6583680" y="2130552"/>
            <a:ext cx="54864" cy="182880"/>
          </a:xfrm>
          <a:prstGeom prst="rect">
            <a:avLst/>
          </a:prstGeom>
          <a:solidFill>
            <a:srgbClr val="7B92C8"/>
          </a:solidFill>
          <a:ln/>
        </p:spPr>
      </p:sp>
      <p:sp>
        <p:nvSpPr>
          <p:cNvPr id="23" name="Shape 21"/>
          <p:cNvSpPr/>
          <p:nvPr/>
        </p:nvSpPr>
        <p:spPr>
          <a:xfrm>
            <a:off x="749808" y="2313432"/>
            <a:ext cx="969264" cy="274320"/>
          </a:xfrm>
          <a:prstGeom prst="rect">
            <a:avLst/>
          </a:prstGeom>
          <a:solidFill>
            <a:srgbClr val="2B60E8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749808" y="2313432"/>
            <a:ext cx="96926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1847088" y="2313432"/>
            <a:ext cx="969264" cy="274320"/>
          </a:xfrm>
          <a:prstGeom prst="rect">
            <a:avLst/>
          </a:prstGeom>
          <a:solidFill>
            <a:srgbClr val="2B60E8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1847088" y="2313432"/>
            <a:ext cx="96926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2944368" y="2313432"/>
            <a:ext cx="969264" cy="274320"/>
          </a:xfrm>
          <a:prstGeom prst="rect">
            <a:avLst/>
          </a:prstGeom>
          <a:solidFill>
            <a:srgbClr val="2B60E8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2944368" y="2313432"/>
            <a:ext cx="96926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041648" y="2313432"/>
            <a:ext cx="969264" cy="274320"/>
          </a:xfrm>
          <a:prstGeom prst="rect">
            <a:avLst/>
          </a:prstGeom>
          <a:solidFill>
            <a:srgbClr val="2B60E8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4041648" y="2313432"/>
            <a:ext cx="96926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5138928" y="2313432"/>
            <a:ext cx="969264" cy="274320"/>
          </a:xfrm>
          <a:prstGeom prst="rect">
            <a:avLst/>
          </a:prstGeom>
          <a:solidFill>
            <a:srgbClr val="2B60E8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5138928" y="2313432"/>
            <a:ext cx="96926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6236208" y="2313432"/>
            <a:ext cx="969264" cy="274320"/>
          </a:xfrm>
          <a:prstGeom prst="rect">
            <a:avLst/>
          </a:prstGeom>
          <a:solidFill>
            <a:srgbClr val="2B60E8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6236208" y="2313432"/>
            <a:ext cx="96926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384048" y="2313432"/>
            <a:ext cx="3200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2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384048" y="2734056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3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1371600" y="2697480"/>
            <a:ext cx="6473952" cy="27432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8" name="Text 36"/>
          <p:cNvSpPr/>
          <p:nvPr/>
        </p:nvSpPr>
        <p:spPr>
          <a:xfrm>
            <a:off x="1417320" y="269748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3 nodes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384048" y="3044952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4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1371600" y="3008376"/>
            <a:ext cx="6473952" cy="27432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1" name="Text 39"/>
          <p:cNvSpPr/>
          <p:nvPr/>
        </p:nvSpPr>
        <p:spPr>
          <a:xfrm>
            <a:off x="1417320" y="3008376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4 nodes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384048" y="335584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5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1371600" y="3319272"/>
            <a:ext cx="6473952" cy="274320"/>
          </a:xfrm>
          <a:prstGeom prst="rect">
            <a:avLst/>
          </a:prstGeom>
          <a:solidFill>
            <a:srgbClr val="60A5FA"/>
          </a:solidFill>
          <a:ln/>
        </p:spPr>
      </p:sp>
      <p:sp>
        <p:nvSpPr>
          <p:cNvPr id="44" name="Text 42"/>
          <p:cNvSpPr/>
          <p:nvPr/>
        </p:nvSpPr>
        <p:spPr>
          <a:xfrm>
            <a:off x="1417320" y="331927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5 nodes</a:t>
            </a:r>
            <a:endParaRPr lang="en-US" sz="1000" dirty="0"/>
          </a:p>
        </p:txBody>
      </p:sp>
      <p:sp>
        <p:nvSpPr>
          <p:cNvPr id="45" name="Text 43"/>
          <p:cNvSpPr/>
          <p:nvPr/>
        </p:nvSpPr>
        <p:spPr>
          <a:xfrm>
            <a:off x="384048" y="3666744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6</a:t>
            </a:r>
            <a:endParaRPr lang="en-US" sz="900" dirty="0"/>
          </a:p>
        </p:txBody>
      </p:sp>
      <p:sp>
        <p:nvSpPr>
          <p:cNvPr id="46" name="Shape 44"/>
          <p:cNvSpPr/>
          <p:nvPr/>
        </p:nvSpPr>
        <p:spPr>
          <a:xfrm>
            <a:off x="1371600" y="3630168"/>
            <a:ext cx="6473952" cy="274320"/>
          </a:xfrm>
          <a:prstGeom prst="rect">
            <a:avLst/>
          </a:prstGeom>
          <a:solidFill>
            <a:srgbClr val="93C5FD"/>
          </a:solidFill>
          <a:ln/>
        </p:spPr>
      </p:sp>
      <p:sp>
        <p:nvSpPr>
          <p:cNvPr id="47" name="Text 45"/>
          <p:cNvSpPr/>
          <p:nvPr/>
        </p:nvSpPr>
        <p:spPr>
          <a:xfrm>
            <a:off x="1417320" y="363016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D1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6 nodes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384048" y="3977640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7</a:t>
            </a:r>
            <a:endParaRPr lang="en-US" sz="900" dirty="0"/>
          </a:p>
        </p:txBody>
      </p:sp>
      <p:sp>
        <p:nvSpPr>
          <p:cNvPr id="49" name="Shape 47"/>
          <p:cNvSpPr/>
          <p:nvPr/>
        </p:nvSpPr>
        <p:spPr>
          <a:xfrm>
            <a:off x="1371600" y="3941064"/>
            <a:ext cx="6473952" cy="274320"/>
          </a:xfrm>
          <a:prstGeom prst="rect">
            <a:avLst/>
          </a:prstGeom>
          <a:solidFill>
            <a:srgbClr val="BAD4FE"/>
          </a:solidFill>
          <a:ln/>
        </p:spPr>
      </p:sp>
      <p:sp>
        <p:nvSpPr>
          <p:cNvPr id="50" name="Text 48"/>
          <p:cNvSpPr/>
          <p:nvPr/>
        </p:nvSpPr>
        <p:spPr>
          <a:xfrm>
            <a:off x="1417320" y="3941064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D1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7 nodes</a:t>
            </a:r>
            <a:endParaRPr lang="en-US" sz="1000" dirty="0"/>
          </a:p>
        </p:txBody>
      </p:sp>
      <p:sp>
        <p:nvSpPr>
          <p:cNvPr id="51" name="Text 49"/>
          <p:cNvSpPr/>
          <p:nvPr/>
        </p:nvSpPr>
        <p:spPr>
          <a:xfrm>
            <a:off x="384048" y="4288536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8</a:t>
            </a:r>
            <a:endParaRPr lang="en-US" sz="900" dirty="0"/>
          </a:p>
        </p:txBody>
      </p:sp>
      <p:sp>
        <p:nvSpPr>
          <p:cNvPr id="52" name="Shape 50"/>
          <p:cNvSpPr/>
          <p:nvPr/>
        </p:nvSpPr>
        <p:spPr>
          <a:xfrm>
            <a:off x="1371600" y="4251960"/>
            <a:ext cx="6473952" cy="274320"/>
          </a:xfrm>
          <a:prstGeom prst="rect">
            <a:avLst/>
          </a:prstGeom>
          <a:solidFill>
            <a:srgbClr val="DBEAFE"/>
          </a:solidFill>
          <a:ln/>
        </p:spPr>
      </p:sp>
      <p:sp>
        <p:nvSpPr>
          <p:cNvPr id="53" name="Text 51"/>
          <p:cNvSpPr/>
          <p:nvPr/>
        </p:nvSpPr>
        <p:spPr>
          <a:xfrm>
            <a:off x="1417320" y="425196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D1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8 nodes</a:t>
            </a:r>
            <a:endParaRPr lang="en-US" sz="1000" dirty="0"/>
          </a:p>
        </p:txBody>
      </p:sp>
      <p:sp>
        <p:nvSpPr>
          <p:cNvPr id="54" name="Shape 52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0D1A4A"/>
          </a:solidFill>
          <a:ln/>
        </p:spPr>
      </p:sp>
      <p:sp>
        <p:nvSpPr>
          <p:cNvPr id="55" name="Text 53"/>
          <p:cNvSpPr/>
          <p:nvPr/>
        </p:nvSpPr>
        <p:spPr>
          <a:xfrm>
            <a:off x="411480" y="4892040"/>
            <a:ext cx="83210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deeper level generates passive commission income — the deeper your network, the greater your earnings.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 — GROWTH MODEL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Exponential Growth Example (8×8 Model)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384048" y="1271016"/>
            <a:ext cx="96012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1417320" y="1243584"/>
            <a:ext cx="288036" cy="329184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8" name="Text 6"/>
          <p:cNvSpPr/>
          <p:nvPr/>
        </p:nvSpPr>
        <p:spPr>
          <a:xfrm>
            <a:off x="1751076" y="126187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84048" y="1714500"/>
            <a:ext cx="96012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2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1417320" y="1687068"/>
            <a:ext cx="438912" cy="329184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11" name="Text 9"/>
          <p:cNvSpPr/>
          <p:nvPr/>
        </p:nvSpPr>
        <p:spPr>
          <a:xfrm>
            <a:off x="1901952" y="1705356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84048" y="2157984"/>
            <a:ext cx="96012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3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1417320" y="2130552"/>
            <a:ext cx="640080" cy="329184"/>
          </a:xfrm>
          <a:prstGeom prst="rect">
            <a:avLst/>
          </a:prstGeom>
          <a:solidFill>
            <a:srgbClr val="2B60E8"/>
          </a:solidFill>
          <a:ln/>
        </p:spPr>
      </p:sp>
      <p:sp>
        <p:nvSpPr>
          <p:cNvPr id="14" name="Text 12"/>
          <p:cNvSpPr/>
          <p:nvPr/>
        </p:nvSpPr>
        <p:spPr>
          <a:xfrm>
            <a:off x="2103120" y="2148840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4048" y="2601468"/>
            <a:ext cx="96012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4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1417320" y="2574036"/>
            <a:ext cx="941832" cy="329184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7" name="Text 15"/>
          <p:cNvSpPr/>
          <p:nvPr/>
        </p:nvSpPr>
        <p:spPr>
          <a:xfrm>
            <a:off x="2404872" y="2592324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4,096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84048" y="3044952"/>
            <a:ext cx="96012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5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1417320" y="3017520"/>
            <a:ext cx="1344168" cy="329184"/>
          </a:xfrm>
          <a:prstGeom prst="rect">
            <a:avLst/>
          </a:prstGeom>
          <a:solidFill>
            <a:srgbClr val="60A5FA"/>
          </a:solidFill>
          <a:ln/>
        </p:spPr>
      </p:sp>
      <p:sp>
        <p:nvSpPr>
          <p:cNvPr id="20" name="Text 18"/>
          <p:cNvSpPr/>
          <p:nvPr/>
        </p:nvSpPr>
        <p:spPr>
          <a:xfrm>
            <a:off x="2807208" y="3035808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32,768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4048" y="3488436"/>
            <a:ext cx="96012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6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1417320" y="3461004"/>
            <a:ext cx="1947672" cy="329184"/>
          </a:xfrm>
          <a:prstGeom prst="rect">
            <a:avLst/>
          </a:prstGeom>
          <a:solidFill>
            <a:srgbClr val="93C5FD"/>
          </a:solidFill>
          <a:ln/>
        </p:spPr>
      </p:sp>
      <p:sp>
        <p:nvSpPr>
          <p:cNvPr id="23" name="Text 21"/>
          <p:cNvSpPr/>
          <p:nvPr/>
        </p:nvSpPr>
        <p:spPr>
          <a:xfrm>
            <a:off x="3410712" y="34792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262,144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384048" y="3931920"/>
            <a:ext cx="96012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7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1417320" y="3904488"/>
            <a:ext cx="3355848" cy="329184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26" name="Text 24"/>
          <p:cNvSpPr/>
          <p:nvPr/>
        </p:nvSpPr>
        <p:spPr>
          <a:xfrm>
            <a:off x="4818888" y="3922776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2,097,152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84048" y="4375404"/>
            <a:ext cx="96012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8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1417320" y="4347972"/>
            <a:ext cx="5166360" cy="32918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9" name="Text 27"/>
          <p:cNvSpPr/>
          <p:nvPr/>
        </p:nvSpPr>
        <p:spPr>
          <a:xfrm>
            <a:off x="6629400" y="4366260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16,777,216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6949440" y="1207008"/>
            <a:ext cx="1828800" cy="3547872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7040880" y="137160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Maximum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Size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7040880" y="2103120"/>
            <a:ext cx="164592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16.7M+</a:t>
            </a:r>
            <a:endParaRPr lang="en-US" sz="2800" dirty="0"/>
          </a:p>
        </p:txBody>
      </p:sp>
      <p:sp>
        <p:nvSpPr>
          <p:cNvPr id="33" name="Text 31"/>
          <p:cNvSpPr/>
          <p:nvPr/>
        </p:nvSpPr>
        <p:spPr>
          <a:xfrm>
            <a:off x="7040880" y="2706624"/>
            <a:ext cx="16459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theoretical members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Level 8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7114032" y="3218688"/>
            <a:ext cx="1499616" cy="36576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35" name="Text 33"/>
          <p:cNvSpPr/>
          <p:nvPr/>
        </p:nvSpPr>
        <p:spPr>
          <a:xfrm>
            <a:off x="7059168" y="3310128"/>
            <a:ext cx="1609344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Level 8 member generating ₹1,000 in activity = ₹16.7B+ potential network volume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080E2C"/>
          </a:solidFill>
          <a:ln/>
        </p:spPr>
      </p:sp>
      <p:sp>
        <p:nvSpPr>
          <p:cNvPr id="37" name="Text 35"/>
          <p:cNvSpPr/>
          <p:nvPr/>
        </p:nvSpPr>
        <p:spPr>
          <a:xfrm>
            <a:off x="411480" y="4892040"/>
            <a:ext cx="83210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Theoretical maximum — assumes every member recruits exactly 8. Actual results depend on active participation.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80E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 — DUPLICATION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Duplication Strategy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411480" y="1042416"/>
            <a:ext cx="8321040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Balanced duplication is the engine of exponential network growth.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84048" y="1481328"/>
            <a:ext cx="8375904" cy="987552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84048" y="1481328"/>
            <a:ext cx="1051560" cy="987552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9" name="Text 7"/>
          <p:cNvSpPr/>
          <p:nvPr/>
        </p:nvSpPr>
        <p:spPr>
          <a:xfrm>
            <a:off x="429768" y="1554480"/>
            <a:ext cx="96012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66928" y="1920240"/>
            <a:ext cx="65836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1572768" y="1591056"/>
            <a:ext cx="1645920" cy="384048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12" name="Text 10"/>
          <p:cNvSpPr/>
          <p:nvPr/>
        </p:nvSpPr>
        <p:spPr>
          <a:xfrm>
            <a:off x="1627632" y="1591056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recruit 8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572768" y="2066544"/>
            <a:ext cx="702259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personal commitment — build 8 direct referrals at Level 1. This is the foundation.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84048" y="2578608"/>
            <a:ext cx="8375904" cy="987552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84048" y="2578608"/>
            <a:ext cx="1051560" cy="987552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16" name="Text 14"/>
          <p:cNvSpPr/>
          <p:nvPr/>
        </p:nvSpPr>
        <p:spPr>
          <a:xfrm>
            <a:off x="429768" y="2651760"/>
            <a:ext cx="96012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66928" y="3017520"/>
            <a:ext cx="65836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1572768" y="2688336"/>
            <a:ext cx="3200400" cy="384048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19" name="Text 17"/>
          <p:cNvSpPr/>
          <p:nvPr/>
        </p:nvSpPr>
        <p:spPr>
          <a:xfrm>
            <a:off x="1627632" y="2688336"/>
            <a:ext cx="3108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Those 8 each recruit 8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572768" y="3163824"/>
            <a:ext cx="702259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1 duplicates your effort. 8×8 = 64 active members across your first two levels.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84048" y="3675888"/>
            <a:ext cx="8375904" cy="987552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384048" y="3675888"/>
            <a:ext cx="1051560" cy="987552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23" name="Text 21"/>
          <p:cNvSpPr/>
          <p:nvPr/>
        </p:nvSpPr>
        <p:spPr>
          <a:xfrm>
            <a:off x="429768" y="3749040"/>
            <a:ext cx="96012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566928" y="4114800"/>
            <a:ext cx="65836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1572768" y="3785616"/>
            <a:ext cx="5943600" cy="384048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26" name="Text 24"/>
          <p:cNvSpPr/>
          <p:nvPr/>
        </p:nvSpPr>
        <p:spPr>
          <a:xfrm>
            <a:off x="1627632" y="3785616"/>
            <a:ext cx="5852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Those 64 each recruit 8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1572768" y="4261104"/>
            <a:ext cx="702259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3 duplication = 512 members. Growth becomes exponential from this point forward.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384048" y="4572000"/>
            <a:ext cx="8375904" cy="438912"/>
          </a:xfrm>
          <a:prstGeom prst="rect">
            <a:avLst/>
          </a:prstGeom>
          <a:solidFill>
            <a:srgbClr val="1A3FA0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548640" y="4626864"/>
            <a:ext cx="8028432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income grows from collective network activity — not personal effort alone. Each duplicating member multiplies your earnings 8×.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 — STABILITY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Unilevel Structure Works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84048" y="1207008"/>
            <a:ext cx="416052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4048" y="1207008"/>
            <a:ext cx="64008" cy="1097280"/>
          </a:xfrm>
          <a:prstGeom prst="rect">
            <a:avLst/>
          </a:prstGeom>
          <a:solidFill>
            <a:srgbClr val="1A3FA0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" y="1554480"/>
            <a:ext cx="310896" cy="31089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05840" y="1316736"/>
            <a:ext cx="3364992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A3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Predictable Payout Limits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1005840" y="1719072"/>
            <a:ext cx="3401568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% per level enables precise financial modeling — no hidden liabilities or surprise deficits.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846320" y="1207008"/>
            <a:ext cx="416052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846320" y="1207008"/>
            <a:ext cx="64008" cy="1097280"/>
          </a:xfrm>
          <a:prstGeom prst="rect">
            <a:avLst/>
          </a:prstGeom>
          <a:solidFill>
            <a:srgbClr val="0D9E98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7488" y="1554480"/>
            <a:ext cx="310896" cy="31089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468112" y="1316736"/>
            <a:ext cx="3364992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Controlled Depth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5468112" y="1719072"/>
            <a:ext cx="3401568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8-level depth cap limits downline exposure while unlimited width rewards personal recruiting effort.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384048" y="2441448"/>
            <a:ext cx="416052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384048" y="2441448"/>
            <a:ext cx="64008" cy="1097280"/>
          </a:xfrm>
          <a:prstGeom prst="rect">
            <a:avLst/>
          </a:prstGeom>
          <a:solidFill>
            <a:srgbClr val="059669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" y="2788920"/>
            <a:ext cx="310896" cy="31089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005840" y="2551176"/>
            <a:ext cx="3364992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Scalable Expansion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1005840" y="2953512"/>
            <a:ext cx="3401568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the network grows wider, revenue scales proportionally — payout percentages stay fixed.</a:t>
            </a:r>
            <a:endParaRPr lang="en-US" sz="1150" dirty="0"/>
          </a:p>
        </p:txBody>
      </p:sp>
      <p:sp>
        <p:nvSpPr>
          <p:cNvPr id="21" name="Shape 16"/>
          <p:cNvSpPr/>
          <p:nvPr/>
        </p:nvSpPr>
        <p:spPr>
          <a:xfrm>
            <a:off x="4846320" y="2441448"/>
            <a:ext cx="416052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4846320" y="2441448"/>
            <a:ext cx="64008" cy="1097280"/>
          </a:xfrm>
          <a:prstGeom prst="rect">
            <a:avLst/>
          </a:prstGeom>
          <a:solidFill>
            <a:srgbClr val="2B60E8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7488" y="2788920"/>
            <a:ext cx="310896" cy="31089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468112" y="2551176"/>
            <a:ext cx="3364992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B6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Commission Logic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5468112" y="2953512"/>
            <a:ext cx="3401568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 sees exactly what level they are and what % applies. No confusion, no disputes.</a:t>
            </a:r>
            <a:endParaRPr lang="en-US" sz="1150" dirty="0"/>
          </a:p>
        </p:txBody>
      </p:sp>
      <p:sp>
        <p:nvSpPr>
          <p:cNvPr id="26" name="Shape 20"/>
          <p:cNvSpPr/>
          <p:nvPr/>
        </p:nvSpPr>
        <p:spPr>
          <a:xfrm>
            <a:off x="384048" y="3675888"/>
            <a:ext cx="416052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384048" y="3675888"/>
            <a:ext cx="64008" cy="1097280"/>
          </a:xfrm>
          <a:prstGeom prst="rect">
            <a:avLst/>
          </a:prstGeom>
          <a:solidFill>
            <a:srgbClr val="7C3AED"/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216" y="4023360"/>
            <a:ext cx="310896" cy="310896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1005840" y="3785616"/>
            <a:ext cx="3364992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Activity-Gated Earnings</a:t>
            </a:r>
            <a:endParaRPr lang="en-US" sz="1300" dirty="0"/>
          </a:p>
        </p:txBody>
      </p:sp>
      <p:sp>
        <p:nvSpPr>
          <p:cNvPr id="30" name="Text 23"/>
          <p:cNvSpPr/>
          <p:nvPr/>
        </p:nvSpPr>
        <p:spPr>
          <a:xfrm>
            <a:off x="1005840" y="4187952"/>
            <a:ext cx="3401568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Commissions only flow from active members — inactive downlines don't drain the pool.</a:t>
            </a:r>
            <a:endParaRPr lang="en-US" sz="1150" dirty="0"/>
          </a:p>
        </p:txBody>
      </p:sp>
      <p:sp>
        <p:nvSpPr>
          <p:cNvPr id="31" name="Shape 24"/>
          <p:cNvSpPr/>
          <p:nvPr/>
        </p:nvSpPr>
        <p:spPr>
          <a:xfrm>
            <a:off x="4846320" y="3675888"/>
            <a:ext cx="416052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4846320" y="3675888"/>
            <a:ext cx="64008" cy="1097280"/>
          </a:xfrm>
          <a:prstGeom prst="rect">
            <a:avLst/>
          </a:prstGeom>
          <a:solidFill>
            <a:srgbClr val="D4981A"/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7488" y="4023360"/>
            <a:ext cx="310896" cy="310896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5468112" y="3785616"/>
            <a:ext cx="3364992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Meritocratic by Design</a:t>
            </a:r>
            <a:endParaRPr lang="en-US" sz="1300" dirty="0"/>
          </a:p>
        </p:txBody>
      </p:sp>
      <p:sp>
        <p:nvSpPr>
          <p:cNvPr id="35" name="Text 27"/>
          <p:cNvSpPr/>
          <p:nvPr/>
        </p:nvSpPr>
        <p:spPr>
          <a:xfrm>
            <a:off x="5468112" y="4187952"/>
            <a:ext cx="3401568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Deeper network = greater earnings. Rewards effort and team leadership proportionally.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80E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4 — COMMISSION SYSTEM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 Flow Model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411480" y="1042416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any network member makes a qualifying transaction, commissions flow upward through all sponsor levels automatically.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633472" y="1499616"/>
            <a:ext cx="3877056" cy="493776"/>
          </a:xfrm>
          <a:prstGeom prst="rect">
            <a:avLst/>
          </a:prstGeom>
          <a:solidFill>
            <a:srgbClr val="1A3FA0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2697480" y="1527048"/>
            <a:ext cx="37490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 Makes Purchase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84048" y="1600200"/>
            <a:ext cx="2176272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15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product, service or subscription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645152" y="1993392"/>
            <a:ext cx="54864" cy="109728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11" name="Text 9"/>
          <p:cNvSpPr/>
          <p:nvPr/>
        </p:nvSpPr>
        <p:spPr>
          <a:xfrm>
            <a:off x="4590288" y="1975104"/>
            <a:ext cx="182880" cy="1645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2633472" y="2103120"/>
            <a:ext cx="3877056" cy="493776"/>
          </a:xfrm>
          <a:prstGeom prst="rect">
            <a:avLst/>
          </a:prstGeom>
          <a:solidFill>
            <a:srgbClr val="1A3FA0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2697480" y="2130552"/>
            <a:ext cx="37490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Transaction Processed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4048" y="2203704"/>
            <a:ext cx="2176272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15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confirmed and recorded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645152" y="2596896"/>
            <a:ext cx="54864" cy="109728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16" name="Text 14"/>
          <p:cNvSpPr/>
          <p:nvPr/>
        </p:nvSpPr>
        <p:spPr>
          <a:xfrm>
            <a:off x="4590288" y="2578608"/>
            <a:ext cx="182880" cy="1645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2633472" y="2706624"/>
            <a:ext cx="3877056" cy="493776"/>
          </a:xfrm>
          <a:prstGeom prst="rect">
            <a:avLst/>
          </a:prstGeom>
          <a:solidFill>
            <a:srgbClr val="1A3FA0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2697480" y="2734056"/>
            <a:ext cx="37490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 Pool Calculated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4048" y="2807208"/>
            <a:ext cx="2176272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15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45% of transaction value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4645152" y="3200400"/>
            <a:ext cx="54864" cy="109728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21" name="Text 19"/>
          <p:cNvSpPr/>
          <p:nvPr/>
        </p:nvSpPr>
        <p:spPr>
          <a:xfrm>
            <a:off x="4590288" y="3182112"/>
            <a:ext cx="182880" cy="1645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2633472" y="3310128"/>
            <a:ext cx="3877056" cy="493776"/>
          </a:xfrm>
          <a:prstGeom prst="rect">
            <a:avLst/>
          </a:prstGeom>
          <a:solidFill>
            <a:srgbClr val="1A3FA0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2697480" y="3337560"/>
            <a:ext cx="37490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Distributed to 8 Levels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384048" y="3410712"/>
            <a:ext cx="2176272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15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Levels 1–8 receive their % share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645152" y="3803904"/>
            <a:ext cx="54864" cy="109728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26" name="Text 24"/>
          <p:cNvSpPr/>
          <p:nvPr/>
        </p:nvSpPr>
        <p:spPr>
          <a:xfrm>
            <a:off x="4590288" y="3785616"/>
            <a:ext cx="182880" cy="1645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2633472" y="3913632"/>
            <a:ext cx="3877056" cy="493776"/>
          </a:xfrm>
          <a:prstGeom prst="rect">
            <a:avLst/>
          </a:prstGeom>
          <a:solidFill>
            <a:srgbClr val="1A3FA0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2697480" y="3941064"/>
            <a:ext cx="37490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 Wallets Credited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384048" y="4014216"/>
            <a:ext cx="2176272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15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Instant settlement, no delays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6656832" y="1499616"/>
            <a:ext cx="2103120" cy="3255264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6784848" y="1591056"/>
            <a:ext cx="1847088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Principles</a:t>
            </a:r>
            <a:endParaRPr lang="en-US" sz="1200" dirty="0"/>
          </a:p>
        </p:txBody>
      </p:sp>
      <p:pic>
        <p:nvPicPr>
          <p:cNvPr id="3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84848" y="2029968"/>
            <a:ext cx="201168" cy="201168"/>
          </a:xfrm>
          <a:prstGeom prst="rect">
            <a:avLst/>
          </a:prstGeom>
        </p:spPr>
      </p:pic>
      <p:sp>
        <p:nvSpPr>
          <p:cNvPr id="33" name="Text 30"/>
          <p:cNvSpPr/>
          <p:nvPr/>
        </p:nvSpPr>
        <p:spPr>
          <a:xfrm>
            <a:off x="7059168" y="2011680"/>
            <a:ext cx="1627632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real transactions trigger commissions</a:t>
            </a:r>
            <a:endParaRPr lang="en-US" sz="1100" dirty="0"/>
          </a:p>
        </p:txBody>
      </p:sp>
      <p:pic>
        <p:nvPicPr>
          <p:cNvPr id="3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848" y="2560320"/>
            <a:ext cx="201168" cy="201168"/>
          </a:xfrm>
          <a:prstGeom prst="rect">
            <a:avLst/>
          </a:prstGeom>
        </p:spPr>
      </p:pic>
      <p:sp>
        <p:nvSpPr>
          <p:cNvPr id="35" name="Text 31"/>
          <p:cNvSpPr/>
          <p:nvPr/>
        </p:nvSpPr>
        <p:spPr>
          <a:xfrm>
            <a:off x="7059168" y="2542032"/>
            <a:ext cx="1627632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commission for registration alone</a:t>
            </a:r>
            <a:endParaRPr lang="en-US" sz="1100" dirty="0"/>
          </a:p>
        </p:txBody>
      </p:sp>
      <p:pic>
        <p:nvPicPr>
          <p:cNvPr id="3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848" y="3090672"/>
            <a:ext cx="201168" cy="201168"/>
          </a:xfrm>
          <a:prstGeom prst="rect">
            <a:avLst/>
          </a:prstGeom>
        </p:spPr>
      </p:pic>
      <p:sp>
        <p:nvSpPr>
          <p:cNvPr id="37" name="Text 32"/>
          <p:cNvSpPr/>
          <p:nvPr/>
        </p:nvSpPr>
        <p:spPr>
          <a:xfrm>
            <a:off x="7059168" y="3072384"/>
            <a:ext cx="1627632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Activity-gated = sustainable</a:t>
            </a:r>
            <a:endParaRPr lang="en-US" sz="1100" dirty="0"/>
          </a:p>
        </p:txBody>
      </p:sp>
      <p:pic>
        <p:nvPicPr>
          <p:cNvPr id="3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4848" y="3621024"/>
            <a:ext cx="201168" cy="201168"/>
          </a:xfrm>
          <a:prstGeom prst="rect">
            <a:avLst/>
          </a:prstGeom>
        </p:spPr>
      </p:pic>
      <p:sp>
        <p:nvSpPr>
          <p:cNvPr id="39" name="Text 33"/>
          <p:cNvSpPr/>
          <p:nvPr/>
        </p:nvSpPr>
        <p:spPr>
          <a:xfrm>
            <a:off x="7059168" y="3602736"/>
            <a:ext cx="1627632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payouts from confirmed revenue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3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4 — PERCENTAGES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 Distribution by Level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384048" y="1225296"/>
            <a:ext cx="141732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0 (You)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1874520" y="1207008"/>
            <a:ext cx="1371600" cy="329184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8" name="Text 6"/>
          <p:cNvSpPr/>
          <p:nvPr/>
        </p:nvSpPr>
        <p:spPr>
          <a:xfrm>
            <a:off x="3273552" y="1216152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5%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400800" y="1261872"/>
            <a:ext cx="2331720" cy="237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activity bonus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84048" y="1641348"/>
            <a:ext cx="141732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1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1874520" y="1623060"/>
            <a:ext cx="4114800" cy="329184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12" name="Text 10"/>
          <p:cNvSpPr/>
          <p:nvPr/>
        </p:nvSpPr>
        <p:spPr>
          <a:xfrm>
            <a:off x="6016752" y="1632204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400800" y="1677924"/>
            <a:ext cx="2331720" cy="237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Highest — direct recruits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4048" y="2057400"/>
            <a:ext cx="141732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2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1874520" y="2039112"/>
            <a:ext cx="2743200" cy="329184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16" name="Text 14"/>
          <p:cNvSpPr/>
          <p:nvPr/>
        </p:nvSpPr>
        <p:spPr>
          <a:xfrm>
            <a:off x="4645152" y="2048256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10%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00800" y="2093976"/>
            <a:ext cx="2331720" cy="237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depth incentive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84048" y="2473452"/>
            <a:ext cx="141732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3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1874520" y="2455164"/>
            <a:ext cx="2194560" cy="32918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0" name="Text 18"/>
          <p:cNvSpPr/>
          <p:nvPr/>
        </p:nvSpPr>
        <p:spPr>
          <a:xfrm>
            <a:off x="4096512" y="2464308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8%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4048" y="2889504"/>
            <a:ext cx="141732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4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1874520" y="2871216"/>
            <a:ext cx="1371600" cy="329184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3" name="Text 21"/>
          <p:cNvSpPr/>
          <p:nvPr/>
        </p:nvSpPr>
        <p:spPr>
          <a:xfrm>
            <a:off x="3273552" y="2880360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5%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384048" y="3305556"/>
            <a:ext cx="141732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5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1874520" y="3287268"/>
            <a:ext cx="822960" cy="329184"/>
          </a:xfrm>
          <a:prstGeom prst="rect">
            <a:avLst/>
          </a:prstGeom>
          <a:solidFill>
            <a:srgbClr val="60A5FA"/>
          </a:solidFill>
          <a:ln/>
        </p:spPr>
      </p:sp>
      <p:sp>
        <p:nvSpPr>
          <p:cNvPr id="26" name="Text 24"/>
          <p:cNvSpPr/>
          <p:nvPr/>
        </p:nvSpPr>
        <p:spPr>
          <a:xfrm>
            <a:off x="2724912" y="3296412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3%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84048" y="3721608"/>
            <a:ext cx="141732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6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1874520" y="3703320"/>
            <a:ext cx="548640" cy="329184"/>
          </a:xfrm>
          <a:prstGeom prst="rect">
            <a:avLst/>
          </a:prstGeom>
          <a:solidFill>
            <a:srgbClr val="93C5FD"/>
          </a:solidFill>
          <a:ln/>
        </p:spPr>
      </p:sp>
      <p:sp>
        <p:nvSpPr>
          <p:cNvPr id="29" name="Text 27"/>
          <p:cNvSpPr/>
          <p:nvPr/>
        </p:nvSpPr>
        <p:spPr>
          <a:xfrm>
            <a:off x="2450592" y="3712464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2%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384048" y="4137660"/>
            <a:ext cx="141732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7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1874520" y="4119372"/>
            <a:ext cx="274320" cy="329184"/>
          </a:xfrm>
          <a:prstGeom prst="rect">
            <a:avLst/>
          </a:prstGeom>
          <a:solidFill>
            <a:srgbClr val="BAD4FE"/>
          </a:solidFill>
          <a:ln/>
        </p:spPr>
      </p:sp>
      <p:sp>
        <p:nvSpPr>
          <p:cNvPr id="32" name="Text 30"/>
          <p:cNvSpPr/>
          <p:nvPr/>
        </p:nvSpPr>
        <p:spPr>
          <a:xfrm>
            <a:off x="2176272" y="4128516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1%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384048" y="4553712"/>
            <a:ext cx="141732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8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1874520" y="4535424"/>
            <a:ext cx="274320" cy="329184"/>
          </a:xfrm>
          <a:prstGeom prst="rect">
            <a:avLst/>
          </a:prstGeom>
          <a:solidFill>
            <a:srgbClr val="DBEAFE"/>
          </a:solidFill>
          <a:ln/>
        </p:spPr>
      </p:sp>
      <p:sp>
        <p:nvSpPr>
          <p:cNvPr id="35" name="Text 33"/>
          <p:cNvSpPr/>
          <p:nvPr/>
        </p:nvSpPr>
        <p:spPr>
          <a:xfrm>
            <a:off x="2176272" y="4544568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1%</a:t>
            </a:r>
            <a:endParaRPr lang="en-US" sz="1300" dirty="0"/>
          </a:p>
        </p:txBody>
      </p:sp>
      <p:graphicFrame>
        <p:nvGraphicFramePr>
          <p:cNvPr id="36" name="Chart 0" descr=""/>
          <p:cNvGraphicFramePr/>
          <p:nvPr/>
        </p:nvGraphicFramePr>
        <p:xfrm>
          <a:off x="5623560" y="1170432"/>
          <a:ext cx="3154680" cy="36576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37" name="Shape 34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080E2C"/>
          </a:solidFill>
          <a:ln/>
        </p:spPr>
      </p:sp>
      <p:sp>
        <p:nvSpPr>
          <p:cNvPr id="38" name="Text 35"/>
          <p:cNvSpPr/>
          <p:nvPr/>
        </p:nvSpPr>
        <p:spPr>
          <a:xfrm>
            <a:off x="411480" y="4892040"/>
            <a:ext cx="83210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= 50% of revenue across all levels. Hard cap enforced at 45% for long-term sustainability.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80E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4 — SUSTAINABILITY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45% Payout Cap — Financial Safety Mechanism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84048" y="1207008"/>
            <a:ext cx="2633472" cy="1051560"/>
          </a:xfrm>
          <a:prstGeom prst="rect">
            <a:avLst/>
          </a:prstGeom>
          <a:solidFill>
            <a:srgbClr val="1A3FA0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84048" y="1261872"/>
            <a:ext cx="2633472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45%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84048" y="1828800"/>
            <a:ext cx="26334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Network Commissions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255264" y="1207008"/>
            <a:ext cx="2633472" cy="1051560"/>
          </a:xfrm>
          <a:prstGeom prst="rect">
            <a:avLst/>
          </a:prstGeom>
          <a:solidFill>
            <a:srgbClr val="0D9E98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3255264" y="1261872"/>
            <a:ext cx="2633472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3255264" y="1828800"/>
            <a:ext cx="26334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Pool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126480" y="1207008"/>
            <a:ext cx="2633472" cy="1051560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126480" y="1261872"/>
            <a:ext cx="2633472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6126480" y="1828800"/>
            <a:ext cx="26334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Operations &amp; Reserve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384048" y="2450592"/>
            <a:ext cx="8375904" cy="2286000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566928" y="25603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 payout cap?</a:t>
            </a:r>
            <a:endParaRPr lang="en-US" sz="1500" dirty="0"/>
          </a:p>
        </p:txBody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2999232"/>
            <a:ext cx="201168" cy="201168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841248" y="2980944"/>
            <a:ext cx="7754112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Prevents commission pools from ever exceeding revenue — the #1 cause of network company collapse</a:t>
            </a:r>
            <a:endParaRPr lang="en-US" sz="12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3410712"/>
            <a:ext cx="201168" cy="201168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841248" y="3392424"/>
            <a:ext cx="7754112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 operations reserve funds tech, compliance, salaries and the token buyback mechanism permanently</a:t>
            </a:r>
            <a:endParaRPr lang="en-US" sz="1200" dirty="0"/>
          </a:p>
        </p:txBody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3822192"/>
            <a:ext cx="201168" cy="201168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41248" y="3803904"/>
            <a:ext cx="7754112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aggregate claims exceed 45%, each participant gets a proportional reduction — mathematically fair</a:t>
            </a:r>
            <a:endParaRPr lang="en-US" sz="1200" dirty="0"/>
          </a:p>
        </p:txBody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4233672"/>
            <a:ext cx="201168" cy="20116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841248" y="4215384"/>
            <a:ext cx="7754112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Creates a verifiable guarantee: the business cannot pay out more than it earns — ever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0D1A4A"/>
          </a:solidFill>
          <a:ln/>
        </p:spPr>
      </p:sp>
      <p:sp>
        <p:nvSpPr>
          <p:cNvPr id="26" name="Text 20"/>
          <p:cNvSpPr/>
          <p:nvPr/>
        </p:nvSpPr>
        <p:spPr>
          <a:xfrm>
            <a:off x="411480" y="4892040"/>
            <a:ext cx="83210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Revenue = Commission Pool + Salary Pool + Operations. Every rupee in has a defined destination.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4 — EXAMPLE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 Calculation: Worked Example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84048" y="1207008"/>
            <a:ext cx="3977640" cy="2011680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66928" y="1325880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66928" y="1719072"/>
            <a:ext cx="356616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D6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10 Level 1 recruits.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D6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makes a ₹1,000 purchase.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66928" y="2377440"/>
            <a:ext cx="3566160" cy="36576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10" name="Text 8"/>
          <p:cNvSpPr/>
          <p:nvPr/>
        </p:nvSpPr>
        <p:spPr>
          <a:xfrm>
            <a:off x="566928" y="2468880"/>
            <a:ext cx="356616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L1 Revenue = ₹10,000</a:t>
            </a:r>
            <a:endParaRPr lang="en-US" sz="150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6160" y="2487168"/>
            <a:ext cx="384048" cy="384048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84048" y="3364992"/>
            <a:ext cx="3977640" cy="1353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566928" y="34747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A3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Power of Depth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566928" y="3858768"/>
            <a:ext cx="356616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L1 members = ₹1,500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L2 members = ₹10,000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1,000 L3 members = ₹80,000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networks multiply income exponentially.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4572000" y="1207008"/>
            <a:ext cx="4187952" cy="3511296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4572000" y="1207008"/>
            <a:ext cx="4187952" cy="438912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17" name="Text 14"/>
          <p:cNvSpPr/>
          <p:nvPr/>
        </p:nvSpPr>
        <p:spPr>
          <a:xfrm>
            <a:off x="4681728" y="1234440"/>
            <a:ext cx="3950208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Earnings Breakdown</a:t>
            </a:r>
            <a:endParaRPr lang="en-US" sz="13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645152" y="1719072"/>
          <a:ext cx="4005072" cy="2578608"/>
        </p:xfrm>
        <a:graphic>
          <a:graphicData uri="http://schemas.openxmlformats.org/drawingml/2006/table">
            <a:tbl>
              <a:tblPr/>
              <a:tblGrid>
                <a:gridCol w="960120"/>
                <a:gridCol w="640080"/>
                <a:gridCol w="1572768"/>
                <a:gridCol w="832104"/>
              </a:tblGrid>
              <a:tr h="51572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Level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FA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Rate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FA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Calculation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FA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Earnings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FA0"/>
                    </a:solidFill>
                  </a:tcPr>
                </a:tc>
              </a:tr>
              <a:tr h="51572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Level 1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15%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15%×₹1000×10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59669"/>
                          </a:solidFill>
                        </a:rPr>
                        <a:t>₹1,500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F"/>
                    </a:solidFill>
                  </a:tcPr>
                </a:tc>
              </a:tr>
              <a:tr h="51572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Level 2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10%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10%×₹1000×100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59669"/>
                          </a:solidFill>
                        </a:rPr>
                        <a:t>₹10,000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72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Level 3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8%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8%×₹1000×1,000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59669"/>
                          </a:solidFill>
                        </a:rPr>
                        <a:t>₹80,000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F"/>
                    </a:solidFill>
                  </a:tcPr>
                </a:tc>
              </a:tr>
              <a:tr h="51572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Level 4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5%</a:t>
                      </a:r>
                      <a:endParaRPr lang="en-US" sz="11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5%×₹1000×10,000</a:t>
                      </a:r>
                      <a:endParaRPr lang="en-US" sz="10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59669"/>
                          </a:solidFill>
                        </a:rPr>
                        <a:t>₹5,00,000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" name="Text 15"/>
          <p:cNvSpPr/>
          <p:nvPr/>
        </p:nvSpPr>
        <p:spPr>
          <a:xfrm>
            <a:off x="4663440" y="4370832"/>
            <a:ext cx="4005072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Theoretical — assumes equal activity at each level.</a:t>
            </a:r>
            <a:endParaRPr lang="en-US" sz="9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80E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5 — EIGHT INCOME STREAMS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Income Streams at a Glance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47472" y="1234440"/>
            <a:ext cx="2011680" cy="1627632"/>
          </a:xfrm>
          <a:prstGeom prst="rect">
            <a:avLst/>
          </a:prstGeom>
          <a:solidFill>
            <a:srgbClr val="0D9E98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38912" y="132588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>
                    <a:alpha val="6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" y="1371600"/>
            <a:ext cx="457200" cy="4572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75488" y="1965960"/>
            <a:ext cx="1755648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Sales Commission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2560320" y="1234440"/>
            <a:ext cx="2011680" cy="1627632"/>
          </a:xfrm>
          <a:prstGeom prst="rect">
            <a:avLst/>
          </a:prstGeom>
          <a:solidFill>
            <a:srgbClr val="1A3FA0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2651760" y="132588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>
                    <a:alpha val="6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128" y="1371600"/>
            <a:ext cx="457200" cy="4572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688336" y="1965960"/>
            <a:ext cx="1755648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Profit Share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773168" y="1234440"/>
            <a:ext cx="2011680" cy="1627632"/>
          </a:xfrm>
          <a:prstGeom prst="rect">
            <a:avLst/>
          </a:prstGeom>
          <a:solidFill>
            <a:srgbClr val="D4981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5" name="Text 11"/>
          <p:cNvSpPr/>
          <p:nvPr/>
        </p:nvSpPr>
        <p:spPr>
          <a:xfrm>
            <a:off x="4864608" y="132588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>
                    <a:alpha val="6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2976" y="1371600"/>
            <a:ext cx="457200" cy="4572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901184" y="1965960"/>
            <a:ext cx="1755648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Infinity Growth Bonus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6986016" y="1234440"/>
            <a:ext cx="2011680" cy="1627632"/>
          </a:xfrm>
          <a:prstGeom prst="rect">
            <a:avLst/>
          </a:prstGeom>
          <a:solidFill>
            <a:srgbClr val="F59E0B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9" name="Text 14"/>
          <p:cNvSpPr/>
          <p:nvPr/>
        </p:nvSpPr>
        <p:spPr>
          <a:xfrm>
            <a:off x="7077456" y="132588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>
                    <a:alpha val="6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824" y="1371600"/>
            <a:ext cx="457200" cy="45720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114032" y="1965960"/>
            <a:ext cx="1755648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 Achievement Bonus</a:t>
            </a:r>
            <a:endParaRPr lang="en-US" sz="1200" dirty="0"/>
          </a:p>
        </p:txBody>
      </p:sp>
      <p:sp>
        <p:nvSpPr>
          <p:cNvPr id="22" name="Shape 16"/>
          <p:cNvSpPr/>
          <p:nvPr/>
        </p:nvSpPr>
        <p:spPr>
          <a:xfrm>
            <a:off x="347472" y="3044952"/>
            <a:ext cx="2011680" cy="1627632"/>
          </a:xfrm>
          <a:prstGeom prst="rect">
            <a:avLst/>
          </a:prstGeom>
          <a:solidFill>
            <a:srgbClr val="059669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3" name="Text 17"/>
          <p:cNvSpPr/>
          <p:nvPr/>
        </p:nvSpPr>
        <p:spPr>
          <a:xfrm>
            <a:off x="438912" y="31363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>
                    <a:alpha val="6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000" dirty="0"/>
          </a:p>
        </p:txBody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280" y="3182112"/>
            <a:ext cx="457200" cy="457200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475488" y="3776472"/>
            <a:ext cx="1755648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Income</a:t>
            </a:r>
            <a:endParaRPr lang="en-US" sz="1200" dirty="0"/>
          </a:p>
        </p:txBody>
      </p:sp>
      <p:sp>
        <p:nvSpPr>
          <p:cNvPr id="26" name="Shape 19"/>
          <p:cNvSpPr/>
          <p:nvPr/>
        </p:nvSpPr>
        <p:spPr>
          <a:xfrm>
            <a:off x="2560320" y="3044952"/>
            <a:ext cx="2011680" cy="1627632"/>
          </a:xfrm>
          <a:prstGeom prst="rect">
            <a:avLst/>
          </a:prstGeom>
          <a:solidFill>
            <a:srgbClr val="7C3AED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7" name="Text 20"/>
          <p:cNvSpPr/>
          <p:nvPr/>
        </p:nvSpPr>
        <p:spPr>
          <a:xfrm>
            <a:off x="2651760" y="31363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>
                    <a:alpha val="6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000" dirty="0"/>
          </a:p>
        </p:txBody>
      </p:sp>
      <p:pic>
        <p:nvPicPr>
          <p:cNvPr id="2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128" y="3182112"/>
            <a:ext cx="457200" cy="457200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2688336" y="3776472"/>
            <a:ext cx="1755648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Staking / Vesting</a:t>
            </a:r>
            <a:endParaRPr lang="en-US" sz="1200" dirty="0"/>
          </a:p>
        </p:txBody>
      </p:sp>
      <p:sp>
        <p:nvSpPr>
          <p:cNvPr id="30" name="Shape 22"/>
          <p:cNvSpPr/>
          <p:nvPr/>
        </p:nvSpPr>
        <p:spPr>
          <a:xfrm>
            <a:off x="4773168" y="3044952"/>
            <a:ext cx="2011680" cy="1627632"/>
          </a:xfrm>
          <a:prstGeom prst="rect">
            <a:avLst/>
          </a:prstGeom>
          <a:solidFill>
            <a:srgbClr val="DC2626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31" name="Text 23"/>
          <p:cNvSpPr/>
          <p:nvPr/>
        </p:nvSpPr>
        <p:spPr>
          <a:xfrm>
            <a:off x="4864608" y="31363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>
                    <a:alpha val="6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2000" dirty="0"/>
          </a:p>
        </p:txBody>
      </p:sp>
      <p:pic>
        <p:nvPicPr>
          <p:cNvPr id="3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2976" y="3182112"/>
            <a:ext cx="457200" cy="457200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4901184" y="3776472"/>
            <a:ext cx="1755648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Insurance Benefits</a:t>
            </a:r>
            <a:endParaRPr lang="en-US" sz="1200" dirty="0"/>
          </a:p>
        </p:txBody>
      </p:sp>
      <p:sp>
        <p:nvSpPr>
          <p:cNvPr id="34" name="Shape 25"/>
          <p:cNvSpPr/>
          <p:nvPr/>
        </p:nvSpPr>
        <p:spPr>
          <a:xfrm>
            <a:off x="6986016" y="3044952"/>
            <a:ext cx="2011680" cy="1627632"/>
          </a:xfrm>
          <a:prstGeom prst="rect">
            <a:avLst/>
          </a:prstGeom>
          <a:solidFill>
            <a:srgbClr val="C58A00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35" name="Text 26"/>
          <p:cNvSpPr/>
          <p:nvPr/>
        </p:nvSpPr>
        <p:spPr>
          <a:xfrm>
            <a:off x="7077456" y="31363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>
                    <a:alpha val="6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2000" dirty="0"/>
          </a:p>
        </p:txBody>
      </p:sp>
      <p:pic>
        <p:nvPicPr>
          <p:cNvPr id="3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5824" y="3182112"/>
            <a:ext cx="457200" cy="457200"/>
          </a:xfrm>
          <a:prstGeom prst="rect">
            <a:avLst/>
          </a:prstGeom>
        </p:spPr>
      </p:pic>
      <p:sp>
        <p:nvSpPr>
          <p:cNvPr id="37" name="Text 27"/>
          <p:cNvSpPr/>
          <p:nvPr/>
        </p:nvSpPr>
        <p:spPr>
          <a:xfrm>
            <a:off x="7114032" y="3776472"/>
            <a:ext cx="1755648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Token Rewards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F3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5 — CORE EARNINGS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 Streams 1–4: Core Earnings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84048" y="1207008"/>
            <a:ext cx="4160520" cy="1627632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4048" y="1207008"/>
            <a:ext cx="566928" cy="1627632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8" name="Text 6"/>
          <p:cNvSpPr/>
          <p:nvPr/>
        </p:nvSpPr>
        <p:spPr>
          <a:xfrm>
            <a:off x="429768" y="1801368"/>
            <a:ext cx="4754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0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" y="1389888"/>
            <a:ext cx="365760" cy="36576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078992" y="1810512"/>
            <a:ext cx="3310128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Sales Commission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1078992" y="2212848"/>
            <a:ext cx="331012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 from all purchases within your 8-level downline. The primary daily income driver. Rates from 15% at Level 1 down to 1% at Level 8.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4846320" y="1207008"/>
            <a:ext cx="4160520" cy="1627632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846320" y="1207008"/>
            <a:ext cx="566928" cy="1627632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14" name="Text 11"/>
          <p:cNvSpPr/>
          <p:nvPr/>
        </p:nvSpPr>
        <p:spPr>
          <a:xfrm>
            <a:off x="4892040" y="1801368"/>
            <a:ext cx="4754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0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264" y="1389888"/>
            <a:ext cx="365760" cy="36576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5541264" y="1810512"/>
            <a:ext cx="3310128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Profit Share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5541264" y="2212848"/>
            <a:ext cx="331012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Qualified leaders receive a share of the company's net profit, distributed quarterly from the company profit pool to top-ranked participants.</a:t>
            </a:r>
            <a:endParaRPr lang="en-US" sz="1150" dirty="0"/>
          </a:p>
        </p:txBody>
      </p:sp>
      <p:sp>
        <p:nvSpPr>
          <p:cNvPr id="18" name="Shape 14"/>
          <p:cNvSpPr/>
          <p:nvPr/>
        </p:nvSpPr>
        <p:spPr>
          <a:xfrm>
            <a:off x="384048" y="2990088"/>
            <a:ext cx="4160520" cy="1627632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384048" y="2990088"/>
            <a:ext cx="566928" cy="1627632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20" name="Text 16"/>
          <p:cNvSpPr/>
          <p:nvPr/>
        </p:nvSpPr>
        <p:spPr>
          <a:xfrm>
            <a:off x="429768" y="3584448"/>
            <a:ext cx="4754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000" dirty="0"/>
          </a:p>
        </p:txBody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" y="3172968"/>
            <a:ext cx="365760" cy="36576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078992" y="3593592"/>
            <a:ext cx="3310128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Infinity Growth Bonus</a:t>
            </a:r>
            <a:endParaRPr lang="en-US" sz="1300" dirty="0"/>
          </a:p>
        </p:txBody>
      </p:sp>
      <p:sp>
        <p:nvSpPr>
          <p:cNvPr id="23" name="Text 18"/>
          <p:cNvSpPr/>
          <p:nvPr/>
        </p:nvSpPr>
        <p:spPr>
          <a:xfrm>
            <a:off x="1078992" y="3995928"/>
            <a:ext cx="331012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bonus triggered when your network reaches specific milestone sizes. Rewards dedicated network builders for growth achievements.</a:t>
            </a:r>
            <a:endParaRPr lang="en-US" sz="1150" dirty="0"/>
          </a:p>
        </p:txBody>
      </p:sp>
      <p:sp>
        <p:nvSpPr>
          <p:cNvPr id="24" name="Shape 19"/>
          <p:cNvSpPr/>
          <p:nvPr/>
        </p:nvSpPr>
        <p:spPr>
          <a:xfrm>
            <a:off x="4846320" y="2990088"/>
            <a:ext cx="4160520" cy="1627632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4846320" y="2990088"/>
            <a:ext cx="566928" cy="1627632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26" name="Text 21"/>
          <p:cNvSpPr/>
          <p:nvPr/>
        </p:nvSpPr>
        <p:spPr>
          <a:xfrm>
            <a:off x="4892040" y="3584448"/>
            <a:ext cx="4754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000" dirty="0"/>
          </a:p>
        </p:txBody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1264" y="3172968"/>
            <a:ext cx="365760" cy="365760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5541264" y="3593592"/>
            <a:ext cx="3310128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 Achievement Bonus</a:t>
            </a:r>
            <a:endParaRPr lang="en-US" sz="1300" dirty="0"/>
          </a:p>
        </p:txBody>
      </p:sp>
      <p:sp>
        <p:nvSpPr>
          <p:cNvPr id="29" name="Text 23"/>
          <p:cNvSpPr/>
          <p:nvPr/>
        </p:nvSpPr>
        <p:spPr>
          <a:xfrm>
            <a:off x="5541264" y="3995928"/>
            <a:ext cx="331012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One-time cash rewards paid on reaching each leadership rank (Stage 1–5). Front-loaded income for milestone achievement.</a:t>
            </a:r>
            <a:endParaRPr lang="en-US" sz="11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80E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5 — LEADERSHIP REWARDS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 Streams 5–8: Leadership &amp; Ecosystem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84048" y="1207008"/>
            <a:ext cx="4160520" cy="1627632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4048" y="1207008"/>
            <a:ext cx="566928" cy="1627632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8" name="Text 6"/>
          <p:cNvSpPr/>
          <p:nvPr/>
        </p:nvSpPr>
        <p:spPr>
          <a:xfrm>
            <a:off x="429768" y="1801368"/>
            <a:ext cx="4754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0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" y="1389888"/>
            <a:ext cx="365760" cy="36576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078992" y="1810512"/>
            <a:ext cx="3310128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Income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1078992" y="2212848"/>
            <a:ext cx="331012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salary for members who build 8×8+ structures and stay active 3+ months. Ranges ₹800 to ₹80,000+ per month.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4846320" y="1207008"/>
            <a:ext cx="4160520" cy="1627632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846320" y="1207008"/>
            <a:ext cx="566928" cy="1627632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14" name="Text 11"/>
          <p:cNvSpPr/>
          <p:nvPr/>
        </p:nvSpPr>
        <p:spPr>
          <a:xfrm>
            <a:off x="4892040" y="1801368"/>
            <a:ext cx="4754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20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264" y="1389888"/>
            <a:ext cx="365760" cy="36576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5541264" y="1810512"/>
            <a:ext cx="3310128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Staking / Vesting Rewards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5541264" y="2212848"/>
            <a:ext cx="331012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 tokens for defined periods to earn up to 80% APY. Compounding token income running alongside network commissions.</a:t>
            </a:r>
            <a:endParaRPr lang="en-US" sz="1150" dirty="0"/>
          </a:p>
        </p:txBody>
      </p:sp>
      <p:sp>
        <p:nvSpPr>
          <p:cNvPr id="18" name="Shape 14"/>
          <p:cNvSpPr/>
          <p:nvPr/>
        </p:nvSpPr>
        <p:spPr>
          <a:xfrm>
            <a:off x="384048" y="2990088"/>
            <a:ext cx="4160520" cy="1627632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384048" y="2990088"/>
            <a:ext cx="566928" cy="1627632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20" name="Text 16"/>
          <p:cNvSpPr/>
          <p:nvPr/>
        </p:nvSpPr>
        <p:spPr>
          <a:xfrm>
            <a:off x="429768" y="3584448"/>
            <a:ext cx="4754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2000" dirty="0"/>
          </a:p>
        </p:txBody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" y="3172968"/>
            <a:ext cx="365760" cy="36576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078992" y="3593592"/>
            <a:ext cx="3310128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Insurance Benefits</a:t>
            </a:r>
            <a:endParaRPr lang="en-US" sz="1300" dirty="0"/>
          </a:p>
        </p:txBody>
      </p:sp>
      <p:sp>
        <p:nvSpPr>
          <p:cNvPr id="23" name="Text 18"/>
          <p:cNvSpPr/>
          <p:nvPr/>
        </p:nvSpPr>
        <p:spPr>
          <a:xfrm>
            <a:off x="1078992" y="3995928"/>
            <a:ext cx="331012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qualified members receive access to insurance coverage — a unique real-world benefit enhancing long-term member value.</a:t>
            </a:r>
            <a:endParaRPr lang="en-US" sz="1150" dirty="0"/>
          </a:p>
        </p:txBody>
      </p:sp>
      <p:sp>
        <p:nvSpPr>
          <p:cNvPr id="24" name="Shape 19"/>
          <p:cNvSpPr/>
          <p:nvPr/>
        </p:nvSpPr>
        <p:spPr>
          <a:xfrm>
            <a:off x="4846320" y="2990088"/>
            <a:ext cx="4160520" cy="1627632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4846320" y="2990088"/>
            <a:ext cx="566928" cy="1627632"/>
          </a:xfrm>
          <a:prstGeom prst="rect">
            <a:avLst/>
          </a:prstGeom>
          <a:solidFill>
            <a:srgbClr val="C58A00"/>
          </a:solidFill>
          <a:ln/>
        </p:spPr>
      </p:sp>
      <p:sp>
        <p:nvSpPr>
          <p:cNvPr id="26" name="Text 21"/>
          <p:cNvSpPr/>
          <p:nvPr/>
        </p:nvSpPr>
        <p:spPr>
          <a:xfrm>
            <a:off x="4892040" y="3584448"/>
            <a:ext cx="4754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2000" dirty="0"/>
          </a:p>
        </p:txBody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1264" y="3172968"/>
            <a:ext cx="365760" cy="365760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5541264" y="3593592"/>
            <a:ext cx="3310128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Token Rewards</a:t>
            </a:r>
            <a:endParaRPr lang="en-US" sz="1300" dirty="0"/>
          </a:p>
        </p:txBody>
      </p:sp>
      <p:sp>
        <p:nvSpPr>
          <p:cNvPr id="29" name="Text 23"/>
          <p:cNvSpPr/>
          <p:nvPr/>
        </p:nvSpPr>
        <p:spPr>
          <a:xfrm>
            <a:off x="5541264" y="3995928"/>
            <a:ext cx="331012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Ecosystem partners reward Infinity 8 members with partner tokens for usage, referrals, and reviews — an additional passive income layer.</a:t>
            </a:r>
            <a:endParaRPr lang="en-US" sz="11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5 — RISK REDUCTION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Multi-Stream Income Advantage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411480" y="1033272"/>
            <a:ext cx="8321040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A3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independent income streams protect participants from any single point of failure.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84048" y="1481328"/>
            <a:ext cx="8375904" cy="9601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84048" y="1481328"/>
            <a:ext cx="2377440" cy="9601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1591056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Single-Stream Model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02920" y="2075688"/>
            <a:ext cx="214884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RISK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2926080" y="1755648"/>
            <a:ext cx="548640" cy="41148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2" name="Text 10"/>
          <p:cNvSpPr/>
          <p:nvPr/>
        </p:nvSpPr>
        <p:spPr>
          <a:xfrm>
            <a:off x="2926080" y="1755648"/>
            <a:ext cx="548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229600" y="1783080"/>
            <a:ext cx="45720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failure eliminates all income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84048" y="2560320"/>
            <a:ext cx="8375904" cy="9601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84048" y="2560320"/>
            <a:ext cx="2377440" cy="96012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6" name="Text 14"/>
          <p:cNvSpPr/>
          <p:nvPr/>
        </p:nvSpPr>
        <p:spPr>
          <a:xfrm>
            <a:off x="502920" y="2670048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Dual-Stream Model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02920" y="3154680"/>
            <a:ext cx="214884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MODERATE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926080" y="2834640"/>
            <a:ext cx="548640" cy="4114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2926080" y="2834640"/>
            <a:ext cx="548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584448" y="2834640"/>
            <a:ext cx="548640" cy="411480"/>
          </a:xfrm>
          <a:prstGeom prst="rect">
            <a:avLst/>
          </a:prstGeom>
          <a:solidFill>
            <a:srgbClr val="F59E0B">
              <a:alpha val="55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3584448" y="2834640"/>
            <a:ext cx="548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229600" y="2862072"/>
            <a:ext cx="45720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Partial protection only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384048" y="3639312"/>
            <a:ext cx="8375904" cy="9601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384048" y="3639312"/>
            <a:ext cx="2377440" cy="960120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25" name="Text 23"/>
          <p:cNvSpPr/>
          <p:nvPr/>
        </p:nvSpPr>
        <p:spPr>
          <a:xfrm>
            <a:off x="502920" y="3749040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Infinity 8 — 8 Streams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502920" y="4233672"/>
            <a:ext cx="214884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RISK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2926080" y="3913632"/>
            <a:ext cx="548640" cy="411480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28" name="Text 26"/>
          <p:cNvSpPr/>
          <p:nvPr/>
        </p:nvSpPr>
        <p:spPr>
          <a:xfrm>
            <a:off x="2926080" y="3913632"/>
            <a:ext cx="548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3584448" y="3913632"/>
            <a:ext cx="548640" cy="411480"/>
          </a:xfrm>
          <a:prstGeom prst="rect">
            <a:avLst/>
          </a:prstGeom>
          <a:solidFill>
            <a:srgbClr val="0D9E98">
              <a:alpha val="55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3584448" y="3913632"/>
            <a:ext cx="548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4242816" y="3913632"/>
            <a:ext cx="548640" cy="411480"/>
          </a:xfrm>
          <a:prstGeom prst="rect">
            <a:avLst/>
          </a:prstGeom>
          <a:solidFill>
            <a:srgbClr val="0D9E98">
              <a:alpha val="55000"/>
            </a:srgbClr>
          </a:solidFill>
          <a:ln/>
        </p:spPr>
      </p:sp>
      <p:sp>
        <p:nvSpPr>
          <p:cNvPr id="32" name="Text 30"/>
          <p:cNvSpPr/>
          <p:nvPr/>
        </p:nvSpPr>
        <p:spPr>
          <a:xfrm>
            <a:off x="4242816" y="3913632"/>
            <a:ext cx="548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901184" y="3913632"/>
            <a:ext cx="548640" cy="411480"/>
          </a:xfrm>
          <a:prstGeom prst="rect">
            <a:avLst/>
          </a:prstGeom>
          <a:solidFill>
            <a:srgbClr val="0D9E98">
              <a:alpha val="55000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4901184" y="3913632"/>
            <a:ext cx="548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5559552" y="3913632"/>
            <a:ext cx="548640" cy="411480"/>
          </a:xfrm>
          <a:prstGeom prst="rect">
            <a:avLst/>
          </a:prstGeom>
          <a:solidFill>
            <a:srgbClr val="0D9E98">
              <a:alpha val="55000"/>
            </a:srgbClr>
          </a:solidFill>
          <a:ln/>
        </p:spPr>
      </p:sp>
      <p:sp>
        <p:nvSpPr>
          <p:cNvPr id="36" name="Text 34"/>
          <p:cNvSpPr/>
          <p:nvPr/>
        </p:nvSpPr>
        <p:spPr>
          <a:xfrm>
            <a:off x="5559552" y="3913632"/>
            <a:ext cx="548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400" dirty="0"/>
          </a:p>
        </p:txBody>
      </p:sp>
      <p:sp>
        <p:nvSpPr>
          <p:cNvPr id="37" name="Shape 35"/>
          <p:cNvSpPr/>
          <p:nvPr/>
        </p:nvSpPr>
        <p:spPr>
          <a:xfrm>
            <a:off x="6217920" y="3913632"/>
            <a:ext cx="548640" cy="411480"/>
          </a:xfrm>
          <a:prstGeom prst="rect">
            <a:avLst/>
          </a:prstGeom>
          <a:solidFill>
            <a:srgbClr val="0D9E98">
              <a:alpha val="55000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6217920" y="3913632"/>
            <a:ext cx="548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6876288" y="3913632"/>
            <a:ext cx="548640" cy="411480"/>
          </a:xfrm>
          <a:prstGeom prst="rect">
            <a:avLst/>
          </a:prstGeom>
          <a:solidFill>
            <a:srgbClr val="0D9E98">
              <a:alpha val="55000"/>
            </a:srgbClr>
          </a:solidFill>
          <a:ln/>
        </p:spPr>
      </p:sp>
      <p:sp>
        <p:nvSpPr>
          <p:cNvPr id="40" name="Text 38"/>
          <p:cNvSpPr/>
          <p:nvPr/>
        </p:nvSpPr>
        <p:spPr>
          <a:xfrm>
            <a:off x="6876288" y="3913632"/>
            <a:ext cx="548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400" dirty="0"/>
          </a:p>
        </p:txBody>
      </p:sp>
      <p:sp>
        <p:nvSpPr>
          <p:cNvPr id="41" name="Shape 39"/>
          <p:cNvSpPr/>
          <p:nvPr/>
        </p:nvSpPr>
        <p:spPr>
          <a:xfrm>
            <a:off x="7534656" y="3913632"/>
            <a:ext cx="548640" cy="411480"/>
          </a:xfrm>
          <a:prstGeom prst="rect">
            <a:avLst/>
          </a:prstGeom>
          <a:solidFill>
            <a:srgbClr val="0D9E98">
              <a:alpha val="55000"/>
            </a:srgbClr>
          </a:solidFill>
          <a:ln/>
        </p:spPr>
      </p:sp>
      <p:sp>
        <p:nvSpPr>
          <p:cNvPr id="42" name="Text 40"/>
          <p:cNvSpPr/>
          <p:nvPr/>
        </p:nvSpPr>
        <p:spPr>
          <a:xfrm>
            <a:off x="7534656" y="3913632"/>
            <a:ext cx="548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400" dirty="0"/>
          </a:p>
        </p:txBody>
      </p:sp>
      <p:sp>
        <p:nvSpPr>
          <p:cNvPr id="43" name="Text 41"/>
          <p:cNvSpPr/>
          <p:nvPr/>
        </p:nvSpPr>
        <p:spPr>
          <a:xfrm>
            <a:off x="8229600" y="3941064"/>
            <a:ext cx="45720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Diversified, resilient income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384048" y="4572000"/>
            <a:ext cx="8375904" cy="438912"/>
          </a:xfrm>
          <a:prstGeom prst="rect">
            <a:avLst/>
          </a:prstGeom>
          <a:solidFill>
            <a:srgbClr val="EEF3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45" name="Text 43"/>
          <p:cNvSpPr/>
          <p:nvPr/>
        </p:nvSpPr>
        <p:spPr>
          <a:xfrm>
            <a:off x="566928" y="4626864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token markets correct: commerce commissions continue. When network growth slows: salary and staking still pay. No single event stops all 8 streams simultaneously.</a:t>
            </a:r>
            <a:endParaRPr lang="en-US" sz="11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80E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6 — SALARY QUALIFICATION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Pool Structure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255264" y="1170432"/>
            <a:ext cx="2633472" cy="1024128"/>
          </a:xfrm>
          <a:prstGeom prst="rect">
            <a:avLst/>
          </a:prstGeom>
          <a:solidFill>
            <a:srgbClr val="1A3FA0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255264" y="1225296"/>
            <a:ext cx="2633472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255264" y="1792224"/>
            <a:ext cx="26334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All Revenue → Salary Pool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84048" y="2359152"/>
            <a:ext cx="8375904" cy="2395728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566928" y="2487168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Salary Pool Works</a:t>
            </a:r>
            <a:endParaRPr lang="en-US" sz="140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2944368"/>
            <a:ext cx="201168" cy="201168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841248" y="2926080"/>
            <a:ext cx="7790688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 of ALL revenue — token sales, commerce, subscriptions — flows into the Salary Pool each cycle</a:t>
            </a:r>
            <a:endParaRPr lang="en-US" sz="12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3383280"/>
            <a:ext cx="201168" cy="20116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841248" y="3364992"/>
            <a:ext cx="7790688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Salary Pool is distributed ONLY to members meeting specific structural qualification requirements</a:t>
            </a:r>
            <a:endParaRPr lang="en-US" sz="120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3822192"/>
            <a:ext cx="201168" cy="20116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41248" y="3803904"/>
            <a:ext cx="7790688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total claims exceed the pool, distributions adjust pro-rata — the pool never overflows its budget</a:t>
            </a:r>
            <a:endParaRPr lang="en-US" sz="120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4261104"/>
            <a:ext cx="201168" cy="20116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41248" y="4242816"/>
            <a:ext cx="7790688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is recurring income, not a one-time bonus — rewarding sustained network leadership monthly</a:t>
            </a:r>
            <a:endParaRPr lang="en-US" sz="1200" dirty="0"/>
          </a:p>
        </p:txBody>
      </p:sp>
      <p:sp>
        <p:nvSpPr>
          <p:cNvPr id="19" name="Shape 13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0D1A4A"/>
          </a:solidFill>
          <a:ln/>
        </p:spPr>
      </p:sp>
      <p:sp>
        <p:nvSpPr>
          <p:cNvPr id="20" name="Text 14"/>
          <p:cNvSpPr/>
          <p:nvPr/>
        </p:nvSpPr>
        <p:spPr>
          <a:xfrm>
            <a:off x="411480" y="4892040"/>
            <a:ext cx="83210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is the ecosystem's commitment to serious network builders — real recurring income for real network leadership.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EF3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6 — QUALIFICATION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Qualification Levels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84048" y="1207008"/>
            <a:ext cx="8375904" cy="1078992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4048" y="1207008"/>
            <a:ext cx="1600200" cy="1078992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335024"/>
            <a:ext cx="14630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LEVEL 1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103120" y="1344168"/>
            <a:ext cx="64008" cy="804672"/>
          </a:xfrm>
          <a:prstGeom prst="rect">
            <a:avLst/>
          </a:prstGeom>
          <a:solidFill>
            <a:srgbClr val="0D9E98">
              <a:alpha val="40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2267712" y="1298448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Requirement: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267712" y="1554480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direct referrals + 3 months active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2267712" y="1984248"/>
            <a:ext cx="3200400" cy="2194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Structure: 8 members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6748272" y="1426464"/>
            <a:ext cx="1828800" cy="621792"/>
          </a:xfrm>
          <a:prstGeom prst="rect">
            <a:avLst/>
          </a:prstGeom>
          <a:solidFill>
            <a:srgbClr val="0D9E98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748272" y="1426464"/>
            <a:ext cx="1828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₹800/month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384048" y="2414016"/>
            <a:ext cx="8375904" cy="1078992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384048" y="2414016"/>
            <a:ext cx="1600200" cy="1078992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542032"/>
            <a:ext cx="14630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LEVEL 2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103120" y="2551176"/>
            <a:ext cx="64008" cy="804672"/>
          </a:xfrm>
          <a:prstGeom prst="rect">
            <a:avLst/>
          </a:prstGeom>
          <a:solidFill>
            <a:srgbClr val="1A3FA0">
              <a:alpha val="40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2267712" y="2505456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Requirement: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2267712" y="2761488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8×8 network (64 members)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2267712" y="3191256"/>
            <a:ext cx="3200400" cy="2194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Structure: 8×8 = 64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6748272" y="2633472"/>
            <a:ext cx="1828800" cy="621792"/>
          </a:xfrm>
          <a:prstGeom prst="rect">
            <a:avLst/>
          </a:prstGeom>
          <a:solidFill>
            <a:srgbClr val="1A3FA0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6748272" y="2633472"/>
            <a:ext cx="1828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₹8,000/month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384048" y="3621024"/>
            <a:ext cx="8375904" cy="1078992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384048" y="3621024"/>
            <a:ext cx="1600200" cy="1078992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26" name="Text 24"/>
          <p:cNvSpPr/>
          <p:nvPr/>
        </p:nvSpPr>
        <p:spPr>
          <a:xfrm>
            <a:off x="457200" y="3749040"/>
            <a:ext cx="14630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LEVEL 3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2103120" y="3758184"/>
            <a:ext cx="64008" cy="804672"/>
          </a:xfrm>
          <a:prstGeom prst="rect">
            <a:avLst/>
          </a:prstGeom>
          <a:solidFill>
            <a:srgbClr val="D4981A">
              <a:alpha val="40000"/>
            </a:srgbClr>
          </a:solidFill>
          <a:ln/>
        </p:spPr>
      </p:sp>
      <p:sp>
        <p:nvSpPr>
          <p:cNvPr id="28" name="Text 26"/>
          <p:cNvSpPr/>
          <p:nvPr/>
        </p:nvSpPr>
        <p:spPr>
          <a:xfrm>
            <a:off x="2267712" y="3712464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Requirement: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2267712" y="3968496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8×8×8 structure all active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2267712" y="4398264"/>
            <a:ext cx="3200400" cy="2194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Structure: 8×8×8 = 512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748272" y="3840480"/>
            <a:ext cx="1828800" cy="621792"/>
          </a:xfrm>
          <a:prstGeom prst="rect">
            <a:avLst/>
          </a:prstGeom>
          <a:solidFill>
            <a:srgbClr val="D4981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6748272" y="3840480"/>
            <a:ext cx="1828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₹80,000/month</a:t>
            </a:r>
            <a:endParaRPr lang="en-US" sz="1700" dirty="0"/>
          </a:p>
        </p:txBody>
      </p:sp>
      <p:sp>
        <p:nvSpPr>
          <p:cNvPr id="33" name="Shape 31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080E2C"/>
          </a:solidFill>
          <a:ln/>
        </p:spPr>
      </p:sp>
      <p:sp>
        <p:nvSpPr>
          <p:cNvPr id="34" name="Text 32"/>
          <p:cNvSpPr/>
          <p:nvPr/>
        </p:nvSpPr>
        <p:spPr>
          <a:xfrm>
            <a:off x="411480" y="4892040"/>
            <a:ext cx="83210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salary levels require ongoing network activity. Inactive structures result in salary suspension until reactivated.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6 — SAFETY CONTROLS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Safety &amp; Control Mechanisms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84048" y="1207008"/>
            <a:ext cx="4160520" cy="1691640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4048" y="1207008"/>
            <a:ext cx="4160520" cy="502920"/>
          </a:xfrm>
          <a:prstGeom prst="rect">
            <a:avLst/>
          </a:prstGeom>
          <a:solidFill>
            <a:srgbClr val="1A3FA0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08" y="1298448"/>
            <a:ext cx="310896" cy="31089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50976" y="1298448"/>
            <a:ext cx="342900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Lock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48640" y="1801368"/>
            <a:ext cx="3840480" cy="10241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gated behind active membership. Inactive members (below 1,000 purchase points/month) have salary suspended immediately.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846320" y="1207008"/>
            <a:ext cx="4160520" cy="1691640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846320" y="1207008"/>
            <a:ext cx="4160520" cy="502920"/>
          </a:xfrm>
          <a:prstGeom prst="rect">
            <a:avLst/>
          </a:prstGeom>
          <a:solidFill>
            <a:srgbClr val="0D9E98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480" y="1298448"/>
            <a:ext cx="310896" cy="31089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413248" y="1298448"/>
            <a:ext cx="342900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Capped Salary Pool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5010912" y="1801368"/>
            <a:ext cx="3840480" cy="10241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salary paid out across all members cannot exceed 15% of revenue in any period. Hard cap prevents pool depletion.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384048" y="3054096"/>
            <a:ext cx="4160520" cy="1691640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384048" y="3054096"/>
            <a:ext cx="4160520" cy="502920"/>
          </a:xfrm>
          <a:prstGeom prst="rect">
            <a:avLst/>
          </a:prstGeom>
          <a:solidFill>
            <a:srgbClr val="D4981A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8" y="3145536"/>
            <a:ext cx="310896" cy="31089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50976" y="3145536"/>
            <a:ext cx="342900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Pro-Rata Distribution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548640" y="3648456"/>
            <a:ext cx="3840480" cy="10241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total claims exceed the 15% pool, each qualifying member receives a proportional reduction. Fair for all, solvent always.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4846320" y="3054096"/>
            <a:ext cx="4160520" cy="1691640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4846320" y="3054096"/>
            <a:ext cx="4160520" cy="502920"/>
          </a:xfrm>
          <a:prstGeom prst="rect">
            <a:avLst/>
          </a:prstGeom>
          <a:solidFill>
            <a:srgbClr val="059669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480" y="3145536"/>
            <a:ext cx="310896" cy="31089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413248" y="3145536"/>
            <a:ext cx="342900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Inactivity Pause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5010912" y="3648456"/>
            <a:ext cx="3840480" cy="10241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 member's structure falls inactive for 30+ days, salary pauses. Incentivises active team support and ongoing leadership.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80E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6 — LEADERSHIP LADDER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Growth Ladder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84048" y="1115568"/>
            <a:ext cx="8375904" cy="621792"/>
          </a:xfrm>
          <a:prstGeom prst="rect">
            <a:avLst/>
          </a:prstGeom>
          <a:solidFill>
            <a:srgbClr val="0D9E98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4048" y="1115568"/>
            <a:ext cx="566928" cy="621792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384048" y="1115568"/>
            <a:ext cx="566928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060704" y="1170432"/>
            <a:ext cx="7571232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1 — Commission Builder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1060704" y="1444752"/>
            <a:ext cx="7571232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member earning direct commissions. Entry stage for all new participants joining the ecosystem.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40080" y="1828800"/>
            <a:ext cx="7863840" cy="621792"/>
          </a:xfrm>
          <a:prstGeom prst="rect">
            <a:avLst/>
          </a:prstGeom>
          <a:solidFill>
            <a:srgbClr val="1A3FA0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40080" y="1828800"/>
            <a:ext cx="566928" cy="621792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1828800"/>
            <a:ext cx="566928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316736" y="1883664"/>
            <a:ext cx="705916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2 — Structure Developer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316736" y="2157984"/>
            <a:ext cx="7059168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the 8×8 matrix. Earning from multiple levels. Focus on duplication and downline team support.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896112" y="2542032"/>
            <a:ext cx="7351776" cy="621792"/>
          </a:xfrm>
          <a:prstGeom prst="rect">
            <a:avLst/>
          </a:prstGeom>
          <a:solidFill>
            <a:srgbClr val="2563EB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96112" y="2542032"/>
            <a:ext cx="566928" cy="621792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896112" y="2542032"/>
            <a:ext cx="566928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572768" y="2596896"/>
            <a:ext cx="6547104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3 — Salary Qualifier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1572768" y="2871216"/>
            <a:ext cx="6547104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active directs + 3 months activity unlocks ₹800/month salary. A critical milestone for seriousness.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1152144" y="3255264"/>
            <a:ext cx="6839712" cy="621792"/>
          </a:xfrm>
          <a:prstGeom prst="rect">
            <a:avLst/>
          </a:prstGeom>
          <a:solidFill>
            <a:srgbClr val="D4981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1152144" y="3255264"/>
            <a:ext cx="566928" cy="621792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1152144" y="3255264"/>
            <a:ext cx="566928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1828800" y="3310128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4 — Profit Share Leader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1828800" y="3584448"/>
            <a:ext cx="603504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Receives quarterly share of company net profit. High performance earners with deep active structures.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1408176" y="3968496"/>
            <a:ext cx="6327648" cy="621792"/>
          </a:xfrm>
          <a:prstGeom prst="rect">
            <a:avLst/>
          </a:prstGeom>
          <a:solidFill>
            <a:srgbClr val="F59E0B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1408176" y="3968496"/>
            <a:ext cx="566928" cy="621792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</p:sp>
      <p:sp>
        <p:nvSpPr>
          <p:cNvPr id="28" name="Text 26"/>
          <p:cNvSpPr/>
          <p:nvPr/>
        </p:nvSpPr>
        <p:spPr>
          <a:xfrm>
            <a:off x="1408176" y="3968496"/>
            <a:ext cx="566928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2084832" y="4023360"/>
            <a:ext cx="5522976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5 — Ecosystem Ambassador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2084832" y="4297680"/>
            <a:ext cx="5522976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8 income streams fully active. Highest recognition, global platform access, maximum earning potential.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EEF3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7 — MEMBERSHIP ACTIVITY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Membership Requirement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411480" y="1033272"/>
            <a:ext cx="8321040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A3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active members earn. Activity is the foundation of ecosystem sustainability.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255264" y="1481328"/>
            <a:ext cx="2633472" cy="1024128"/>
          </a:xfrm>
          <a:prstGeom prst="rect">
            <a:avLst/>
          </a:prstGeom>
          <a:solidFill>
            <a:srgbClr val="0D9E98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255264" y="1536192"/>
            <a:ext cx="2633472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1,000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3255264" y="2103120"/>
            <a:ext cx="26334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Purchase Points Required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84048" y="2743200"/>
            <a:ext cx="4069080" cy="2066544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566928" y="285292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A3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counts as activity?</a:t>
            </a:r>
            <a:endParaRPr lang="en-US" sz="130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3273552"/>
            <a:ext cx="201168" cy="20116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841248" y="3255264"/>
            <a:ext cx="349300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Purchasing products from the eCommerce marketplace</a:t>
            </a:r>
            <a:endParaRPr lang="en-US" sz="120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3657600"/>
            <a:ext cx="201168" cy="20116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841248" y="3639312"/>
            <a:ext cx="349300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Subscribing to SaaS tools or digital services</a:t>
            </a:r>
            <a:endParaRPr lang="en-US" sz="120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4041648"/>
            <a:ext cx="201168" cy="20116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41248" y="4023360"/>
            <a:ext cx="349300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through Travel or Education modules</a:t>
            </a:r>
            <a:endParaRPr lang="en-US" sz="1200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4425696"/>
            <a:ext cx="201168" cy="20116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41248" y="4407408"/>
            <a:ext cx="349300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ecosystem transaction generating purchase points</a:t>
            </a:r>
            <a:endParaRPr lang="en-US" sz="1200" dirty="0"/>
          </a:p>
        </p:txBody>
      </p:sp>
      <p:sp>
        <p:nvSpPr>
          <p:cNvPr id="20" name="Shape 14"/>
          <p:cNvSpPr/>
          <p:nvPr/>
        </p:nvSpPr>
        <p:spPr>
          <a:xfrm>
            <a:off x="4663440" y="2743200"/>
            <a:ext cx="4096512" cy="2066544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1" name="Text 15"/>
          <p:cNvSpPr/>
          <p:nvPr/>
        </p:nvSpPr>
        <p:spPr>
          <a:xfrm>
            <a:off x="4846320" y="285292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if inactive?</a:t>
            </a:r>
            <a:endParaRPr lang="en-US" sz="1300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6320" y="3273552"/>
            <a:ext cx="201168" cy="201168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5120640" y="3255264"/>
            <a:ext cx="349300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 earnings pause immediately</a:t>
            </a:r>
            <a:endParaRPr lang="en-US" sz="1200" dirty="0"/>
          </a:p>
        </p:txBody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6320" y="3657600"/>
            <a:ext cx="201168" cy="201168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5120640" y="3639312"/>
            <a:ext cx="349300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payments suspended</a:t>
            </a:r>
            <a:endParaRPr lang="en-US" sz="1200" dirty="0"/>
          </a:p>
        </p:txBody>
      </p:sp>
      <p:pic>
        <p:nvPicPr>
          <p:cNvPr id="2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6320" y="4041648"/>
            <a:ext cx="201168" cy="201168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5120640" y="4023360"/>
            <a:ext cx="349300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Downline activity does not count for qualification</a:t>
            </a:r>
            <a:endParaRPr lang="en-US" sz="1200" dirty="0"/>
          </a:p>
        </p:txBody>
      </p:sp>
      <p:pic>
        <p:nvPicPr>
          <p:cNvPr id="2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6320" y="4425696"/>
            <a:ext cx="201168" cy="201168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5120640" y="4407408"/>
            <a:ext cx="349300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Reactivation restores eligibility next cycle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80E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7 — MONTHLY RULE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Monthly Activity Rule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84048" y="1170432"/>
            <a:ext cx="8375904" cy="713232"/>
          </a:xfrm>
          <a:prstGeom prst="rect">
            <a:avLst/>
          </a:prstGeom>
          <a:solidFill>
            <a:srgbClr val="1A3FA0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66928" y="1280160"/>
            <a:ext cx="804672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Monthly Requirement: 1,000 Purchase Points</a:t>
            </a:r>
            <a:endParaRPr lang="en-US" sz="20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384048" y="1993392"/>
          <a:ext cx="5120640" cy="267004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9" name="Shape 6"/>
          <p:cNvSpPr/>
          <p:nvPr/>
        </p:nvSpPr>
        <p:spPr>
          <a:xfrm>
            <a:off x="5669280" y="1993392"/>
            <a:ext cx="2944368" cy="2670048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5852160" y="2148840"/>
            <a:ext cx="2560320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Legend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852160" y="2578608"/>
            <a:ext cx="329184" cy="228600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12" name="Text 9"/>
          <p:cNvSpPr/>
          <p:nvPr/>
        </p:nvSpPr>
        <p:spPr>
          <a:xfrm>
            <a:off x="6272784" y="2596896"/>
            <a:ext cx="2212848" cy="2194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≥ 1,000 pts  =  ACTIVE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5852160" y="2926080"/>
            <a:ext cx="329184" cy="2286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4" name="Text 11"/>
          <p:cNvSpPr/>
          <p:nvPr/>
        </p:nvSpPr>
        <p:spPr>
          <a:xfrm>
            <a:off x="6272784" y="2944368"/>
            <a:ext cx="2212848" cy="2194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 1,000 pts  =  INACTIVE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5852160" y="3337560"/>
            <a:ext cx="2633472" cy="11155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Feb &amp; May in this example fall below threshold — earnings pause for those months.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7 — RATIONALE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Activity Requirement Matters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84048" y="1207008"/>
            <a:ext cx="2761488" cy="3520440"/>
          </a:xfrm>
          <a:prstGeom prst="rect">
            <a:avLst/>
          </a:prstGeom>
          <a:solidFill>
            <a:srgbClr val="0D9E98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4480" y="1444752"/>
            <a:ext cx="475488" cy="475488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554480" y="2011680"/>
            <a:ext cx="420624" cy="41148"/>
          </a:xfrm>
          <a:prstGeom prst="rect">
            <a:avLst/>
          </a:prstGeom>
          <a:solidFill>
            <a:srgbClr val="FFFFFF">
              <a:alpha val="50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548640" y="2139696"/>
            <a:ext cx="2432304" cy="4754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Commerce Revenue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548640" y="2724912"/>
            <a:ext cx="2432304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requirements ensure all commissions are backed by genuine product purchases — not just registration fees or passive token holdings.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310128" y="1207008"/>
            <a:ext cx="2761488" cy="3520440"/>
          </a:xfrm>
          <a:prstGeom prst="rect">
            <a:avLst/>
          </a:prstGeom>
          <a:solidFill>
            <a:srgbClr val="1A3FA0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560" y="1444752"/>
            <a:ext cx="475488" cy="475488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4480560" y="2011680"/>
            <a:ext cx="420624" cy="41148"/>
          </a:xfrm>
          <a:prstGeom prst="rect">
            <a:avLst/>
          </a:prstGeom>
          <a:solidFill>
            <a:srgbClr val="FFFFFF">
              <a:alpha val="50000"/>
            </a:srgbClr>
          </a:solidFill>
          <a:ln/>
        </p:spPr>
      </p:sp>
      <p:sp>
        <p:nvSpPr>
          <p:cNvPr id="14" name="Text 10"/>
          <p:cNvSpPr/>
          <p:nvPr/>
        </p:nvSpPr>
        <p:spPr>
          <a:xfrm>
            <a:off x="3474720" y="2139696"/>
            <a:ext cx="2432304" cy="4754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Engaged Community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3474720" y="2724912"/>
            <a:ext cx="2432304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 who regularly purchase remain invested in the ecosystem. High activity correlates directly with network longevity and growth rates.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6236208" y="1207008"/>
            <a:ext cx="2761488" cy="3520440"/>
          </a:xfrm>
          <a:prstGeom prst="rect">
            <a:avLst/>
          </a:prstGeom>
          <a:solidFill>
            <a:srgbClr val="059669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40" y="1444752"/>
            <a:ext cx="475488" cy="475488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7406640" y="2011680"/>
            <a:ext cx="420624" cy="41148"/>
          </a:xfrm>
          <a:prstGeom prst="rect">
            <a:avLst/>
          </a:prstGeom>
          <a:solidFill>
            <a:srgbClr val="FFFFFF">
              <a:alpha val="50000"/>
            </a:srgbClr>
          </a:solidFill>
          <a:ln/>
        </p:spPr>
      </p:sp>
      <p:sp>
        <p:nvSpPr>
          <p:cNvPr id="19" name="Text 14"/>
          <p:cNvSpPr/>
          <p:nvPr/>
        </p:nvSpPr>
        <p:spPr>
          <a:xfrm>
            <a:off x="6400800" y="2139696"/>
            <a:ext cx="2432304" cy="4754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Sustainable Payouts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6400800" y="2724912"/>
            <a:ext cx="2432304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Ongoing activity creates a reliable revenue baseline that continuously funds the salary pool, buyback reserve, and operational infrastructure.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080E2C"/>
          </a:solidFill>
          <a:ln/>
        </p:spPr>
      </p:sp>
      <p:sp>
        <p:nvSpPr>
          <p:cNvPr id="22" name="Text 17"/>
          <p:cNvSpPr/>
          <p:nvPr/>
        </p:nvSpPr>
        <p:spPr>
          <a:xfrm>
            <a:off x="411480" y="4892040"/>
            <a:ext cx="83210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requirements are not a barrier — they are the structural guarantee that makes every income stream mathematically sustainable.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80E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8 — TOKEN ECONOMY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Integration &amp; Utility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84048" y="1261872"/>
            <a:ext cx="4160520" cy="1627632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4048" y="1261872"/>
            <a:ext cx="4160520" cy="64008"/>
          </a:xfrm>
          <a:prstGeom prst="rect">
            <a:avLst/>
          </a:prstGeom>
          <a:solidFill>
            <a:srgbClr val="7C3AED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" y="1700784"/>
            <a:ext cx="475488" cy="47548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07008" y="1444752"/>
            <a:ext cx="310896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Staking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207008" y="1975104"/>
            <a:ext cx="31089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 tokens for APY rewards. Longer locks = higher APY up to 80%.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846320" y="1261872"/>
            <a:ext cx="4160520" cy="1627632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846320" y="1261872"/>
            <a:ext cx="4160520" cy="64008"/>
          </a:xfrm>
          <a:prstGeom prst="rect">
            <a:avLst/>
          </a:prstGeom>
          <a:solidFill>
            <a:srgbClr val="D4981A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7488" y="1700784"/>
            <a:ext cx="475488" cy="47548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669280" y="1444752"/>
            <a:ext cx="310896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</a:t>
            </a:r>
            <a:endParaRPr lang="en-US" sz="2000" dirty="0"/>
          </a:p>
        </p:txBody>
      </p:sp>
      <p:sp>
        <p:nvSpPr>
          <p:cNvPr id="15" name="Text 11"/>
          <p:cNvSpPr/>
          <p:nvPr/>
        </p:nvSpPr>
        <p:spPr>
          <a:xfrm>
            <a:off x="5669280" y="1975104"/>
            <a:ext cx="31089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holders vote on ecosystem decisions and protocol parameters.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384048" y="3044952"/>
            <a:ext cx="4160520" cy="1627632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384048" y="3044952"/>
            <a:ext cx="4160520" cy="64008"/>
          </a:xfrm>
          <a:prstGeom prst="rect">
            <a:avLst/>
          </a:prstGeom>
          <a:solidFill>
            <a:srgbClr val="F59E0B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" y="3483864"/>
            <a:ext cx="475488" cy="47548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207008" y="3227832"/>
            <a:ext cx="310896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Rewards</a:t>
            </a:r>
            <a:endParaRPr lang="en-US" sz="2000" dirty="0"/>
          </a:p>
        </p:txBody>
      </p:sp>
      <p:sp>
        <p:nvSpPr>
          <p:cNvPr id="20" name="Text 15"/>
          <p:cNvSpPr/>
          <p:nvPr/>
        </p:nvSpPr>
        <p:spPr>
          <a:xfrm>
            <a:off x="1207008" y="3758184"/>
            <a:ext cx="31089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Distributed to active participants as network growth and activity bonuses.</a:t>
            </a:r>
            <a:endParaRPr lang="en-US" sz="1250" dirty="0"/>
          </a:p>
        </p:txBody>
      </p:sp>
      <p:sp>
        <p:nvSpPr>
          <p:cNvPr id="21" name="Shape 16"/>
          <p:cNvSpPr/>
          <p:nvPr/>
        </p:nvSpPr>
        <p:spPr>
          <a:xfrm>
            <a:off x="4846320" y="3044952"/>
            <a:ext cx="4160520" cy="1627632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4846320" y="3044952"/>
            <a:ext cx="4160520" cy="64008"/>
          </a:xfrm>
          <a:prstGeom prst="rect">
            <a:avLst/>
          </a:prstGeom>
          <a:solidFill>
            <a:srgbClr val="0D9E98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7488" y="3483864"/>
            <a:ext cx="475488" cy="47548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669280" y="3227832"/>
            <a:ext cx="310896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Liquidity</a:t>
            </a:r>
            <a:endParaRPr lang="en-US" sz="2000" dirty="0"/>
          </a:p>
        </p:txBody>
      </p:sp>
      <p:sp>
        <p:nvSpPr>
          <p:cNvPr id="25" name="Text 19"/>
          <p:cNvSpPr/>
          <p:nvPr/>
        </p:nvSpPr>
        <p:spPr>
          <a:xfrm>
            <a:off x="5669280" y="3758184"/>
            <a:ext cx="31089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Tradeable on exchanges with buyback mechanism maintaining price floor.</a:t>
            </a:r>
            <a:endParaRPr lang="en-US" sz="12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EEF3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8 — SUPPLY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Supply &amp; Distribution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255264" y="1078992"/>
            <a:ext cx="2633472" cy="1024128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255264" y="1133856"/>
            <a:ext cx="2633472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Crore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255264" y="1700784"/>
            <a:ext cx="26334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Token Supply (10,000,000)</a:t>
            </a:r>
            <a:endParaRPr lang="en-US" sz="1000" dirty="0"/>
          </a:p>
        </p:txBody>
      </p:sp>
      <p:graphicFrame>
        <p:nvGraphicFramePr>
          <p:cNvPr id="9" name="Chart 0" descr=""/>
          <p:cNvGraphicFramePr/>
          <p:nvPr/>
        </p:nvGraphicFramePr>
        <p:xfrm>
          <a:off x="384048" y="2176272"/>
          <a:ext cx="4114800" cy="272491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Shape 7"/>
          <p:cNvSpPr/>
          <p:nvPr/>
        </p:nvSpPr>
        <p:spPr>
          <a:xfrm>
            <a:off x="4736592" y="2176272"/>
            <a:ext cx="4023360" cy="27249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4919472" y="2331720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D1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Distribution Detail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919472" y="2816352"/>
            <a:ext cx="438912" cy="438912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13" name="Text 10"/>
          <p:cNvSpPr/>
          <p:nvPr/>
        </p:nvSpPr>
        <p:spPr>
          <a:xfrm>
            <a:off x="4919472" y="2816352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60%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5449824" y="2834640"/>
            <a:ext cx="312724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D1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ICO Distribution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5449824" y="3108960"/>
            <a:ext cx="312724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for public sale across 3 rounds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4919472" y="3776472"/>
            <a:ext cx="438912" cy="438912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17" name="Text 14"/>
          <p:cNvSpPr/>
          <p:nvPr/>
        </p:nvSpPr>
        <p:spPr>
          <a:xfrm>
            <a:off x="4919472" y="3776472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5449824" y="3794760"/>
            <a:ext cx="312724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D1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Reserved &amp; Vested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5449824" y="4069080"/>
            <a:ext cx="312724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Team, advisors, ecosystem fund &amp; reserve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80E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8 — PRICING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Price Ladder</a:t>
            </a:r>
            <a:endParaRPr lang="en-US" sz="27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384048" y="1207008"/>
          <a:ext cx="5303520" cy="3529584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5925312" y="1207008"/>
            <a:ext cx="2834640" cy="603504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5925312" y="1207008"/>
            <a:ext cx="73152" cy="603504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9" name="Text 6"/>
          <p:cNvSpPr/>
          <p:nvPr/>
        </p:nvSpPr>
        <p:spPr>
          <a:xfrm>
            <a:off x="6071616" y="1261872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Pre-ICO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6071616" y="1536192"/>
            <a:ext cx="914400" cy="2194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₹10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7059168" y="1536192"/>
            <a:ext cx="1554480" cy="2194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Entry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5925312" y="1892808"/>
            <a:ext cx="2834640" cy="603504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5925312" y="1892808"/>
            <a:ext cx="73152" cy="603504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14" name="Text 11"/>
          <p:cNvSpPr/>
          <p:nvPr/>
        </p:nvSpPr>
        <p:spPr>
          <a:xfrm>
            <a:off x="6071616" y="1947672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ICO Round 1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6071616" y="2221992"/>
            <a:ext cx="914400" cy="2194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₹20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059168" y="2221992"/>
            <a:ext cx="1554480" cy="2194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1A3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ROI: +100%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5925312" y="2578608"/>
            <a:ext cx="2834640" cy="603504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5925312" y="2578608"/>
            <a:ext cx="73152" cy="60350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Text 16"/>
          <p:cNvSpPr/>
          <p:nvPr/>
        </p:nvSpPr>
        <p:spPr>
          <a:xfrm>
            <a:off x="6071616" y="2633472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ICO Round 2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6071616" y="2907792"/>
            <a:ext cx="914400" cy="2194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₹30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7059168" y="2907792"/>
            <a:ext cx="1554480" cy="2194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ROI: +200%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5925312" y="3264408"/>
            <a:ext cx="2834640" cy="603504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5925312" y="3264408"/>
            <a:ext cx="73152" cy="603504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24" name="Text 21"/>
          <p:cNvSpPr/>
          <p:nvPr/>
        </p:nvSpPr>
        <p:spPr>
          <a:xfrm>
            <a:off x="6071616" y="3319272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ICO Round 3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6071616" y="3593592"/>
            <a:ext cx="914400" cy="2194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₹40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7059168" y="3593592"/>
            <a:ext cx="1554480" cy="2194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ROI: +300%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5925312" y="3950208"/>
            <a:ext cx="2834640" cy="603504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8" name="Shape 25"/>
          <p:cNvSpPr/>
          <p:nvPr/>
        </p:nvSpPr>
        <p:spPr>
          <a:xfrm>
            <a:off x="5925312" y="3950208"/>
            <a:ext cx="73152" cy="60350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9" name="Text 26"/>
          <p:cNvSpPr/>
          <p:nvPr/>
        </p:nvSpPr>
        <p:spPr>
          <a:xfrm>
            <a:off x="6071616" y="4005072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Exchange Listing</a:t>
            </a:r>
            <a:endParaRPr lang="en-US" sz="1150" dirty="0"/>
          </a:p>
        </p:txBody>
      </p:sp>
      <p:sp>
        <p:nvSpPr>
          <p:cNvPr id="30" name="Text 27"/>
          <p:cNvSpPr/>
          <p:nvPr/>
        </p:nvSpPr>
        <p:spPr>
          <a:xfrm>
            <a:off x="6071616" y="4279392"/>
            <a:ext cx="914400" cy="2194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₹50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7059168" y="4279392"/>
            <a:ext cx="1554480" cy="2194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ROI: +400%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0D1A4A"/>
          </a:solidFill>
          <a:ln/>
        </p:spPr>
      </p:sp>
      <p:sp>
        <p:nvSpPr>
          <p:cNvPr id="33" name="Text 30"/>
          <p:cNvSpPr/>
          <p:nvPr/>
        </p:nvSpPr>
        <p:spPr>
          <a:xfrm>
            <a:off x="411480" y="4892040"/>
            <a:ext cx="83210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Pre-ICO entrants at ₹10 see potential 400% gain at exchange listing. ROI is market-dependent and not guaranteed.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8 — VESTING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Vesting &amp; Staking Rewards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411480" y="1033272"/>
            <a:ext cx="8321040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longer you lock your tokens, the higher your Annual Percentage Yield (APY).</a:t>
            </a:r>
            <a:endParaRPr lang="en-US" sz="13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384048" y="1444752"/>
          <a:ext cx="4187952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Shape 5"/>
          <p:cNvSpPr/>
          <p:nvPr/>
        </p:nvSpPr>
        <p:spPr>
          <a:xfrm>
            <a:off x="4754880" y="1481328"/>
            <a:ext cx="4005072" cy="877824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754880" y="1481328"/>
            <a:ext cx="1051560" cy="877824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10" name="Text 7"/>
          <p:cNvSpPr/>
          <p:nvPr/>
        </p:nvSpPr>
        <p:spPr>
          <a:xfrm>
            <a:off x="4754880" y="1554480"/>
            <a:ext cx="1051560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APY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5907024" y="155448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Days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907024" y="1956816"/>
            <a:ext cx="2724912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 entry for new participants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754880" y="2487168"/>
            <a:ext cx="4005072" cy="877824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754880" y="2487168"/>
            <a:ext cx="1051560" cy="877824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15" name="Text 12"/>
          <p:cNvSpPr/>
          <p:nvPr/>
        </p:nvSpPr>
        <p:spPr>
          <a:xfrm>
            <a:off x="4754880" y="2560320"/>
            <a:ext cx="1051560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35%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APY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5907024" y="256032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 Days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5907024" y="2962656"/>
            <a:ext cx="2724912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Solid APY with moderate commitment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4754880" y="3493008"/>
            <a:ext cx="4005072" cy="877824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4754880" y="3493008"/>
            <a:ext cx="1051560" cy="877824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20" name="Text 17"/>
          <p:cNvSpPr/>
          <p:nvPr/>
        </p:nvSpPr>
        <p:spPr>
          <a:xfrm>
            <a:off x="4754880" y="3566160"/>
            <a:ext cx="1051560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55%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APY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5907024" y="356616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180 Days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5907024" y="3968496"/>
            <a:ext cx="2724912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yield — for serious builders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754880" y="4498848"/>
            <a:ext cx="4005072" cy="877824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754880" y="4498848"/>
            <a:ext cx="1051560" cy="87782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5" name="Text 22"/>
          <p:cNvSpPr/>
          <p:nvPr/>
        </p:nvSpPr>
        <p:spPr>
          <a:xfrm>
            <a:off x="4754880" y="4572000"/>
            <a:ext cx="1051560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80%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APY</a:t>
            </a:r>
            <a:endParaRPr lang="en-US" sz="1800" dirty="0"/>
          </a:p>
        </p:txBody>
      </p:sp>
      <p:sp>
        <p:nvSpPr>
          <p:cNvPr id="26" name="Text 23"/>
          <p:cNvSpPr/>
          <p:nvPr/>
        </p:nvSpPr>
        <p:spPr>
          <a:xfrm>
            <a:off x="5907024" y="457200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365 Days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5907024" y="4974336"/>
            <a:ext cx="2724912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Maximum yield — full commitment tier</a:t>
            </a:r>
            <a:endParaRPr lang="en-US" sz="1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080E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9 — LIQUIDITY PROTECTION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Buy-Back Mechanism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411480" y="1042416"/>
            <a:ext cx="8321040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Infinity 8 maintains a dedicated Liquidity Reserve Fund to execute strategic token buybacks.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84048" y="1499616"/>
            <a:ext cx="1920240" cy="1481328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84048" y="1499616"/>
            <a:ext cx="1920240" cy="54864"/>
          </a:xfrm>
          <a:prstGeom prst="rect">
            <a:avLst/>
          </a:prstGeom>
          <a:solidFill>
            <a:srgbClr val="0D9E98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" y="1682496"/>
            <a:ext cx="457200" cy="4572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93776" y="2231136"/>
            <a:ext cx="1700784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Generated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Commerce &amp; Tokens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2304288" y="2029968"/>
            <a:ext cx="310896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2615184" y="1499616"/>
            <a:ext cx="1920240" cy="1481328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2615184" y="1499616"/>
            <a:ext cx="1920240" cy="54864"/>
          </a:xfrm>
          <a:prstGeom prst="rect">
            <a:avLst/>
          </a:prstGeom>
          <a:solidFill>
            <a:srgbClr val="0D9E98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8416" y="1682496"/>
            <a:ext cx="457200" cy="45720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2724912" y="2231136"/>
            <a:ext cx="1700784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Allocated to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Liquidity Reserve Fund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4535424" y="2029968"/>
            <a:ext cx="310896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4846320" y="1499616"/>
            <a:ext cx="1920240" cy="1481328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4846320" y="1499616"/>
            <a:ext cx="1920240" cy="54864"/>
          </a:xfrm>
          <a:prstGeom prst="rect">
            <a:avLst/>
          </a:prstGeom>
          <a:solidFill>
            <a:srgbClr val="0D9E98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9552" y="1682496"/>
            <a:ext cx="457200" cy="45720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4956048" y="2231136"/>
            <a:ext cx="1700784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Buyback Executed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Open Market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6766560" y="2029968"/>
            <a:ext cx="310896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22" name="Shape 17"/>
          <p:cNvSpPr/>
          <p:nvPr/>
        </p:nvSpPr>
        <p:spPr>
          <a:xfrm>
            <a:off x="7077456" y="1499616"/>
            <a:ext cx="1920240" cy="1481328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7077456" y="1499616"/>
            <a:ext cx="1920240" cy="54864"/>
          </a:xfrm>
          <a:prstGeom prst="rect">
            <a:avLst/>
          </a:prstGeom>
          <a:solidFill>
            <a:srgbClr val="0D9E98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0688" y="1682496"/>
            <a:ext cx="457200" cy="45720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187184" y="2231136"/>
            <a:ext cx="1700784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Tokens Removed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Circulation</a:t>
            </a:r>
            <a:endParaRPr lang="en-US" sz="1100" dirty="0"/>
          </a:p>
        </p:txBody>
      </p:sp>
      <p:sp>
        <p:nvSpPr>
          <p:cNvPr id="26" name="Shape 20"/>
          <p:cNvSpPr/>
          <p:nvPr/>
        </p:nvSpPr>
        <p:spPr>
          <a:xfrm>
            <a:off x="384048" y="3154680"/>
            <a:ext cx="8375904" cy="1554480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7" name="Text 21"/>
          <p:cNvSpPr/>
          <p:nvPr/>
        </p:nvSpPr>
        <p:spPr>
          <a:xfrm>
            <a:off x="566928" y="3273552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Buyback Triggers</a:t>
            </a:r>
            <a:endParaRPr lang="en-US" sz="1400" dirty="0"/>
          </a:p>
        </p:txBody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928" y="3694176"/>
            <a:ext cx="182880" cy="182880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822960" y="3675888"/>
            <a:ext cx="7754112" cy="237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price drops below ICO floor — automatic price support activates</a:t>
            </a:r>
            <a:endParaRPr lang="en-US" sz="1200" dirty="0"/>
          </a:p>
        </p:txBody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928" y="3950208"/>
            <a:ext cx="182880" cy="182880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822960" y="3931920"/>
            <a:ext cx="7754112" cy="237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Quarterly scheduled buybacks from % of net operating revenue</a:t>
            </a:r>
            <a:endParaRPr lang="en-US" sz="1200" dirty="0"/>
          </a:p>
        </p:txBody>
      </p:sp>
      <p:pic>
        <p:nvPicPr>
          <p:cNvPr id="3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928" y="4206240"/>
            <a:ext cx="182880" cy="182880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822960" y="4187952"/>
            <a:ext cx="7754112" cy="237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 ecosystem milestones (user growth, commerce volume achievements)</a:t>
            </a:r>
            <a:endParaRPr lang="en-US" sz="1200" dirty="0"/>
          </a:p>
        </p:txBody>
      </p:sp>
      <p:pic>
        <p:nvPicPr>
          <p:cNvPr id="3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6928" y="4462272"/>
            <a:ext cx="182880" cy="182880"/>
          </a:xfrm>
          <a:prstGeom prst="rect">
            <a:avLst/>
          </a:prstGeom>
        </p:spPr>
      </p:pic>
      <p:sp>
        <p:nvSpPr>
          <p:cNvPr id="35" name="Text 25"/>
          <p:cNvSpPr/>
          <p:nvPr/>
        </p:nvSpPr>
        <p:spPr>
          <a:xfrm>
            <a:off x="822960" y="4443984"/>
            <a:ext cx="7754112" cy="237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DAO governance vote by active token holders</a:t>
            </a:r>
            <a:endParaRPr lang="en-US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EEF3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9 — BUYBACK PURPOSE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Buybacks Protect the Ecosystem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84048" y="1234440"/>
            <a:ext cx="8375904" cy="1078992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4048" y="1234440"/>
            <a:ext cx="73152" cy="1078992"/>
          </a:xfrm>
          <a:prstGeom prst="rect">
            <a:avLst/>
          </a:prstGeom>
          <a:solidFill>
            <a:srgbClr val="0D9E98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581912"/>
            <a:ext cx="365760" cy="36576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97280" y="1344168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D1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Market Confidence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097280" y="1764792"/>
            <a:ext cx="7114032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participants know a buyback mechanism is active, fear-driven selling reduces dramatically. Institutional-style price support builds trust.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384048" y="2441448"/>
            <a:ext cx="8375904" cy="1078992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84048" y="2441448"/>
            <a:ext cx="73152" cy="1078992"/>
          </a:xfrm>
          <a:prstGeom prst="rect">
            <a:avLst/>
          </a:prstGeom>
          <a:solidFill>
            <a:srgbClr val="1A3FA0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788920"/>
            <a:ext cx="365760" cy="36576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097280" y="2551176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D1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 Panic Selling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1097280" y="2971800"/>
            <a:ext cx="7114032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Buybacks inject demand-side pressure into the market, absorbing sell orders and protecting long-term holders from temporary volatility.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384048" y="3648456"/>
            <a:ext cx="8375904" cy="1078992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384048" y="3648456"/>
            <a:ext cx="73152" cy="1078992"/>
          </a:xfrm>
          <a:prstGeom prst="rect">
            <a:avLst/>
          </a:prstGeom>
          <a:solidFill>
            <a:srgbClr val="D4981A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3995928"/>
            <a:ext cx="365760" cy="36576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097280" y="3758184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D1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Stabilize Liquidity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1097280" y="4178808"/>
            <a:ext cx="7114032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Visible, scheduled buybacks signal the company's long-term token commitment — a critical trust signal for investors and network participants.</a:t>
            </a:r>
            <a:endParaRPr lang="en-US" sz="1250" dirty="0"/>
          </a:p>
        </p:txBody>
      </p:sp>
      <p:sp>
        <p:nvSpPr>
          <p:cNvPr id="21" name="Shape 16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080E2C"/>
          </a:solidFill>
          <a:ln/>
        </p:spPr>
      </p:sp>
      <p:sp>
        <p:nvSpPr>
          <p:cNvPr id="22" name="Text 17"/>
          <p:cNvSpPr/>
          <p:nvPr/>
        </p:nvSpPr>
        <p:spPr>
          <a:xfrm>
            <a:off x="411480" y="4892040"/>
            <a:ext cx="83210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buyback mechanism converts ecosystem revenue into direct token demand — a self-funding price support system.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080E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10 — SUSTAINABILITY MODEL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Stability Equation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411480" y="1033272"/>
            <a:ext cx="832104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Non-Negotiable Financial Rule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68680" y="1508760"/>
            <a:ext cx="7406640" cy="1234440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868680" y="1627632"/>
            <a:ext cx="7406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Payout  ≤  Total Revenue</a:t>
            </a:r>
            <a:endParaRPr lang="en-US" sz="3400" dirty="0"/>
          </a:p>
        </p:txBody>
      </p:sp>
      <p:sp>
        <p:nvSpPr>
          <p:cNvPr id="9" name="Shape 7"/>
          <p:cNvSpPr/>
          <p:nvPr/>
        </p:nvSpPr>
        <p:spPr>
          <a:xfrm>
            <a:off x="868680" y="2724912"/>
            <a:ext cx="3566160" cy="43891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10" name="Shape 8"/>
          <p:cNvSpPr/>
          <p:nvPr/>
        </p:nvSpPr>
        <p:spPr>
          <a:xfrm>
            <a:off x="4709160" y="2724912"/>
            <a:ext cx="3566160" cy="43891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281635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Commissions + Salaries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709160" y="281635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+ Token Revenue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84048" y="3200400"/>
            <a:ext cx="8375904" cy="1536192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566928" y="3310128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this is enforced:</a:t>
            </a:r>
            <a:endParaRPr lang="en-US" sz="1300" dirty="0"/>
          </a:p>
        </p:txBody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3730752"/>
            <a:ext cx="182880" cy="18288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822960" y="3712464"/>
            <a:ext cx="7754112" cy="237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commission and salary calculations execute after revenue is confirmed — never before</a:t>
            </a:r>
            <a:endParaRPr lang="en-US" sz="12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4005072"/>
            <a:ext cx="182880" cy="18288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822960" y="3986784"/>
            <a:ext cx="7754112" cy="237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 caps: 45% commissions + 15% salary pool — total maximum 60% prevents any structural deficit</a:t>
            </a:r>
            <a:endParaRPr lang="en-US" sz="1200" dirty="0"/>
          </a:p>
        </p:txBody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4279392"/>
            <a:ext cx="182880" cy="18288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22960" y="4261104"/>
            <a:ext cx="7754112" cy="237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Pro-rata distribution logic ensures oversubscribed pools never exceed their allocation</a:t>
            </a:r>
            <a:endParaRPr lang="en-US" sz="1200" dirty="0"/>
          </a:p>
        </p:txBody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4553712"/>
            <a:ext cx="182880" cy="18288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22960" y="4535424"/>
            <a:ext cx="7754112" cy="237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contract automation enforces payout rules without possibility of human override</a:t>
            </a:r>
            <a:endParaRPr lang="en-US" sz="1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EEF3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10 — ALLOCATION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Allocation Model</a:t>
            </a:r>
            <a:endParaRPr lang="en-US" sz="27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384048" y="1115568"/>
          <a:ext cx="4114800" cy="3529584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4736592" y="1170432"/>
            <a:ext cx="4023360" cy="1115568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4736592" y="1170432"/>
            <a:ext cx="685800" cy="1115568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9" name="Text 6"/>
          <p:cNvSpPr/>
          <p:nvPr/>
        </p:nvSpPr>
        <p:spPr>
          <a:xfrm>
            <a:off x="4736592" y="1499616"/>
            <a:ext cx="685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45%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5532120" y="1243584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D1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Commissions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5532120" y="1591056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Level 1–8 commission payments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5532120" y="1828800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Direct sponsor bonuses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5532120" y="2066544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Growth milestone rewards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4736592" y="2414016"/>
            <a:ext cx="4023360" cy="1115568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4736592" y="2414016"/>
            <a:ext cx="685800" cy="1115568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16" name="Text 13"/>
          <p:cNvSpPr/>
          <p:nvPr/>
        </p:nvSpPr>
        <p:spPr>
          <a:xfrm>
            <a:off x="4736592" y="2743200"/>
            <a:ext cx="685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5532120" y="2487168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D1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Pool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5532120" y="2834640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Salary Level 1–3 payments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5532120" y="3072384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Pro-rata if overclaimed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5532120" y="331012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Requires active structure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4736592" y="3657600"/>
            <a:ext cx="4023360" cy="1115568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4736592" y="3657600"/>
            <a:ext cx="685800" cy="1115568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23" name="Text 20"/>
          <p:cNvSpPr/>
          <p:nvPr/>
        </p:nvSpPr>
        <p:spPr>
          <a:xfrm>
            <a:off x="4736592" y="3986784"/>
            <a:ext cx="685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5532120" y="3730752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D1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Operations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5532120" y="4078224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Tech infrastructure &amp; dev</a:t>
            </a:r>
            <a:endParaRPr lang="en-US" sz="1050" dirty="0"/>
          </a:p>
        </p:txBody>
      </p:sp>
      <p:sp>
        <p:nvSpPr>
          <p:cNvPr id="26" name="Text 23"/>
          <p:cNvSpPr/>
          <p:nvPr/>
        </p:nvSpPr>
        <p:spPr>
          <a:xfrm>
            <a:off x="5532120" y="431596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Legal &amp; compliance costs</a:t>
            </a:r>
            <a:endParaRPr lang="en-US" sz="1050" dirty="0"/>
          </a:p>
        </p:txBody>
      </p:sp>
      <p:sp>
        <p:nvSpPr>
          <p:cNvPr id="27" name="Text 24"/>
          <p:cNvSpPr/>
          <p:nvPr/>
        </p:nvSpPr>
        <p:spPr>
          <a:xfrm>
            <a:off x="5532120" y="4553712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Buyback reserve fund</a:t>
            </a:r>
            <a:endParaRPr lang="en-US" sz="10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080E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10 — PILLARS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Pillars of Long-Term Sustainability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47472" y="1207008"/>
            <a:ext cx="2761488" cy="3657600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47472" y="1207008"/>
            <a:ext cx="2761488" cy="594360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8" name="Text 6"/>
          <p:cNvSpPr/>
          <p:nvPr/>
        </p:nvSpPr>
        <p:spPr>
          <a:xfrm>
            <a:off x="420624" y="1261872"/>
            <a:ext cx="56692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>
                    <a:alpha val="6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8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1328" y="1280160"/>
            <a:ext cx="420624" cy="42062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12064" y="1901952"/>
            <a:ext cx="243230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Revenue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1408176" y="2377440"/>
            <a:ext cx="640080" cy="36576"/>
          </a:xfrm>
          <a:prstGeom prst="rect">
            <a:avLst/>
          </a:prstGeom>
          <a:solidFill>
            <a:srgbClr val="0D9E98">
              <a:alpha val="4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2514600"/>
            <a:ext cx="201168" cy="20116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804672" y="2496312"/>
            <a:ext cx="2212848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eCommerce marketplace sales</a:t>
            </a:r>
            <a:endParaRPr lang="en-US" sz="1150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3081528"/>
            <a:ext cx="201168" cy="20116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04672" y="3063240"/>
            <a:ext cx="2212848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Travel &amp; education bookings</a:t>
            </a:r>
            <a:endParaRPr lang="en-US" sz="115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52" y="3648456"/>
            <a:ext cx="201168" cy="20116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04672" y="3630168"/>
            <a:ext cx="2212848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SaaS subscriptions</a:t>
            </a:r>
            <a:endParaRPr lang="en-US" sz="1150" dirty="0"/>
          </a:p>
        </p:txBody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352" y="4215384"/>
            <a:ext cx="201168" cy="201168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804672" y="4197096"/>
            <a:ext cx="2212848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customer demand — not just member fees</a:t>
            </a:r>
            <a:endParaRPr lang="en-US" sz="1150" dirty="0"/>
          </a:p>
        </p:txBody>
      </p:sp>
      <p:sp>
        <p:nvSpPr>
          <p:cNvPr id="20" name="Shape 13"/>
          <p:cNvSpPr/>
          <p:nvPr/>
        </p:nvSpPr>
        <p:spPr>
          <a:xfrm>
            <a:off x="3291840" y="1207008"/>
            <a:ext cx="2761488" cy="3657600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1" name="Shape 14"/>
          <p:cNvSpPr/>
          <p:nvPr/>
        </p:nvSpPr>
        <p:spPr>
          <a:xfrm>
            <a:off x="3291840" y="1207008"/>
            <a:ext cx="2761488" cy="594360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22" name="Text 15"/>
          <p:cNvSpPr/>
          <p:nvPr/>
        </p:nvSpPr>
        <p:spPr>
          <a:xfrm>
            <a:off x="3364992" y="1261872"/>
            <a:ext cx="56692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>
                    <a:alpha val="6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800" dirty="0"/>
          </a:p>
        </p:txBody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5696" y="1280160"/>
            <a:ext cx="420624" cy="420624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3456432" y="1901952"/>
            <a:ext cx="243230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Activity</a:t>
            </a:r>
            <a:endParaRPr lang="en-US" sz="1400" dirty="0"/>
          </a:p>
        </p:txBody>
      </p:sp>
      <p:sp>
        <p:nvSpPr>
          <p:cNvPr id="25" name="Shape 17"/>
          <p:cNvSpPr/>
          <p:nvPr/>
        </p:nvSpPr>
        <p:spPr>
          <a:xfrm>
            <a:off x="4352544" y="2377440"/>
            <a:ext cx="640080" cy="36576"/>
          </a:xfrm>
          <a:prstGeom prst="rect">
            <a:avLst/>
          </a:prstGeom>
          <a:solidFill>
            <a:srgbClr val="1A3FA0">
              <a:alpha val="45000"/>
            </a:srgbClr>
          </a:solidFill>
          <a:ln/>
        </p:spPr>
      </p:sp>
      <p:pic>
        <p:nvPicPr>
          <p:cNvPr id="2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4720" y="2514600"/>
            <a:ext cx="201168" cy="201168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3749040" y="2496312"/>
            <a:ext cx="2212848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1,000 pts/month keeps revenue flowing</a:t>
            </a:r>
            <a:endParaRPr lang="en-US" sz="1150" dirty="0"/>
          </a:p>
        </p:txBody>
      </p:sp>
      <p:pic>
        <p:nvPicPr>
          <p:cNvPr id="2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4720" y="3081528"/>
            <a:ext cx="201168" cy="201168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3749040" y="3063240"/>
            <a:ext cx="2212848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gates all commissions and salaries</a:t>
            </a:r>
            <a:endParaRPr lang="en-US" sz="1150" dirty="0"/>
          </a:p>
        </p:txBody>
      </p:sp>
      <p:pic>
        <p:nvPicPr>
          <p:cNvPr id="3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4720" y="3648456"/>
            <a:ext cx="201168" cy="201168"/>
          </a:xfrm>
          <a:prstGeom prst="rect">
            <a:avLst/>
          </a:prstGeom>
        </p:spPr>
      </p:pic>
      <p:sp>
        <p:nvSpPr>
          <p:cNvPr id="31" name="Text 20"/>
          <p:cNvSpPr/>
          <p:nvPr/>
        </p:nvSpPr>
        <p:spPr>
          <a:xfrm>
            <a:off x="3749040" y="3630168"/>
            <a:ext cx="2212848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Growing network = growing transaction volume</a:t>
            </a:r>
            <a:endParaRPr lang="en-US" sz="1150" dirty="0"/>
          </a:p>
        </p:txBody>
      </p:sp>
      <p:pic>
        <p:nvPicPr>
          <p:cNvPr id="3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74720" y="4215384"/>
            <a:ext cx="201168" cy="201168"/>
          </a:xfrm>
          <a:prstGeom prst="rect">
            <a:avLst/>
          </a:prstGeom>
        </p:spPr>
      </p:pic>
      <p:sp>
        <p:nvSpPr>
          <p:cNvPr id="33" name="Text 21"/>
          <p:cNvSpPr/>
          <p:nvPr/>
        </p:nvSpPr>
        <p:spPr>
          <a:xfrm>
            <a:off x="3749040" y="4197096"/>
            <a:ext cx="2212848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Retention-first structural design</a:t>
            </a:r>
            <a:endParaRPr lang="en-US" sz="1150" dirty="0"/>
          </a:p>
        </p:txBody>
      </p:sp>
      <p:sp>
        <p:nvSpPr>
          <p:cNvPr id="34" name="Shape 22"/>
          <p:cNvSpPr/>
          <p:nvPr/>
        </p:nvSpPr>
        <p:spPr>
          <a:xfrm>
            <a:off x="6236208" y="1207008"/>
            <a:ext cx="2761488" cy="3657600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35" name="Shape 23"/>
          <p:cNvSpPr/>
          <p:nvPr/>
        </p:nvSpPr>
        <p:spPr>
          <a:xfrm>
            <a:off x="6236208" y="1207008"/>
            <a:ext cx="2761488" cy="594360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36" name="Text 24"/>
          <p:cNvSpPr/>
          <p:nvPr/>
        </p:nvSpPr>
        <p:spPr>
          <a:xfrm>
            <a:off x="6309360" y="1261872"/>
            <a:ext cx="56692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>
                    <a:alpha val="6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800" dirty="0"/>
          </a:p>
        </p:txBody>
      </p:sp>
      <p:pic>
        <p:nvPicPr>
          <p:cNvPr id="3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0064" y="1280160"/>
            <a:ext cx="420624" cy="420624"/>
          </a:xfrm>
          <a:prstGeom prst="rect">
            <a:avLst/>
          </a:prstGeom>
        </p:spPr>
      </p:pic>
      <p:sp>
        <p:nvSpPr>
          <p:cNvPr id="38" name="Text 25"/>
          <p:cNvSpPr/>
          <p:nvPr/>
        </p:nvSpPr>
        <p:spPr>
          <a:xfrm>
            <a:off x="6400800" y="1901952"/>
            <a:ext cx="243230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Controlled Payouts</a:t>
            </a:r>
            <a:endParaRPr lang="en-US" sz="1400" dirty="0"/>
          </a:p>
        </p:txBody>
      </p:sp>
      <p:sp>
        <p:nvSpPr>
          <p:cNvPr id="39" name="Shape 26"/>
          <p:cNvSpPr/>
          <p:nvPr/>
        </p:nvSpPr>
        <p:spPr>
          <a:xfrm>
            <a:off x="7296912" y="2377440"/>
            <a:ext cx="640080" cy="36576"/>
          </a:xfrm>
          <a:prstGeom prst="rect">
            <a:avLst/>
          </a:prstGeom>
          <a:solidFill>
            <a:srgbClr val="D4981A">
              <a:alpha val="45000"/>
            </a:srgbClr>
          </a:solidFill>
          <a:ln/>
        </p:spPr>
      </p:sp>
      <p:pic>
        <p:nvPicPr>
          <p:cNvPr id="40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19088" y="2514600"/>
            <a:ext cx="201168" cy="201168"/>
          </a:xfrm>
          <a:prstGeom prst="rect">
            <a:avLst/>
          </a:prstGeom>
        </p:spPr>
      </p:pic>
      <p:sp>
        <p:nvSpPr>
          <p:cNvPr id="41" name="Text 27"/>
          <p:cNvSpPr/>
          <p:nvPr/>
        </p:nvSpPr>
        <p:spPr>
          <a:xfrm>
            <a:off x="6693408" y="2496312"/>
            <a:ext cx="2212848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45% hard cap on all commissions</a:t>
            </a:r>
            <a:endParaRPr lang="en-US" sz="1150" dirty="0"/>
          </a:p>
        </p:txBody>
      </p:sp>
      <p:pic>
        <p:nvPicPr>
          <p:cNvPr id="42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19088" y="3081528"/>
            <a:ext cx="201168" cy="201168"/>
          </a:xfrm>
          <a:prstGeom prst="rect">
            <a:avLst/>
          </a:prstGeom>
        </p:spPr>
      </p:pic>
      <p:sp>
        <p:nvSpPr>
          <p:cNvPr id="43" name="Text 28"/>
          <p:cNvSpPr/>
          <p:nvPr/>
        </p:nvSpPr>
        <p:spPr>
          <a:xfrm>
            <a:off x="6693408" y="3063240"/>
            <a:ext cx="2212848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 hard cap on salary pool</a:t>
            </a:r>
            <a:endParaRPr lang="en-US" sz="1150" dirty="0"/>
          </a:p>
        </p:txBody>
      </p:sp>
      <p:pic>
        <p:nvPicPr>
          <p:cNvPr id="44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19088" y="3648456"/>
            <a:ext cx="201168" cy="201168"/>
          </a:xfrm>
          <a:prstGeom prst="rect">
            <a:avLst/>
          </a:prstGeom>
        </p:spPr>
      </p:pic>
      <p:sp>
        <p:nvSpPr>
          <p:cNvPr id="45" name="Text 29"/>
          <p:cNvSpPr/>
          <p:nvPr/>
        </p:nvSpPr>
        <p:spPr>
          <a:xfrm>
            <a:off x="6693408" y="3630168"/>
            <a:ext cx="2212848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Pro-rata enforcement prevents deficit</a:t>
            </a:r>
            <a:endParaRPr lang="en-US" sz="1150" dirty="0"/>
          </a:p>
        </p:txBody>
      </p:sp>
      <p:pic>
        <p:nvPicPr>
          <p:cNvPr id="4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19088" y="4215384"/>
            <a:ext cx="201168" cy="201168"/>
          </a:xfrm>
          <a:prstGeom prst="rect">
            <a:avLst/>
          </a:prstGeom>
        </p:spPr>
      </p:pic>
      <p:sp>
        <p:nvSpPr>
          <p:cNvPr id="47" name="Text 30"/>
          <p:cNvSpPr/>
          <p:nvPr/>
        </p:nvSpPr>
        <p:spPr>
          <a:xfrm>
            <a:off x="6693408" y="4197096"/>
            <a:ext cx="2212848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payout unless revenue exists first</a:t>
            </a:r>
            <a:endParaRPr lang="en-US" sz="11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EEF3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10 — FLYWHEEL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Long-Term Growth Flywheel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657600" y="1143000"/>
            <a:ext cx="1572768" cy="932688"/>
          </a:xfrm>
          <a:prstGeom prst="oval">
            <a:avLst/>
          </a:prstGeom>
          <a:solidFill>
            <a:srgbClr val="0D9E98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4528" y="1234440"/>
            <a:ext cx="402336" cy="40233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730752" y="1636776"/>
            <a:ext cx="1426464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6537960" y="1993392"/>
            <a:ext cx="1572768" cy="932688"/>
          </a:xfrm>
          <a:prstGeom prst="oval">
            <a:avLst/>
          </a:prstGeom>
          <a:solidFill>
            <a:srgbClr val="1A3FA0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4888" y="2084832"/>
            <a:ext cx="402336" cy="40233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611112" y="2487168"/>
            <a:ext cx="1426464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Products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Sold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6812280" y="3584448"/>
            <a:ext cx="1572768" cy="932688"/>
          </a:xfrm>
          <a:prstGeom prst="oval">
            <a:avLst/>
          </a:prstGeom>
          <a:solidFill>
            <a:srgbClr val="D4981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9208" y="3675888"/>
            <a:ext cx="402336" cy="40233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885432" y="4078224"/>
            <a:ext cx="1426464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Generated</a:t>
            </a:r>
            <a:endParaRPr lang="en-US" sz="1000" dirty="0"/>
          </a:p>
        </p:txBody>
      </p:sp>
      <p:sp>
        <p:nvSpPr>
          <p:cNvPr id="15" name="Shape 10"/>
          <p:cNvSpPr/>
          <p:nvPr/>
        </p:nvSpPr>
        <p:spPr>
          <a:xfrm>
            <a:off x="5029200" y="4553712"/>
            <a:ext cx="1572768" cy="932688"/>
          </a:xfrm>
          <a:prstGeom prst="oval">
            <a:avLst/>
          </a:prstGeom>
          <a:solidFill>
            <a:srgbClr val="F59E0B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6128" y="4645152"/>
            <a:ext cx="402336" cy="402336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5102352" y="5047488"/>
            <a:ext cx="1426464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Commissions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</a:t>
            </a:r>
            <a:endParaRPr lang="en-US" sz="1000" dirty="0"/>
          </a:p>
        </p:txBody>
      </p:sp>
      <p:sp>
        <p:nvSpPr>
          <p:cNvPr id="18" name="Shape 12"/>
          <p:cNvSpPr/>
          <p:nvPr/>
        </p:nvSpPr>
        <p:spPr>
          <a:xfrm>
            <a:off x="2286000" y="4553712"/>
            <a:ext cx="1572768" cy="932688"/>
          </a:xfrm>
          <a:prstGeom prst="oval">
            <a:avLst/>
          </a:prstGeom>
          <a:solidFill>
            <a:srgbClr val="059669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2928" y="4645152"/>
            <a:ext cx="402336" cy="402336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2359152" y="5047488"/>
            <a:ext cx="1426464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Grows</a:t>
            </a:r>
            <a:endParaRPr lang="en-US" sz="1000" dirty="0"/>
          </a:p>
        </p:txBody>
      </p:sp>
      <p:sp>
        <p:nvSpPr>
          <p:cNvPr id="21" name="Shape 14"/>
          <p:cNvSpPr/>
          <p:nvPr/>
        </p:nvSpPr>
        <p:spPr>
          <a:xfrm>
            <a:off x="658368" y="3584448"/>
            <a:ext cx="1572768" cy="932688"/>
          </a:xfrm>
          <a:prstGeom prst="oval">
            <a:avLst/>
          </a:prstGeom>
          <a:solidFill>
            <a:srgbClr val="7C3AED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5296" y="3675888"/>
            <a:ext cx="402336" cy="402336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731520" y="4078224"/>
            <a:ext cx="1426464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Products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Listed</a:t>
            </a:r>
            <a:endParaRPr lang="en-US" sz="1000" dirty="0"/>
          </a:p>
        </p:txBody>
      </p:sp>
      <p:sp>
        <p:nvSpPr>
          <p:cNvPr id="24" name="Shape 16"/>
          <p:cNvSpPr/>
          <p:nvPr/>
        </p:nvSpPr>
        <p:spPr>
          <a:xfrm>
            <a:off x="384048" y="1993392"/>
            <a:ext cx="1572768" cy="932688"/>
          </a:xfrm>
          <a:prstGeom prst="oval">
            <a:avLst/>
          </a:prstGeom>
          <a:solidFill>
            <a:srgbClr val="2B60E8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0976" y="2084832"/>
            <a:ext cx="402336" cy="402336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457200" y="2487168"/>
            <a:ext cx="1426464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Ecosystem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Expands</a:t>
            </a:r>
            <a:endParaRPr lang="en-US" sz="1000" dirty="0"/>
          </a:p>
        </p:txBody>
      </p:sp>
      <p:sp>
        <p:nvSpPr>
          <p:cNvPr id="27" name="Shape 18"/>
          <p:cNvSpPr/>
          <p:nvPr/>
        </p:nvSpPr>
        <p:spPr>
          <a:xfrm>
            <a:off x="3090672" y="2304288"/>
            <a:ext cx="2962656" cy="1993392"/>
          </a:xfrm>
          <a:prstGeom prst="oval">
            <a:avLst/>
          </a:prstGeom>
          <a:solidFill>
            <a:srgbClr val="0D1A4A"/>
          </a:solidFill>
          <a:ln/>
        </p:spPr>
      </p:sp>
      <p:sp>
        <p:nvSpPr>
          <p:cNvPr id="28" name="Text 19"/>
          <p:cNvSpPr/>
          <p:nvPr/>
        </p:nvSpPr>
        <p:spPr>
          <a:xfrm>
            <a:off x="3090672" y="2724912"/>
            <a:ext cx="2962656" cy="11155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INFINITY 8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FLYWHEEL</a:t>
            </a:r>
            <a:endParaRPr lang="en-US" sz="1800" dirty="0"/>
          </a:p>
        </p:txBody>
      </p:sp>
      <p:sp>
        <p:nvSpPr>
          <p:cNvPr id="29" name="Shape 20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080E2C"/>
          </a:solidFill>
          <a:ln/>
        </p:spPr>
      </p:sp>
      <p:sp>
        <p:nvSpPr>
          <p:cNvPr id="30" name="Text 21"/>
          <p:cNvSpPr/>
          <p:nvPr/>
        </p:nvSpPr>
        <p:spPr>
          <a:xfrm>
            <a:off x="411480" y="4892040"/>
            <a:ext cx="83210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flywheel cycle compounds growth — more users = more revenue = more commissions = more network growth.</a:t>
            </a:r>
            <a:endParaRPr lang="en-US" sz="1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080E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11 — STRATEGIC CONCLUSION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Hybrid Economic Model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47472" y="1207008"/>
            <a:ext cx="2761488" cy="3730752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47472" y="1207008"/>
            <a:ext cx="2761488" cy="685800"/>
          </a:xfrm>
          <a:prstGeom prst="rect">
            <a:avLst/>
          </a:prstGeom>
          <a:solidFill>
            <a:srgbClr val="D4981A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298448"/>
            <a:ext cx="457200" cy="4572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60704" y="1261872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LAYER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1060704" y="1591056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Growth Engine</a:t>
            </a:r>
            <a:endParaRPr lang="en-US" sz="9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2048256"/>
            <a:ext cx="201168" cy="20116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04672" y="2029968"/>
            <a:ext cx="2212848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Pre-ICO entry at maximum discount</a:t>
            </a:r>
            <a:endParaRPr lang="en-US" sz="115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2615184"/>
            <a:ext cx="201168" cy="20116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04672" y="2596896"/>
            <a:ext cx="2212848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price ladder ₹10→₹50</a:t>
            </a:r>
            <a:endParaRPr lang="en-US" sz="115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52" y="3182112"/>
            <a:ext cx="201168" cy="201168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04672" y="3163824"/>
            <a:ext cx="2212848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Staking APY up to 80%</a:t>
            </a:r>
            <a:endParaRPr lang="en-US" sz="115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352" y="3749040"/>
            <a:ext cx="201168" cy="201168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04672" y="3730752"/>
            <a:ext cx="2212848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Buyback price floor mechanism</a:t>
            </a:r>
            <a:endParaRPr lang="en-US" sz="1150" dirty="0"/>
          </a:p>
        </p:txBody>
      </p:sp>
      <p:sp>
        <p:nvSpPr>
          <p:cNvPr id="19" name="Shape 12"/>
          <p:cNvSpPr/>
          <p:nvPr/>
        </p:nvSpPr>
        <p:spPr>
          <a:xfrm>
            <a:off x="3291840" y="1207008"/>
            <a:ext cx="2761488" cy="3730752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0" name="Shape 13"/>
          <p:cNvSpPr/>
          <p:nvPr/>
        </p:nvSpPr>
        <p:spPr>
          <a:xfrm>
            <a:off x="3291840" y="1207008"/>
            <a:ext cx="2761488" cy="685800"/>
          </a:xfrm>
          <a:prstGeom prst="rect">
            <a:avLst/>
          </a:prstGeom>
          <a:solidFill>
            <a:srgbClr val="0D9E98"/>
          </a:solidFill>
          <a:ln/>
        </p:spPr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6432" y="1298448"/>
            <a:ext cx="457200" cy="457200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4005072" y="1261872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LAYER</a:t>
            </a:r>
            <a:endParaRPr lang="en-US" sz="1100" dirty="0"/>
          </a:p>
        </p:txBody>
      </p:sp>
      <p:sp>
        <p:nvSpPr>
          <p:cNvPr id="23" name="Text 15"/>
          <p:cNvSpPr/>
          <p:nvPr/>
        </p:nvSpPr>
        <p:spPr>
          <a:xfrm>
            <a:off x="4005072" y="1591056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 Generation Engine</a:t>
            </a:r>
            <a:endParaRPr lang="en-US" sz="950" dirty="0"/>
          </a:p>
        </p:txBody>
      </p:sp>
      <p:pic>
        <p:nvPicPr>
          <p:cNvPr id="2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4720" y="2048256"/>
            <a:ext cx="201168" cy="201168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3749040" y="2029968"/>
            <a:ext cx="2212848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8-level commission structure</a:t>
            </a:r>
            <a:endParaRPr lang="en-US" sz="1150" dirty="0"/>
          </a:p>
        </p:txBody>
      </p:sp>
      <p:pic>
        <p:nvPicPr>
          <p:cNvPr id="2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4720" y="2615184"/>
            <a:ext cx="201168" cy="201168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3749040" y="2596896"/>
            <a:ext cx="2212848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diversified income streams</a:t>
            </a:r>
            <a:endParaRPr lang="en-US" sz="1150" dirty="0"/>
          </a:p>
        </p:txBody>
      </p:sp>
      <p:pic>
        <p:nvPicPr>
          <p:cNvPr id="2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4720" y="3182112"/>
            <a:ext cx="201168" cy="201168"/>
          </a:xfrm>
          <a:prstGeom prst="rect">
            <a:avLst/>
          </a:prstGeom>
        </p:spPr>
      </p:pic>
      <p:sp>
        <p:nvSpPr>
          <p:cNvPr id="29" name="Text 18"/>
          <p:cNvSpPr/>
          <p:nvPr/>
        </p:nvSpPr>
        <p:spPr>
          <a:xfrm>
            <a:off x="3749040" y="3163824"/>
            <a:ext cx="2212848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Activity-gated earnings model</a:t>
            </a:r>
            <a:endParaRPr lang="en-US" sz="1150" dirty="0"/>
          </a:p>
        </p:txBody>
      </p:sp>
      <p:pic>
        <p:nvPicPr>
          <p:cNvPr id="3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74720" y="3749040"/>
            <a:ext cx="201168" cy="201168"/>
          </a:xfrm>
          <a:prstGeom prst="rect">
            <a:avLst/>
          </a:prstGeom>
        </p:spPr>
      </p:pic>
      <p:sp>
        <p:nvSpPr>
          <p:cNvPr id="31" name="Text 19"/>
          <p:cNvSpPr/>
          <p:nvPr/>
        </p:nvSpPr>
        <p:spPr>
          <a:xfrm>
            <a:off x="3749040" y="3730752"/>
            <a:ext cx="2212848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for committed builders</a:t>
            </a:r>
            <a:endParaRPr lang="en-US" sz="1150" dirty="0"/>
          </a:p>
        </p:txBody>
      </p:sp>
      <p:sp>
        <p:nvSpPr>
          <p:cNvPr id="32" name="Shape 20"/>
          <p:cNvSpPr/>
          <p:nvPr/>
        </p:nvSpPr>
        <p:spPr>
          <a:xfrm>
            <a:off x="6236208" y="1207008"/>
            <a:ext cx="2761488" cy="3730752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33" name="Shape 21"/>
          <p:cNvSpPr/>
          <p:nvPr/>
        </p:nvSpPr>
        <p:spPr>
          <a:xfrm>
            <a:off x="6236208" y="1207008"/>
            <a:ext cx="2761488" cy="685800"/>
          </a:xfrm>
          <a:prstGeom prst="rect">
            <a:avLst/>
          </a:prstGeom>
          <a:solidFill>
            <a:srgbClr val="1A3FA0"/>
          </a:solidFill>
          <a:ln/>
        </p:spPr>
      </p:sp>
      <p:pic>
        <p:nvPicPr>
          <p:cNvPr id="34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0800" y="1298448"/>
            <a:ext cx="457200" cy="457200"/>
          </a:xfrm>
          <a:prstGeom prst="rect">
            <a:avLst/>
          </a:prstGeom>
        </p:spPr>
      </p:pic>
      <p:sp>
        <p:nvSpPr>
          <p:cNvPr id="35" name="Text 22"/>
          <p:cNvSpPr/>
          <p:nvPr/>
        </p:nvSpPr>
        <p:spPr>
          <a:xfrm>
            <a:off x="6949440" y="1261872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COMMERCE LAYER</a:t>
            </a:r>
            <a:endParaRPr lang="en-US" sz="1100" dirty="0"/>
          </a:p>
        </p:txBody>
      </p:sp>
      <p:sp>
        <p:nvSpPr>
          <p:cNvPr id="36" name="Text 23"/>
          <p:cNvSpPr/>
          <p:nvPr/>
        </p:nvSpPr>
        <p:spPr>
          <a:xfrm>
            <a:off x="6949440" y="1591056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Sustainability Engine</a:t>
            </a:r>
            <a:endParaRPr lang="en-US" sz="950" dirty="0"/>
          </a:p>
        </p:txBody>
      </p:sp>
      <p:pic>
        <p:nvPicPr>
          <p:cNvPr id="37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19088" y="2048256"/>
            <a:ext cx="201168" cy="201168"/>
          </a:xfrm>
          <a:prstGeom prst="rect">
            <a:avLst/>
          </a:prstGeom>
        </p:spPr>
      </p:pic>
      <p:sp>
        <p:nvSpPr>
          <p:cNvPr id="38" name="Text 24"/>
          <p:cNvSpPr/>
          <p:nvPr/>
        </p:nvSpPr>
        <p:spPr>
          <a:xfrm>
            <a:off x="6693408" y="2029968"/>
            <a:ext cx="2212848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eCommerce, travel, education, SaaS</a:t>
            </a:r>
            <a:endParaRPr lang="en-US" sz="1150" dirty="0"/>
          </a:p>
        </p:txBody>
      </p:sp>
      <p:pic>
        <p:nvPicPr>
          <p:cNvPr id="39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19088" y="2615184"/>
            <a:ext cx="201168" cy="201168"/>
          </a:xfrm>
          <a:prstGeom prst="rect">
            <a:avLst/>
          </a:prstGeom>
        </p:spPr>
      </p:pic>
      <p:sp>
        <p:nvSpPr>
          <p:cNvPr id="40" name="Text 25"/>
          <p:cNvSpPr/>
          <p:nvPr/>
        </p:nvSpPr>
        <p:spPr>
          <a:xfrm>
            <a:off x="6693408" y="2596896"/>
            <a:ext cx="2212848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product transactions = real revenue</a:t>
            </a:r>
            <a:endParaRPr lang="en-US" sz="1150" dirty="0"/>
          </a:p>
        </p:txBody>
      </p:sp>
      <p:pic>
        <p:nvPicPr>
          <p:cNvPr id="41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19088" y="3182112"/>
            <a:ext cx="201168" cy="201168"/>
          </a:xfrm>
          <a:prstGeom prst="rect">
            <a:avLst/>
          </a:prstGeom>
        </p:spPr>
      </p:pic>
      <p:sp>
        <p:nvSpPr>
          <p:cNvPr id="42" name="Text 26"/>
          <p:cNvSpPr/>
          <p:nvPr/>
        </p:nvSpPr>
        <p:spPr>
          <a:xfrm>
            <a:off x="6693408" y="3163824"/>
            <a:ext cx="2212848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demand beyond member fees</a:t>
            </a:r>
            <a:endParaRPr lang="en-US" sz="1150" dirty="0"/>
          </a:p>
        </p:txBody>
      </p:sp>
      <p:pic>
        <p:nvPicPr>
          <p:cNvPr id="43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19088" y="3749040"/>
            <a:ext cx="201168" cy="201168"/>
          </a:xfrm>
          <a:prstGeom prst="rect">
            <a:avLst/>
          </a:prstGeom>
        </p:spPr>
      </p:pic>
      <p:sp>
        <p:nvSpPr>
          <p:cNvPr id="44" name="Text 27"/>
          <p:cNvSpPr/>
          <p:nvPr/>
        </p:nvSpPr>
        <p:spPr>
          <a:xfrm>
            <a:off x="6693408" y="3730752"/>
            <a:ext cx="2212848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independence from crypto cycles</a:t>
            </a:r>
            <a:endParaRPr lang="en-US" sz="11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11 — DIFFERENTIATION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Infinity 8 Is Different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84048" y="1207008"/>
            <a:ext cx="4160520" cy="1664208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4048" y="1207008"/>
            <a:ext cx="4160520" cy="502920"/>
          </a:xfrm>
          <a:prstGeom prst="rect">
            <a:avLst/>
          </a:prstGeom>
          <a:solidFill>
            <a:srgbClr val="0D9E98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08" y="1298448"/>
            <a:ext cx="310896" cy="31089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50976" y="1298448"/>
            <a:ext cx="342900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Income Streams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48640" y="1810512"/>
            <a:ext cx="38404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single point of income failure. All 8 streams run simultaneously — commission, salary, staking, tokens, profit share and more.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846320" y="1207008"/>
            <a:ext cx="4160520" cy="1664208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846320" y="1207008"/>
            <a:ext cx="4160520" cy="502920"/>
          </a:xfrm>
          <a:prstGeom prst="rect">
            <a:avLst/>
          </a:prstGeom>
          <a:solidFill>
            <a:srgbClr val="1A3FA0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480" y="1298448"/>
            <a:ext cx="310896" cy="31089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413248" y="1298448"/>
            <a:ext cx="342900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+ Commerce Hybrid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5010912" y="1810512"/>
            <a:ext cx="38404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 token appreciation + Phase 2 commerce revenue ensures the ecosystem generates income regardless of crypto market conditions.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384048" y="3035808"/>
            <a:ext cx="4160520" cy="1664208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384048" y="3035808"/>
            <a:ext cx="4160520" cy="502920"/>
          </a:xfrm>
          <a:prstGeom prst="rect">
            <a:avLst/>
          </a:prstGeom>
          <a:solidFill>
            <a:srgbClr val="D4981A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8" y="3127248"/>
            <a:ext cx="310896" cy="31089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50976" y="3127248"/>
            <a:ext cx="342900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Mathematical Payout Cap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548640" y="3639312"/>
            <a:ext cx="38404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payouts hard-capped at 60% of revenue. Not a promise — an algorithmically enforced contract that cannot be overridden.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4846320" y="3035808"/>
            <a:ext cx="4160520" cy="1664208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4846320" y="3035808"/>
            <a:ext cx="4160520" cy="502920"/>
          </a:xfrm>
          <a:prstGeom prst="rect">
            <a:avLst/>
          </a:prstGeom>
          <a:solidFill>
            <a:srgbClr val="059669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480" y="3127248"/>
            <a:ext cx="310896" cy="31089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413248" y="3127248"/>
            <a:ext cx="342900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Activity-Driven Architecture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5010912" y="3639312"/>
            <a:ext cx="38404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genuine commercial transactions generate commissions. No recruitment fee recycling. No circular token pumping. Real economy.</a:t>
            </a:r>
            <a:endParaRPr lang="en-US" sz="12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080E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11 — ADVANTAGES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Ecosystem Advantages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84048" y="1234440"/>
            <a:ext cx="4160520" cy="1600200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4048" y="1234440"/>
            <a:ext cx="59436" cy="1600200"/>
          </a:xfrm>
          <a:prstGeom prst="rect">
            <a:avLst/>
          </a:prstGeom>
          <a:solidFill>
            <a:srgbClr val="0D9E98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" y="1728216"/>
            <a:ext cx="347472" cy="34747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42416" y="1362456"/>
            <a:ext cx="333756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Diversified Revenue Sources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042416" y="1801368"/>
            <a:ext cx="336499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Commerce, tokens, staking, and partner revenues create a multi-stream income base that cannot be disrupted by any single market event.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846320" y="1234440"/>
            <a:ext cx="4160520" cy="1600200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846320" y="1234440"/>
            <a:ext cx="59436" cy="1600200"/>
          </a:xfrm>
          <a:prstGeom prst="rect">
            <a:avLst/>
          </a:prstGeom>
          <a:solidFill>
            <a:srgbClr val="1A3FA0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7488" y="1728216"/>
            <a:ext cx="347472" cy="34747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504688" y="1362456"/>
            <a:ext cx="333756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A3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Resilient Economic Structure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5504688" y="1801368"/>
            <a:ext cx="336499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Mathematically enforced payout caps and activity requirements create structural resilience no traditional MLM or token project can match.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384048" y="2990088"/>
            <a:ext cx="4160520" cy="1600200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384048" y="2990088"/>
            <a:ext cx="59436" cy="1600200"/>
          </a:xfrm>
          <a:prstGeom prst="rect">
            <a:avLst/>
          </a:prstGeom>
          <a:solidFill>
            <a:srgbClr val="D4981A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" y="3483864"/>
            <a:ext cx="347472" cy="34747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042416" y="3118104"/>
            <a:ext cx="333756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Scalable Network Model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1042416" y="3557016"/>
            <a:ext cx="336499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Unilevel 8×8 structure scales to millions of participants while maintaining predictable commission ratios and sustainable payouts.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4846320" y="2990088"/>
            <a:ext cx="4160520" cy="1600200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4846320" y="2990088"/>
            <a:ext cx="59436" cy="1600200"/>
          </a:xfrm>
          <a:prstGeom prst="rect">
            <a:avLst/>
          </a:prstGeom>
          <a:solidFill>
            <a:srgbClr val="059669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7488" y="3483864"/>
            <a:ext cx="347472" cy="34747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504688" y="3118104"/>
            <a:ext cx="333756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Sustainability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5504688" y="3557016"/>
            <a:ext cx="336499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product commerce and controlled payouts ensure the ecosystem remains financially viable across all token market cycles, long term.</a:t>
            </a:r>
            <a:endParaRPr lang="en-US" sz="12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EEF3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11 — GLOBAL EXPANSION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80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Expansion Strategy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84048" y="1207008"/>
            <a:ext cx="4160520" cy="1627632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4048" y="1207008"/>
            <a:ext cx="4160520" cy="457200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128016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572768" y="1280160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Crypto Community Growth</a:t>
            </a:r>
            <a:endParaRPr lang="en-US" sz="13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76" y="1773936"/>
            <a:ext cx="347472" cy="347472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950976" y="1773936"/>
            <a:ext cx="345643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 early crypto adopters through Pre-ICO and ICO campaigns. Build token holder base across 50+ countries via digital-first outreach.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846320" y="1207008"/>
            <a:ext cx="4160520" cy="1627632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846320" y="1207008"/>
            <a:ext cx="4160520" cy="457200"/>
          </a:xfrm>
          <a:prstGeom prst="rect">
            <a:avLst/>
          </a:prstGeom>
          <a:solidFill>
            <a:srgbClr val="1A3FA0"/>
          </a:solidFill>
          <a:ln/>
        </p:spPr>
      </p:sp>
      <p:sp>
        <p:nvSpPr>
          <p:cNvPr id="14" name="Text 11"/>
          <p:cNvSpPr/>
          <p:nvPr/>
        </p:nvSpPr>
        <p:spPr>
          <a:xfrm>
            <a:off x="5010912" y="128016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6035040" y="1280160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Marketplace Expansion</a:t>
            </a:r>
            <a:endParaRPr lang="en-US" sz="1300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6048" y="1773936"/>
            <a:ext cx="347472" cy="347472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5413248" y="1773936"/>
            <a:ext cx="345643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eCommerce, travel, and education platforms in key markets. Partner with local vendors and service providers for inventory depth.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384048" y="2990088"/>
            <a:ext cx="4160520" cy="1627632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384048" y="2990088"/>
            <a:ext cx="4160520" cy="457200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20" name="Text 16"/>
          <p:cNvSpPr/>
          <p:nvPr/>
        </p:nvSpPr>
        <p:spPr>
          <a:xfrm>
            <a:off x="548640" y="306324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</a:t>
            </a:r>
            <a:endParaRPr lang="en-US" sz="950" dirty="0"/>
          </a:p>
        </p:txBody>
      </p:sp>
      <p:sp>
        <p:nvSpPr>
          <p:cNvPr id="21" name="Text 17"/>
          <p:cNvSpPr/>
          <p:nvPr/>
        </p:nvSpPr>
        <p:spPr>
          <a:xfrm>
            <a:off x="1572768" y="3063240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Merchant Partnerships</a:t>
            </a:r>
            <a:endParaRPr lang="en-US" sz="1300" dirty="0"/>
          </a:p>
        </p:txBody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76" y="3557016"/>
            <a:ext cx="347472" cy="347472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950976" y="3557016"/>
            <a:ext cx="345643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strategic merchant and SaaS partnerships to expand the product catalogue, increasing purchase point opportunities for all members.</a:t>
            </a:r>
            <a:endParaRPr lang="en-US" sz="1200" dirty="0"/>
          </a:p>
        </p:txBody>
      </p:sp>
      <p:sp>
        <p:nvSpPr>
          <p:cNvPr id="24" name="Shape 19"/>
          <p:cNvSpPr/>
          <p:nvPr/>
        </p:nvSpPr>
        <p:spPr>
          <a:xfrm>
            <a:off x="4846320" y="2990088"/>
            <a:ext cx="4160520" cy="1627632"/>
          </a:xfrm>
          <a:prstGeom prst="rect">
            <a:avLst/>
          </a:prstGeom>
          <a:solidFill>
            <a:srgbClr val="FFFFFF"/>
          </a:solidFill>
          <a:ln w="6350">
            <a:solidFill>
              <a:srgbClr val="D0DCEF"/>
            </a:solidFill>
            <a:prstDash val="solid"/>
          </a:ln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4846320" y="2990088"/>
            <a:ext cx="4160520" cy="45720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26" name="Text 21"/>
          <p:cNvSpPr/>
          <p:nvPr/>
        </p:nvSpPr>
        <p:spPr>
          <a:xfrm>
            <a:off x="5010912" y="306324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4</a:t>
            </a:r>
            <a:endParaRPr lang="en-US" sz="950" dirty="0"/>
          </a:p>
        </p:txBody>
      </p:sp>
      <p:sp>
        <p:nvSpPr>
          <p:cNvPr id="27" name="Text 22"/>
          <p:cNvSpPr/>
          <p:nvPr/>
        </p:nvSpPr>
        <p:spPr>
          <a:xfrm>
            <a:off x="6035040" y="3063240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Network Leaders</a:t>
            </a:r>
            <a:endParaRPr lang="en-US" sz="1300" dirty="0"/>
          </a:p>
        </p:txBody>
      </p:sp>
      <p:pic>
        <p:nvPicPr>
          <p:cNvPr id="2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6048" y="3557016"/>
            <a:ext cx="347472" cy="347472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5413248" y="3557016"/>
            <a:ext cx="345643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3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regional network leader programs. Localise platforms in 20+ languages. Build country-specific community hubs and support structures.</a:t>
            </a:r>
            <a:endParaRPr lang="en-US" sz="12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080E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3" name="Shape 1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solidFill>
            <a:srgbClr val="0D9E98"/>
          </a:solidFill>
          <a:ln w="12700">
            <a:solidFill>
              <a:srgbClr val="0D9E9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048" y="137160"/>
            <a:ext cx="25603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11 — FUTURE VISION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84632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Ecosystem Vision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411480" y="1033272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Infinity 8 evolves from a network opportunity into full-stack decentralised commerce infrastructure.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84048" y="1508760"/>
            <a:ext cx="2761488" cy="3310128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84048" y="1508760"/>
            <a:ext cx="2761488" cy="54864"/>
          </a:xfrm>
          <a:prstGeom prst="rect">
            <a:avLst/>
          </a:prstGeom>
          <a:solidFill>
            <a:srgbClr val="0D9E98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99616" y="1664208"/>
            <a:ext cx="475488" cy="47548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48640" y="2267712"/>
            <a:ext cx="2432304" cy="4754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Blockchain Marketplace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1426464" y="2816352"/>
            <a:ext cx="658368" cy="41148"/>
          </a:xfrm>
          <a:prstGeom prst="rect">
            <a:avLst/>
          </a:prstGeom>
          <a:solidFill>
            <a:srgbClr val="0D9E98">
              <a:alpha val="45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548640" y="2926080"/>
            <a:ext cx="2432304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fully decentralized commerce platform where vendors stake tokens as quality bonds, buyers settle in the native token, and smart contracts automate escrow and dispute resolution.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3328416" y="1508760"/>
            <a:ext cx="2761488" cy="3310128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3328416" y="1508760"/>
            <a:ext cx="2761488" cy="54864"/>
          </a:xfrm>
          <a:prstGeom prst="rect">
            <a:avLst/>
          </a:prstGeom>
          <a:solidFill>
            <a:srgbClr val="1A3FA0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3984" y="1664208"/>
            <a:ext cx="475488" cy="475488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3493008" y="2267712"/>
            <a:ext cx="2432304" cy="4754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3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Decentralised Commerce Network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4370832" y="2816352"/>
            <a:ext cx="658368" cy="41148"/>
          </a:xfrm>
          <a:prstGeom prst="rect">
            <a:avLst/>
          </a:prstGeom>
          <a:solidFill>
            <a:srgbClr val="1A3FA0">
              <a:alpha val="45000"/>
            </a:srgbClr>
          </a:solidFill>
          <a:ln/>
        </p:spPr>
      </p:sp>
      <p:sp>
        <p:nvSpPr>
          <p:cNvPr id="18" name="Text 14"/>
          <p:cNvSpPr/>
          <p:nvPr/>
        </p:nvSpPr>
        <p:spPr>
          <a:xfrm>
            <a:off x="3493008" y="2926080"/>
            <a:ext cx="2432304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Cross-border trade infrastructure where any merchant anywhere can list products, accept payment in native tokens, and reach a global network of buyers without intermediaries.</a:t>
            </a:r>
            <a:endParaRPr lang="en-US" sz="1150" dirty="0"/>
          </a:p>
        </p:txBody>
      </p:sp>
      <p:sp>
        <p:nvSpPr>
          <p:cNvPr id="19" name="Shape 15"/>
          <p:cNvSpPr/>
          <p:nvPr/>
        </p:nvSpPr>
        <p:spPr>
          <a:xfrm>
            <a:off x="6272784" y="1508760"/>
            <a:ext cx="2761488" cy="3310128"/>
          </a:xfrm>
          <a:prstGeom prst="rect">
            <a:avLst/>
          </a:prstGeom>
          <a:solidFill>
            <a:srgbClr val="0D1A4A"/>
          </a:solidFill>
          <a:ln/>
          <a:effectLst>
            <a:outerShdw sx="100000" sy="100000" kx="0" ky="0" algn="bl" rotWithShape="0" blurRad="114300" dist="38100" dir="8100000">
              <a:srgbClr val="000000">
                <a:alpha val="13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6272784" y="1508760"/>
            <a:ext cx="2761488" cy="54864"/>
          </a:xfrm>
          <a:prstGeom prst="rect">
            <a:avLst/>
          </a:prstGeom>
          <a:solidFill>
            <a:srgbClr val="D4981A"/>
          </a:solidFill>
          <a:ln/>
        </p:spPr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8352" y="1664208"/>
            <a:ext cx="475488" cy="475488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6437376" y="2267712"/>
            <a:ext cx="2432304" cy="4754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Digital Community</a:t>
            </a:r>
            <a:endParaRPr lang="en-US" sz="1400" dirty="0"/>
          </a:p>
        </p:txBody>
      </p:sp>
      <p:sp>
        <p:nvSpPr>
          <p:cNvPr id="23" name="Shape 18"/>
          <p:cNvSpPr/>
          <p:nvPr/>
        </p:nvSpPr>
        <p:spPr>
          <a:xfrm>
            <a:off x="7315200" y="2816352"/>
            <a:ext cx="658368" cy="41148"/>
          </a:xfrm>
          <a:prstGeom prst="rect">
            <a:avLst/>
          </a:prstGeom>
          <a:solidFill>
            <a:srgbClr val="D4981A">
              <a:alpha val="45000"/>
            </a:srgbClr>
          </a:solidFill>
          <a:ln/>
        </p:spPr>
      </p:sp>
      <p:sp>
        <p:nvSpPr>
          <p:cNvPr id="24" name="Text 19"/>
          <p:cNvSpPr/>
          <p:nvPr/>
        </p:nvSpPr>
        <p:spPr>
          <a:xfrm>
            <a:off x="6437376" y="2926080"/>
            <a:ext cx="2432304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self-governing community of millions where token holders vote on ecosystem direction, new product categories are community-approved, and network leaders share in protocol growth.</a:t>
            </a:r>
            <a:endParaRPr lang="en-US" sz="1150" dirty="0"/>
          </a:p>
        </p:txBody>
      </p:sp>
      <p:sp>
        <p:nvSpPr>
          <p:cNvPr id="25" name="Shape 20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0D1A4A"/>
          </a:solidFill>
          <a:ln/>
        </p:spPr>
      </p:sp>
      <p:sp>
        <p:nvSpPr>
          <p:cNvPr id="26" name="Text 21"/>
          <p:cNvSpPr/>
          <p:nvPr/>
        </p:nvSpPr>
        <p:spPr>
          <a:xfrm>
            <a:off x="411480" y="4892040"/>
            <a:ext cx="832104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+ Commerce + Community — the three forces that will define Web3's next decade.</a:t>
            </a:r>
            <a:endParaRPr lang="en-US" sz="1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0D1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80E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68580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D4981A"/>
          </a:solidFill>
          <a:ln/>
        </p:spPr>
      </p:sp>
      <p:sp>
        <p:nvSpPr>
          <p:cNvPr id="5" name="Text 3"/>
          <p:cNvSpPr/>
          <p:nvPr/>
        </p:nvSpPr>
        <p:spPr>
          <a:xfrm>
            <a:off x="3840480" y="365760"/>
            <a:ext cx="457200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1000" b="1" dirty="0">
                <a:solidFill>
                  <a:srgbClr val="0D9E98">
                    <a:alpha val="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∞8</a:t>
            </a:r>
            <a:endParaRPr lang="en-US" sz="21000" dirty="0"/>
          </a:p>
        </p:txBody>
      </p:sp>
      <p:sp>
        <p:nvSpPr>
          <p:cNvPr id="6" name="Text 4"/>
          <p:cNvSpPr/>
          <p:nvPr/>
        </p:nvSpPr>
        <p:spPr>
          <a:xfrm>
            <a:off x="457200" y="713232"/>
            <a:ext cx="822960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spc="400" kern="0" dirty="0">
                <a:solidFill>
                  <a:srgbClr val="D49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Infinity 8 Vision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57200" y="1261872"/>
            <a:ext cx="822960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Global Hybrid Ecosystem</a:t>
            </a:r>
            <a:endParaRPr lang="en-US" sz="3000" dirty="0"/>
          </a:p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Combining Blockchain Incentives</a:t>
            </a:r>
            <a:endParaRPr lang="en-US" sz="3000" dirty="0"/>
          </a:p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Real Economic Activity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3127248" y="3127248"/>
            <a:ext cx="2889504" cy="50292"/>
          </a:xfrm>
          <a:prstGeom prst="rect">
            <a:avLst/>
          </a:prstGeom>
          <a:solidFill>
            <a:srgbClr val="0D9E98"/>
          </a:solidFill>
          <a:ln/>
        </p:spPr>
      </p:sp>
      <p:sp>
        <p:nvSpPr>
          <p:cNvPr id="9" name="Text 7"/>
          <p:cNvSpPr/>
          <p:nvPr/>
        </p:nvSpPr>
        <p:spPr>
          <a:xfrm>
            <a:off x="777240" y="3273552"/>
            <a:ext cx="75895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sustainable network where technology, commerce, and community reinforce each other.</a:t>
            </a:r>
            <a:endParaRPr lang="en-US" sz="14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2456" y="3840480"/>
            <a:ext cx="365760" cy="36576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50392" y="4279392"/>
            <a:ext cx="1755648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appreciation</a:t>
            </a:r>
            <a:endParaRPr lang="en-US" sz="11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0984" y="3840480"/>
            <a:ext cx="365760" cy="36576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788920" y="4279392"/>
            <a:ext cx="1755648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</a:t>
            </a:r>
            <a:endParaRPr lang="en-US" sz="1100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9512" y="3840480"/>
            <a:ext cx="365760" cy="36576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727448" y="4279392"/>
            <a:ext cx="1755648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</a:t>
            </a:r>
            <a:endParaRPr lang="en-US" sz="110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040" y="3840480"/>
            <a:ext cx="365760" cy="36576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665976" y="4279392"/>
            <a:ext cx="1755648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Mathematical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7B9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sustainability</a:t>
            </a:r>
            <a:endParaRPr lang="en-US" sz="1100" dirty="0"/>
          </a:p>
        </p:txBody>
      </p:sp>
      <p:sp>
        <p:nvSpPr>
          <p:cNvPr id="18" name="Text 12"/>
          <p:cNvSpPr/>
          <p:nvPr/>
        </p:nvSpPr>
        <p:spPr>
          <a:xfrm>
            <a:off x="457200" y="4773168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0D9E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INFINITY 8  —  Building the future of decentralised commerce.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45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Infinity 8 Ecosystem — Investor Presentation</dc:title>
  <dc:subject>PptxGenJS Presentation</dc:subject>
  <dc:creator>PptxGenJS</dc:creator>
  <cp:lastModifiedBy>PptxGenJS</cp:lastModifiedBy>
  <cp:revision>1</cp:revision>
  <dcterms:created xsi:type="dcterms:W3CDTF">2026-03-15T11:11:57Z</dcterms:created>
  <dcterms:modified xsi:type="dcterms:W3CDTF">2026-03-15T11:11:57Z</dcterms:modified>
</cp:coreProperties>
</file>