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1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charts/chart2.xml" ContentType="application/vnd.openxmlformats-officedocument.drawingml.chart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charts/chart3.xml" ContentType="application/vnd.openxmlformats-officedocument.drawingml.chart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charts/chart4.xml" ContentType="application/vnd.openxmlformats-officedocument.drawingml.chart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charts/chart5.xml" ContentType="application/vnd.openxmlformats-officedocument.drawingml.chart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charts/chart6.xml" ContentType="application/vnd.openxmlformats-officedocument.drawingml.chart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</p:sldIdLst>
  <p:notesMasterIdLst>
    <p:notesMasterId r:id="rId4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notesMaster" Target="notesMasters/notesMaster1.xml"/><Relationship Id="rId45" Type="http://schemas.openxmlformats.org/officeDocument/2006/relationships/presProps" Target="presProps.xml"/><Relationship Id="rId46" Type="http://schemas.openxmlformats.org/officeDocument/2006/relationships/viewProps" Target="viewProps.xml"/><Relationship Id="rId47" Type="http://schemas.openxmlformats.org/officeDocument/2006/relationships/theme" Target="theme/theme1.xml"/><Relationship Id="rId48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Commission Levels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D4A017"/>
              </a:solidFill>
              <a:effectLst/>
            </c:spPr>
          </c:dPt>
          <c:dPt>
            <c:idx val="1"/>
            <c:bubble3D val="0"/>
            <c:spPr>
              <a:solidFill>
                <a:srgbClr val="0EA5A0"/>
              </a:solidFill>
              <a:effectLst/>
            </c:spPr>
          </c:dPt>
          <c:dPt>
            <c:idx val="2"/>
            <c:bubble3D val="0"/>
            <c:spPr>
              <a:solidFill>
                <a:srgbClr val="1A3A8F"/>
              </a:solidFill>
              <a:effectLst/>
            </c:spPr>
          </c:dPt>
          <c:dPt>
            <c:idx val="3"/>
            <c:bubble3D val="0"/>
            <c:spPr>
              <a:solidFill>
                <a:srgbClr val="2563EB"/>
              </a:solidFill>
              <a:effectLst/>
            </c:spPr>
          </c:dPt>
          <c:dPt>
            <c:idx val="4"/>
            <c:bubble3D val="0"/>
            <c:spPr>
              <a:solidFill>
                <a:srgbClr val="3B82F6"/>
              </a:solidFill>
              <a:effectLst/>
            </c:spPr>
          </c:dPt>
          <c:dPt>
            <c:idx val="5"/>
            <c:bubble3D val="0"/>
            <c:spPr>
              <a:solidFill>
                <a:srgbClr val="60A5FA"/>
              </a:solidFill>
              <a:effectLst/>
            </c:spPr>
          </c:dPt>
          <c:dPt>
            <c:idx val="6"/>
            <c:bubble3D val="0"/>
            <c:spPr>
              <a:solidFill>
                <a:srgbClr val="93C5FD"/>
              </a:solidFill>
              <a:effectLst/>
            </c:spPr>
          </c:dPt>
          <c:dPt>
            <c:idx val="7"/>
            <c:bubble3D val="0"/>
            <c:spPr>
              <a:solidFill>
                <a:srgbClr val="BAD4FE"/>
              </a:solidFill>
              <a:effectLst/>
            </c:spPr>
          </c:dPt>
          <c:dPt>
            <c:idx val="8"/>
            <c:bubble3D val="0"/>
            <c:spPr>
              <a:solidFill>
                <a:srgbClr val="DBEAFE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5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6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7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8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Sheet1!$A$2:$A$10</c:f>
              <c:strCache>
                <c:ptCount val="9"/>
                <c:pt idx="0">
                  <c:v>Level 0 (You)</c:v>
                </c:pt>
                <c:pt idx="1">
                  <c:v>Level 1</c:v>
                </c:pt>
                <c:pt idx="2">
                  <c:v>Level 2</c:v>
                </c:pt>
                <c:pt idx="3">
                  <c:v>Level 3</c:v>
                </c:pt>
                <c:pt idx="4">
                  <c:v>Level 4</c:v>
                </c:pt>
                <c:pt idx="5">
                  <c:v>Level 5</c:v>
                </c:pt>
                <c:pt idx="6">
                  <c:v>Level 6</c:v>
                </c:pt>
                <c:pt idx="7">
                  <c:v>Level 7</c:v>
                </c:pt>
                <c:pt idx="8">
                  <c:v>Level 8</c:v>
                </c:pt>
              </c:strCache>
            </c:strRef>
          </c:cat>
          <c:val>
            <c:numRef>
              <c:f>Sheet1!$B$2:$B$10</c:f>
              <c:numCache>
                <c:ptCount val="9"/>
                <c:pt idx="0">
                  <c:v>5</c:v>
                </c:pt>
                <c:pt idx="1">
                  <c:v>15</c:v>
                </c:pt>
                <c:pt idx="2">
                  <c:v>10</c:v>
                </c:pt>
                <c:pt idx="3">
                  <c:v>8</c:v>
                </c:pt>
                <c:pt idx="4">
                  <c:v>5</c:v>
                </c:pt>
                <c:pt idx="5">
                  <c:v>3</c:v>
                </c:pt>
                <c:pt idx="6">
                  <c:v>2</c:v>
                </c:pt>
                <c:pt idx="7">
                  <c:v>1</c:v>
                </c:pt>
                <c:pt idx="8">
                  <c:v>1</c:v>
                </c:pt>
              </c:numCache>
            </c:numRef>
          </c:val>
        </c:ser>
        <c:firstSliceAng val="0"/>
      </c:pieChart>
      <c:spPr>
        <a:noFill/>
        <a:ln>
          <a:noFill/>
        </a:ln>
        <a:effectLst/>
      </c:spPr>
    </c:plotArea>
    <c:plotVisOnly val="1"/>
    <c:dispBlanksAs val="span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title>
      <c:tx>
        <c:rich>
          <a:bodyPr/>
          <a:lstStyle/>
          <a:p>
            <a:pPr>
              <a:defRPr sz="1800" b="0" i="0" u="none" strike="noStrike">
                <a:solidFill>
                  <a:srgbClr val="000000"/>
                </a:solidFill>
                <a:latin typeface="Arial"/>
              </a:defRPr>
            </a:pPr>
            <a:r>
              <a:rPr sz="1800" b="0" i="0" u="none" strike="noStrike">
                <a:solidFill>
                  <a:srgbClr val="000000"/>
                </a:solidFill>
                <a:latin typeface="Arial"/>
              </a:rPr>
              <a:t>Monthly Purchase Points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Purchase Points</c:v>
                </c:pt>
              </c:strCache>
            </c:strRef>
          </c:tx>
          <c:spPr>
            <a:solidFill>
              <a:srgbClr val="0EA5A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FFFFFF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0EA5A0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DC2626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0EA5A0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0EA5A0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DC2626"/>
              </a:solidFill>
              <a:effectLst/>
            </c:spPr>
          </c:dPt>
          <c:dPt>
            <c:idx val="5"/>
            <c:invertIfNegative val="0"/>
            <c:bubble3D val="0"/>
            <c:spPr>
              <a:solidFill>
                <a:srgbClr val="0EA5A0"/>
              </a:solidFill>
              <a:effectLst/>
            </c:spPr>
          </c:dPt>
          <c:cat>
            <c:multiLvlStrRef>
              <c:f>Sheet1!$A$2:$A$7</c:f>
              <c:multiLvlStrCache>
                <c:ptCount val="6"/>
                <c:lvl>
                  <c:pt idx="0">
                    <c:v>Jan</c:v>
                  </c:pt>
                  <c:pt idx="1">
                    <c:v>Feb</c:v>
                  </c:pt>
                  <c:pt idx="2">
                    <c:v>Mar</c:v>
                  </c:pt>
                  <c:pt idx="3">
                    <c:v>Apr</c:v>
                  </c:pt>
                  <c:pt idx="4">
                    <c:v>May</c:v>
                  </c:pt>
                  <c:pt idx="5">
                    <c:v>Jun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1200</c:v>
                </c:pt>
                <c:pt idx="1">
                  <c:v>950</c:v>
                </c:pt>
                <c:pt idx="2">
                  <c:v>1050</c:v>
                </c:pt>
                <c:pt idx="3">
                  <c:v>1300</c:v>
                </c:pt>
                <c:pt idx="4">
                  <c:v>900</c:v>
                </c:pt>
                <c:pt idx="5">
                  <c:v>1100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FFFFFF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AAAAAA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333333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AAAAAA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solidFill>
      <a:srgbClr val="0A1128"/>
    </a:solidFill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Token Distribution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0EA5A0"/>
              </a:solidFill>
              <a:effectLst/>
            </c:spPr>
          </c:dPt>
          <c:dPt>
            <c:idx val="1"/>
            <c:bubble3D val="0"/>
            <c:spPr>
              <a:solidFill>
                <a:srgbClr val="1A3A8F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ICO Distribution (60%)</c:v>
                </c:pt>
                <c:pt idx="1">
                  <c:v>Reserved &amp; Vested (40%)</c:v>
                </c:pt>
              </c:strCache>
            </c:strRef>
          </c:cat>
          <c:val>
            <c:numRef>
              <c:f>Sheet1!$B$2:$B$3</c:f>
              <c:numCache>
                <c:ptCount val="2"/>
                <c:pt idx="0">
                  <c:v>60</c:v>
                </c:pt>
                <c:pt idx="1">
                  <c:v>40</c:v>
                </c:pt>
              </c:numCache>
            </c:numRef>
          </c:val>
        </c:ser>
        <c:firstSliceAng val="0"/>
      </c:pieChart>
      <c:spPr>
        <a:noFill/>
        <a:ln>
          <a:noFill/>
        </a:ln>
        <a:effectLst/>
      </c:spPr>
    </c:plotArea>
    <c:legend>
      <c:legendPos val="b"/>
      <c:overlay val="0"/>
    </c:legend>
    <c:plotVisOnly val="1"/>
    <c:dispBlanksAs val="span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Token Price (₹)</c:v>
                </c:pt>
              </c:strCache>
            </c:strRef>
          </c:tx>
          <c:spPr>
            <a:solidFill>
              <a:srgbClr val="0EA5A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FFFFFF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0EA5A0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1A3A8F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2563EB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D4A017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F59E0B"/>
              </a:solidFill>
              <a:effectLst/>
            </c:spPr>
          </c:dPt>
          <c:cat>
            <c:multiLvlStrRef>
              <c:f>Sheet1!$A$2:$A$6</c:f>
              <c:multiLvlStrCache>
                <c:ptCount val="5"/>
                <c:lvl>
                  <c:pt idx="0">
                    <c:v>Pre-ICO</c:v>
                  </c:pt>
                  <c:pt idx="1">
                    <c:v>ICO Round 1</c:v>
                  </c:pt>
                  <c:pt idx="2">
                    <c:v>ICO Round 2</c:v>
                  </c:pt>
                  <c:pt idx="3">
                    <c:v>ICO Round 3</c:v>
                  </c:pt>
                  <c:pt idx="4">
                    <c:v>Exchange Listing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  <c:pt idx="4">
                  <c:v>50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FFFFFF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BBBBBB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333333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BBBBBB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solidFill>
      <a:srgbClr val="0A1128"/>
    </a:solidFill>
    <a:ln>
      <a:noFill/>
    </a:ln>
    <a:effectLst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800" b="0" i="0" u="none" strike="noStrike">
                <a:solidFill>
                  <a:srgbClr val="000000"/>
                </a:solidFill>
                <a:latin typeface="Arial"/>
              </a:defRPr>
            </a:pPr>
            <a:r>
              <a:rPr sz="1800" b="0" i="0" u="none" strike="noStrike">
                <a:solidFill>
                  <a:srgbClr val="000000"/>
                </a:solidFill>
                <a:latin typeface="Arial"/>
              </a:rPr>
              <a:t>APY by Lock Duration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APY (%)</c:v>
                </c:pt>
              </c:strCache>
            </c:strRef>
          </c:tx>
          <c:spPr>
            <a:solidFill>
              <a:srgbClr val="0EA5A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D1B4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0EA5A0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1A3A8F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D4A017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F59E0B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30 Days</c:v>
                  </c:pt>
                  <c:pt idx="1">
                    <c:v>90 Days</c:v>
                  </c:pt>
                  <c:pt idx="2">
                    <c:v>180 Days</c:v>
                  </c:pt>
                  <c:pt idx="3">
                    <c:v>365 Days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20</c:v>
                </c:pt>
                <c:pt idx="1">
                  <c:v>35</c:v>
                </c:pt>
                <c:pt idx="2">
                  <c:v>55</c:v>
                </c:pt>
                <c:pt idx="3">
                  <c:v>80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D1B4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4748B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EEEEE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4748B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Revenue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0EA5A0"/>
              </a:solidFill>
              <a:effectLst/>
            </c:spPr>
          </c:dPt>
          <c:dPt>
            <c:idx val="1"/>
            <c:bubble3D val="0"/>
            <c:spPr>
              <a:solidFill>
                <a:srgbClr val="1A3A8F"/>
              </a:solidFill>
              <a:effectLst/>
            </c:spPr>
          </c:dPt>
          <c:dPt>
            <c:idx val="2"/>
            <c:bubble3D val="0"/>
            <c:spPr>
              <a:solidFill>
                <a:srgbClr val="D4A017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Network Commissions (45%)</c:v>
                </c:pt>
                <c:pt idx="1">
                  <c:v>Salary Pool (15%)</c:v>
                </c:pt>
                <c:pt idx="2">
                  <c:v>Company Operations (40%)</c:v>
                </c:pt>
              </c:strCache>
            </c:strRef>
          </c:cat>
          <c:val>
            <c:numRef>
              <c:f>Sheet1!$B$2:$B$4</c:f>
              <c:numCache>
                <c:ptCount val="3"/>
                <c:pt idx="0">
                  <c:v>45</c:v>
                </c:pt>
                <c:pt idx="1">
                  <c:v>15</c:v>
                </c:pt>
                <c:pt idx="2">
                  <c:v>40</c:v>
                </c:pt>
              </c:numCache>
            </c:numRef>
          </c:val>
        </c:ser>
        <c:firstSliceAng val="0"/>
      </c:pieChart>
      <c:spPr>
        <a:noFill/>
        <a:ln>
          <a:noFill/>
        </a:ln>
        <a:effectLst/>
      </c:spPr>
    </c:plotArea>
    <c:legend>
      <c:legendPos val="b"/>
      <c:overlay val="0"/>
    </c:legend>
    <c:plotVisOnly val="1"/>
    <c:dispBlanksAs val="span"/>
  </c:chart>
  <c:spPr>
    <a:solidFill>
      <a:srgbClr val="F0F4FF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1-2.png"/><Relationship Id="rId3" Type="http://schemas.openxmlformats.org/officeDocument/2006/relationships/image" Target="../media/image-21-3.png"/><Relationship Id="rId4" Type="http://schemas.openxmlformats.org/officeDocument/2006/relationships/image" Target="../media/image-2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image" Target="../media/image-23-2.png"/><Relationship Id="rId3" Type="http://schemas.openxmlformats.org/officeDocument/2006/relationships/image" Target="../media/image-23-3.png"/><Relationship Id="rId4" Type="http://schemas.openxmlformats.org/officeDocument/2006/relationships/image" Target="../media/image-2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image" Target="../media/image-25-2.png"/><Relationship Id="rId3" Type="http://schemas.openxmlformats.org/officeDocument/2006/relationships/image" Target="../media/image-25-3.png"/><Relationship Id="rId4" Type="http://schemas.openxmlformats.org/officeDocument/2006/relationships/image" Target="../media/image-2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image" Target="../media/image-27-2.png"/><Relationship Id="rId3" Type="http://schemas.openxmlformats.org/officeDocument/2006/relationships/image" Target="../media/image-27-3.png"/><Relationship Id="rId4" Type="http://schemas.openxmlformats.org/officeDocument/2006/relationships/image" Target="../media/image-27-4.png"/><Relationship Id="rId5" Type="http://schemas.openxmlformats.org/officeDocument/2006/relationships/image" Target="../media/image-27-5.png"/><Relationship Id="rId6" Type="http://schemas.openxmlformats.org/officeDocument/2006/relationships/image" Target="../media/image-27-6.png"/><Relationship Id="rId7" Type="http://schemas.openxmlformats.org/officeDocument/2006/relationships/image" Target="../media/image-27-7.png"/><Relationship Id="rId8" Type="http://schemas.openxmlformats.org/officeDocument/2006/relationships/image" Target="../media/image-2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image" Target="../media/image-29-2.png"/><Relationship Id="rId3" Type="http://schemas.openxmlformats.org/officeDocument/2006/relationships/image" Target="../media/image-2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png"/><Relationship Id="rId2" Type="http://schemas.openxmlformats.org/officeDocument/2006/relationships/image" Target="../media/image-30-2.png"/><Relationship Id="rId3" Type="http://schemas.openxmlformats.org/officeDocument/2006/relationships/image" Target="../media/image-30-3.png"/><Relationship Id="rId4" Type="http://schemas.openxmlformats.org/officeDocument/2006/relationships/image" Target="../media/image-3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4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5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4-1.png"/><Relationship Id="rId2" Type="http://schemas.openxmlformats.org/officeDocument/2006/relationships/image" Target="../media/image-34-2.png"/><Relationship Id="rId3" Type="http://schemas.openxmlformats.org/officeDocument/2006/relationships/image" Target="../media/image-34-3.png"/><Relationship Id="rId4" Type="http://schemas.openxmlformats.org/officeDocument/2006/relationships/image" Target="../media/image-34-4.png"/><Relationship Id="rId5" Type="http://schemas.openxmlformats.org/officeDocument/2006/relationships/image" Target="../media/image-34-5.png"/><Relationship Id="rId6" Type="http://schemas.openxmlformats.org/officeDocument/2006/relationships/image" Target="../media/image-34-6.png"/><Relationship Id="rId7" Type="http://schemas.openxmlformats.org/officeDocument/2006/relationships/image" Target="../media/image-34-7.png"/><Relationship Id="rId8" Type="http://schemas.openxmlformats.org/officeDocument/2006/relationships/image" Target="../media/image-3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5-1.png"/><Relationship Id="rId2" Type="http://schemas.openxmlformats.org/officeDocument/2006/relationships/image" Target="../media/image-35-2.png"/><Relationship Id="rId3" Type="http://schemas.openxmlformats.org/officeDocument/2006/relationships/image" Target="../media/image-3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6-1.png"/><Relationship Id="rId2" Type="http://schemas.openxmlformats.org/officeDocument/2006/relationships/image" Target="../media/image-36-2.png"/><Relationship Id="rId3" Type="http://schemas.openxmlformats.org/officeDocument/2006/relationships/image" Target="../media/image-36-3.png"/><Relationship Id="rId4" Type="http://schemas.openxmlformats.org/officeDocument/2006/relationships/image" Target="../media/image-3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6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8-1.png"/><Relationship Id="rId2" Type="http://schemas.openxmlformats.org/officeDocument/2006/relationships/image" Target="../media/image-38-2.png"/><Relationship Id="rId3" Type="http://schemas.openxmlformats.org/officeDocument/2006/relationships/image" Target="../media/image-38-3.png"/><Relationship Id="rId4" Type="http://schemas.openxmlformats.org/officeDocument/2006/relationships/image" Target="../media/image-38-4.png"/><Relationship Id="rId5" Type="http://schemas.openxmlformats.org/officeDocument/2006/relationships/image" Target="../media/image-38-5.png"/><Relationship Id="rId6" Type="http://schemas.openxmlformats.org/officeDocument/2006/relationships/image" Target="../media/image-38-6.png"/><Relationship Id="rId7" Type="http://schemas.openxmlformats.org/officeDocument/2006/relationships/image" Target="../media/image-38-7.png"/><Relationship Id="rId8" Type="http://schemas.openxmlformats.org/officeDocument/2006/relationships/image" Target="../media/image-38-8.png"/><Relationship Id="rId9" Type="http://schemas.openxmlformats.org/officeDocument/2006/relationships/image" Target="../media/image-38-9.png"/><Relationship Id="rId10" Type="http://schemas.openxmlformats.org/officeDocument/2006/relationships/image" Target="../media/image-38-10.png"/><Relationship Id="rId11" Type="http://schemas.openxmlformats.org/officeDocument/2006/relationships/image" Target="../media/image-38-11.png"/><Relationship Id="rId12" Type="http://schemas.openxmlformats.org/officeDocument/2006/relationships/image" Target="../media/image-38-12.png"/><Relationship Id="rId13" Type="http://schemas.openxmlformats.org/officeDocument/2006/relationships/image" Target="../media/image-38-13.png"/><Relationship Id="rId14" Type="http://schemas.openxmlformats.org/officeDocument/2006/relationships/image" Target="../media/image-38-14.png"/><Relationship Id="rId15" Type="http://schemas.openxmlformats.org/officeDocument/2006/relationships/image" Target="../media/image-38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9-1.png"/><Relationship Id="rId2" Type="http://schemas.openxmlformats.org/officeDocument/2006/relationships/image" Target="../media/image-39-2.png"/><Relationship Id="rId3" Type="http://schemas.openxmlformats.org/officeDocument/2006/relationships/image" Target="../media/image-39-3.png"/><Relationship Id="rId4" Type="http://schemas.openxmlformats.org/officeDocument/2006/relationships/image" Target="../media/image-39-4.png"/><Relationship Id="rId5" Type="http://schemas.openxmlformats.org/officeDocument/2006/relationships/image" Target="../media/image-39-5.png"/><Relationship Id="rId6" Type="http://schemas.openxmlformats.org/officeDocument/2006/relationships/image" Target="../media/image-39-6.png"/><Relationship Id="rId7" Type="http://schemas.openxmlformats.org/officeDocument/2006/relationships/image" Target="../media/image-3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0-1.png"/><Relationship Id="rId2" Type="http://schemas.openxmlformats.org/officeDocument/2006/relationships/image" Target="../media/image-40-2.png"/><Relationship Id="rId3" Type="http://schemas.openxmlformats.org/officeDocument/2006/relationships/image" Target="../media/image-40-3.png"/><Relationship Id="rId4" Type="http://schemas.openxmlformats.org/officeDocument/2006/relationships/image" Target="../media/image-40-4.png"/><Relationship Id="rId5" Type="http://schemas.openxmlformats.org/officeDocument/2006/relationships/image" Target="../media/image-40-5.png"/><Relationship Id="rId6" Type="http://schemas.openxmlformats.org/officeDocument/2006/relationships/image" Target="../media/image-40-6.png"/><Relationship Id="rId7" Type="http://schemas.openxmlformats.org/officeDocument/2006/relationships/image" Target="../media/image-40-7.png"/><Relationship Id="rId8" Type="http://schemas.openxmlformats.org/officeDocument/2006/relationships/image" Target="../media/image-40-8.png"/><Relationship Id="rId9" Type="http://schemas.openxmlformats.org/officeDocument/2006/relationships/image" Target="../media/image-40-9.png"/><Relationship Id="rId10" Type="http://schemas.openxmlformats.org/officeDocument/2006/relationships/image" Target="../media/image-40-10.png"/><Relationship Id="rId11" Type="http://schemas.openxmlformats.org/officeDocument/2006/relationships/image" Target="../media/image-40-11.png"/><Relationship Id="rId12" Type="http://schemas.openxmlformats.org/officeDocument/2006/relationships/image" Target="../media/image-40-12.png"/><Relationship Id="rId13" Type="http://schemas.openxmlformats.org/officeDocument/2006/relationships/image" Target="../media/image-40-13.png"/><Relationship Id="rId14" Type="http://schemas.openxmlformats.org/officeDocument/2006/relationships/image" Target="../media/image-40-14.png"/><Relationship Id="rId15" Type="http://schemas.openxmlformats.org/officeDocument/2006/relationships/image" Target="../media/image-40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1-1.png"/><Relationship Id="rId2" Type="http://schemas.openxmlformats.org/officeDocument/2006/relationships/image" Target="../media/image-41-2.png"/><Relationship Id="rId3" Type="http://schemas.openxmlformats.org/officeDocument/2006/relationships/image" Target="../media/image-41-3.png"/><Relationship Id="rId4" Type="http://schemas.openxmlformats.org/officeDocument/2006/relationships/image" Target="../media/image-4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2-1.png"/><Relationship Id="rId2" Type="http://schemas.openxmlformats.org/officeDocument/2006/relationships/image" Target="../media/image-42-2.png"/><Relationship Id="rId3" Type="http://schemas.openxmlformats.org/officeDocument/2006/relationships/image" Target="../media/image-42-3.png"/><Relationship Id="rId4" Type="http://schemas.openxmlformats.org/officeDocument/2006/relationships/image" Target="../media/image-4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1B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029200" cy="5143500"/>
          </a:xfrm>
          <a:prstGeom prst="rect">
            <a:avLst/>
          </a:prstGeom>
          <a:solidFill>
            <a:srgbClr val="0A112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114800"/>
            <a:ext cx="5029200" cy="73152"/>
          </a:xfrm>
          <a:prstGeom prst="rect">
            <a:avLst/>
          </a:prstGeom>
          <a:solidFill>
            <a:srgbClr val="0EA5A0"/>
          </a:solidFill>
          <a:ln/>
        </p:spPr>
      </p:sp>
      <p:sp>
        <p:nvSpPr>
          <p:cNvPr id="4" name="Shape 2"/>
          <p:cNvSpPr/>
          <p:nvPr/>
        </p:nvSpPr>
        <p:spPr>
          <a:xfrm>
            <a:off x="5029200" y="0"/>
            <a:ext cx="4114800" cy="5143500"/>
          </a:xfrm>
          <a:prstGeom prst="rect">
            <a:avLst/>
          </a:prstGeom>
          <a:solidFill>
            <a:srgbClr val="1A3A8F"/>
          </a:solidFill>
          <a:ln/>
        </p:spPr>
      </p:sp>
      <p:sp>
        <p:nvSpPr>
          <p:cNvPr id="5" name="Shape 3"/>
          <p:cNvSpPr/>
          <p:nvPr/>
        </p:nvSpPr>
        <p:spPr>
          <a:xfrm>
            <a:off x="5029200" y="0"/>
            <a:ext cx="4114800" cy="5143500"/>
          </a:xfrm>
          <a:prstGeom prst="rect">
            <a:avLst/>
          </a:prstGeom>
          <a:solidFill>
            <a:srgbClr val="0D1B40">
              <a:alpha val="70000"/>
            </a:srgbClr>
          </a:solidFill>
          <a:ln/>
        </p:spPr>
      </p:sp>
      <p:sp>
        <p:nvSpPr>
          <p:cNvPr id="6" name="Text 4"/>
          <p:cNvSpPr/>
          <p:nvPr/>
        </p:nvSpPr>
        <p:spPr>
          <a:xfrm>
            <a:off x="5303520" y="457200"/>
            <a:ext cx="365760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0" b="1" dirty="0">
                <a:solidFill>
                  <a:srgbClr val="0EA5A0">
                    <a:alpha val="7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∞8</a:t>
            </a:r>
            <a:endParaRPr lang="en-US" sz="14000" dirty="0"/>
          </a:p>
        </p:txBody>
      </p:sp>
      <p:sp>
        <p:nvSpPr>
          <p:cNvPr id="7" name="Text 5"/>
          <p:cNvSpPr/>
          <p:nvPr/>
        </p:nvSpPr>
        <p:spPr>
          <a:xfrm>
            <a:off x="365760" y="731520"/>
            <a:ext cx="45720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200" b="1" spc="4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INFINITY 8</a:t>
            </a:r>
            <a:endParaRPr lang="en-US" sz="4200" dirty="0"/>
          </a:p>
        </p:txBody>
      </p:sp>
      <p:sp>
        <p:nvSpPr>
          <p:cNvPr id="8" name="Text 6"/>
          <p:cNvSpPr/>
          <p:nvPr/>
        </p:nvSpPr>
        <p:spPr>
          <a:xfrm>
            <a:off x="365760" y="1508760"/>
            <a:ext cx="4572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spc="800" kern="0" dirty="0">
                <a:solidFill>
                  <a:srgbClr val="0E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ECOSYSTEM</a:t>
            </a:r>
            <a:endParaRPr lang="en-US" sz="3200" dirty="0"/>
          </a:p>
        </p:txBody>
      </p:sp>
      <p:sp>
        <p:nvSpPr>
          <p:cNvPr id="9" name="Shape 7"/>
          <p:cNvSpPr/>
          <p:nvPr/>
        </p:nvSpPr>
        <p:spPr>
          <a:xfrm>
            <a:off x="365760" y="2240280"/>
            <a:ext cx="2560320" cy="45720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10" name="Text 8"/>
          <p:cNvSpPr/>
          <p:nvPr/>
        </p:nvSpPr>
        <p:spPr>
          <a:xfrm>
            <a:off x="365760" y="2377440"/>
            <a:ext cx="43891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Hybrid Token + Direct Selling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Growth Architecture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65760" y="438912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INVESTOR PRESENTATION  |  2026</a:t>
            </a:r>
            <a:endParaRPr lang="en-US" sz="1000" dirty="0"/>
          </a:p>
        </p:txBody>
      </p:sp>
      <p:pic>
        <p:nvPicPr>
          <p:cNvPr id="1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3291840"/>
            <a:ext cx="365760" cy="365760"/>
          </a:xfrm>
          <a:prstGeom prst="rect">
            <a:avLst/>
          </a:prstGeom>
        </p:spPr>
      </p:pic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3291840"/>
            <a:ext cx="365760" cy="365760"/>
          </a:xfrm>
          <a:prstGeom prst="rect">
            <a:avLst/>
          </a:prstGeom>
        </p:spPr>
      </p:pic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0160" y="3291840"/>
            <a:ext cx="365760" cy="36576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D1B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0EA5A0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164592"/>
            <a:ext cx="2377440" cy="256032"/>
          </a:xfrm>
          <a:prstGeom prst="rect">
            <a:avLst>
              <a:gd name="adj" fmla="val 14286"/>
            </a:avLst>
          </a:prstGeom>
          <a:solidFill>
            <a:srgbClr val="0EA5A0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164592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SECTION 1 — INTRODUCTION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5029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Vision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0" y="1234440"/>
            <a:ext cx="4297680" cy="3840480"/>
          </a:xfrm>
          <a:prstGeom prst="rect">
            <a:avLst/>
          </a:prstGeom>
          <a:solidFill>
            <a:srgbClr val="0A1128"/>
          </a:solidFill>
          <a:ln/>
        </p:spPr>
      </p:sp>
      <p:sp>
        <p:nvSpPr>
          <p:cNvPr id="7" name="Shape 5"/>
          <p:cNvSpPr/>
          <p:nvPr/>
        </p:nvSpPr>
        <p:spPr>
          <a:xfrm>
            <a:off x="4434840" y="1234440"/>
            <a:ext cx="4709160" cy="3840480"/>
          </a:xfrm>
          <a:prstGeom prst="rect">
            <a:avLst/>
          </a:prstGeom>
          <a:solidFill>
            <a:srgbClr val="1A3A8F"/>
          </a:solidFill>
          <a:ln/>
        </p:spPr>
      </p:sp>
      <p:sp>
        <p:nvSpPr>
          <p:cNvPr id="8" name="Text 6"/>
          <p:cNvSpPr/>
          <p:nvPr/>
        </p:nvSpPr>
        <p:spPr>
          <a:xfrm>
            <a:off x="365760" y="1417320"/>
            <a:ext cx="36576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Building a Global</a:t>
            </a:r>
            <a:endParaRPr lang="en-US" sz="2200" dirty="0"/>
          </a:p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Hybrid Ecosystem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365760" y="2606040"/>
            <a:ext cx="1645920" cy="36576"/>
          </a:xfrm>
          <a:prstGeom prst="rect">
            <a:avLst/>
          </a:prstGeom>
          <a:solidFill>
            <a:srgbClr val="0EA5A0"/>
          </a:solidFill>
          <a:ln/>
        </p:spPr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2788920"/>
            <a:ext cx="201168" cy="201168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658368" y="2761488"/>
            <a:ext cx="3474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Combining blockchain token incentives with real commerce revenue</a:t>
            </a:r>
            <a:endParaRPr lang="en-US" sz="1200" dirty="0"/>
          </a:p>
        </p:txBody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3291840"/>
            <a:ext cx="201168" cy="201168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658368" y="3264408"/>
            <a:ext cx="3474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Creating sustainable income for millions of network participants</a:t>
            </a:r>
            <a:endParaRPr lang="en-US" sz="1200" dirty="0"/>
          </a:p>
        </p:txBody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" y="3794760"/>
            <a:ext cx="201168" cy="201168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658368" y="3767328"/>
            <a:ext cx="3474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Bridging digital assets with everyday economic activity</a:t>
            </a:r>
            <a:endParaRPr lang="en-US" sz="1200" dirty="0"/>
          </a:p>
        </p:txBody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760" y="4297680"/>
            <a:ext cx="201168" cy="201168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658368" y="4270248"/>
            <a:ext cx="3474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Building a model that outlasts token market cycles</a:t>
            </a:r>
            <a:endParaRPr lang="en-US" sz="1200" dirty="0"/>
          </a:p>
        </p:txBody>
      </p:sp>
      <p:sp>
        <p:nvSpPr>
          <p:cNvPr id="18" name="Text 12"/>
          <p:cNvSpPr/>
          <p:nvPr/>
        </p:nvSpPr>
        <p:spPr>
          <a:xfrm>
            <a:off x="4663440" y="1417320"/>
            <a:ext cx="4114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Mission</a:t>
            </a:r>
            <a:endParaRPr lang="en-US" sz="1800" dirty="0"/>
          </a:p>
        </p:txBody>
      </p:sp>
      <p:sp>
        <p:nvSpPr>
          <p:cNvPr id="19" name="Text 13"/>
          <p:cNvSpPr/>
          <p:nvPr/>
        </p:nvSpPr>
        <p:spPr>
          <a:xfrm>
            <a:off x="4663440" y="1901952"/>
            <a:ext cx="411480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E8EF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Infinity 8 exists to create a self-sustaining global financial ecosystem where participants earn real income through product commerce — not just token speculation.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E8EF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layering blockchain incentive structures over a real direct-selling commerce engine, Infinity 8 delivers compounding income streams that grow with the network.</a:t>
            </a:r>
            <a:endParaRPr lang="en-US" sz="1250" dirty="0"/>
          </a:p>
        </p:txBody>
      </p:sp>
      <p:pic>
        <p:nvPicPr>
          <p:cNvPr id="2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880" y="4389120"/>
            <a:ext cx="347472" cy="347472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5212080" y="4407408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0E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 reach. Real commerce. Lasting income.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164592"/>
            <a:ext cx="2377440" cy="256032"/>
          </a:xfrm>
          <a:prstGeom prst="rect">
            <a:avLst>
              <a:gd name="adj" fmla="val 14286"/>
            </a:avLst>
          </a:prstGeom>
          <a:solidFill>
            <a:srgbClr val="0EA5A0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164592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SECTION 1 — THE PROBLEM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5029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D1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Most Crypto MLM Projects Fail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365760" y="1188720"/>
            <a:ext cx="4023360" cy="1691640"/>
          </a:xfrm>
          <a:prstGeom prst="rect">
            <a:avLst/>
          </a:prstGeom>
          <a:solidFill>
            <a:srgbClr val="FFF5F5"/>
          </a:solidFill>
          <a:ln w="6350">
            <a:solidFill>
              <a:srgbClr val="D0D9EC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365760" y="1188720"/>
            <a:ext cx="54864" cy="1691640"/>
          </a:xfrm>
          <a:prstGeom prst="rect">
            <a:avLst/>
          </a:prstGeom>
          <a:solidFill>
            <a:srgbClr val="DC2626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371600"/>
            <a:ext cx="347472" cy="347472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987552" y="1353312"/>
            <a:ext cx="3291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Token Price Collapse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548640" y="1755648"/>
            <a:ext cx="365760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Tokens built on hype, not utility. When new recruits stop joining, token demand evaporates and prices crash.</a:t>
            </a: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4754880" y="1188720"/>
            <a:ext cx="4023360" cy="1691640"/>
          </a:xfrm>
          <a:prstGeom prst="rect">
            <a:avLst/>
          </a:prstGeom>
          <a:solidFill>
            <a:srgbClr val="FFF5F5"/>
          </a:solidFill>
          <a:ln w="6350">
            <a:solidFill>
              <a:srgbClr val="D0D9EC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754880" y="1188720"/>
            <a:ext cx="54864" cy="1691640"/>
          </a:xfrm>
          <a:prstGeom prst="rect">
            <a:avLst/>
          </a:prstGeom>
          <a:solidFill>
            <a:srgbClr val="DC2626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7760" y="1371600"/>
            <a:ext cx="347472" cy="347472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376672" y="1353312"/>
            <a:ext cx="3291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Recruitment Dependency</a:t>
            </a:r>
            <a:endParaRPr lang="en-US" sz="1300" dirty="0"/>
          </a:p>
        </p:txBody>
      </p:sp>
      <p:sp>
        <p:nvSpPr>
          <p:cNvPr id="15" name="Text 11"/>
          <p:cNvSpPr/>
          <p:nvPr/>
        </p:nvSpPr>
        <p:spPr>
          <a:xfrm>
            <a:off x="4937760" y="1755648"/>
            <a:ext cx="365760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Revenue exists only because new members join. No real products. No external demand. Classic Ponzi structure.</a:t>
            </a:r>
            <a:endParaRPr lang="en-US" sz="1150" dirty="0"/>
          </a:p>
        </p:txBody>
      </p:sp>
      <p:sp>
        <p:nvSpPr>
          <p:cNvPr id="16" name="Shape 12"/>
          <p:cNvSpPr/>
          <p:nvPr/>
        </p:nvSpPr>
        <p:spPr>
          <a:xfrm>
            <a:off x="365760" y="3063240"/>
            <a:ext cx="4023360" cy="1691640"/>
          </a:xfrm>
          <a:prstGeom prst="rect">
            <a:avLst/>
          </a:prstGeom>
          <a:solidFill>
            <a:srgbClr val="FFF5F5"/>
          </a:solidFill>
          <a:ln w="6350">
            <a:solidFill>
              <a:srgbClr val="D0D9EC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365760" y="3063240"/>
            <a:ext cx="54864" cy="1691640"/>
          </a:xfrm>
          <a:prstGeom prst="rect">
            <a:avLst/>
          </a:prstGeom>
          <a:solidFill>
            <a:srgbClr val="DC2626"/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3246120"/>
            <a:ext cx="347472" cy="347472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987552" y="3227832"/>
            <a:ext cx="3291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Real Revenue</a:t>
            </a:r>
            <a:endParaRPr lang="en-US" sz="1300" dirty="0"/>
          </a:p>
        </p:txBody>
      </p:sp>
      <p:sp>
        <p:nvSpPr>
          <p:cNvPr id="20" name="Text 15"/>
          <p:cNvSpPr/>
          <p:nvPr/>
        </p:nvSpPr>
        <p:spPr>
          <a:xfrm>
            <a:off x="548640" y="3630168"/>
            <a:ext cx="365760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Companies pay commissions from incoming membership fees. Zero product commerce creates zero sustainable cash flow.</a:t>
            </a:r>
            <a:endParaRPr lang="en-US" sz="1150" dirty="0"/>
          </a:p>
        </p:txBody>
      </p:sp>
      <p:sp>
        <p:nvSpPr>
          <p:cNvPr id="21" name="Shape 16"/>
          <p:cNvSpPr/>
          <p:nvPr/>
        </p:nvSpPr>
        <p:spPr>
          <a:xfrm>
            <a:off x="4754880" y="3063240"/>
            <a:ext cx="4023360" cy="1691640"/>
          </a:xfrm>
          <a:prstGeom prst="rect">
            <a:avLst/>
          </a:prstGeom>
          <a:solidFill>
            <a:srgbClr val="FFF5F5"/>
          </a:solidFill>
          <a:ln w="6350">
            <a:solidFill>
              <a:srgbClr val="D0D9EC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22" name="Shape 17"/>
          <p:cNvSpPr/>
          <p:nvPr/>
        </p:nvSpPr>
        <p:spPr>
          <a:xfrm>
            <a:off x="4754880" y="3063240"/>
            <a:ext cx="54864" cy="1691640"/>
          </a:xfrm>
          <a:prstGeom prst="rect">
            <a:avLst/>
          </a:prstGeom>
          <a:solidFill>
            <a:srgbClr val="DC2626"/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7760" y="3246120"/>
            <a:ext cx="347472" cy="347472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5376672" y="3227832"/>
            <a:ext cx="3291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Unsustainable Payouts</a:t>
            </a:r>
            <a:endParaRPr lang="en-US" sz="1300" dirty="0"/>
          </a:p>
        </p:txBody>
      </p:sp>
      <p:sp>
        <p:nvSpPr>
          <p:cNvPr id="25" name="Text 19"/>
          <p:cNvSpPr/>
          <p:nvPr/>
        </p:nvSpPr>
        <p:spPr>
          <a:xfrm>
            <a:off x="4937760" y="3630168"/>
            <a:ext cx="365760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Uncontrolled commission structures promise more than the business can generate, leading to inevitable collapse.</a:t>
            </a:r>
            <a:endParaRPr lang="en-US" sz="1150" dirty="0"/>
          </a:p>
        </p:txBody>
      </p:sp>
      <p:sp>
        <p:nvSpPr>
          <p:cNvPr id="26" name="Shape 20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D1B40"/>
          </a:solidFill>
          <a:ln/>
        </p:spPr>
      </p:sp>
      <p:sp>
        <p:nvSpPr>
          <p:cNvPr id="27" name="Text 21"/>
          <p:cNvSpPr/>
          <p:nvPr/>
        </p:nvSpPr>
        <p:spPr>
          <a:xfrm>
            <a:off x="365760" y="4828032"/>
            <a:ext cx="84124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E8EF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These failures are structural — not coincidental. Infinity 8 was designed from the ground up to solve every one of them.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0F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1A3A8F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164592"/>
            <a:ext cx="2377440" cy="256032"/>
          </a:xfrm>
          <a:prstGeom prst="rect">
            <a:avLst>
              <a:gd name="adj" fmla="val 14286"/>
            </a:avLst>
          </a:prstGeom>
          <a:solidFill>
            <a:srgbClr val="0EA5A0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164592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SECTION 1 — SOLUTION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5029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D1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Infinity 8 Dual-Engine Model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365760" y="1143000"/>
            <a:ext cx="3931920" cy="3474720"/>
          </a:xfrm>
          <a:prstGeom prst="rect">
            <a:avLst/>
          </a:prstGeom>
          <a:solidFill>
            <a:srgbClr val="0D1B40"/>
          </a:solidFill>
          <a:ln w="6350">
            <a:solidFill>
              <a:srgbClr val="D0D9EC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365760" y="1143000"/>
            <a:ext cx="3931920" cy="502920"/>
          </a:xfrm>
          <a:prstGeom prst="rect">
            <a:avLst/>
          </a:prstGeom>
          <a:solidFill>
            <a:srgbClr val="1A3A8F"/>
          </a:solidFill>
          <a:ln/>
        </p:spPr>
      </p:sp>
      <p:sp>
        <p:nvSpPr>
          <p:cNvPr id="8" name="Text 6"/>
          <p:cNvSpPr/>
          <p:nvPr/>
        </p:nvSpPr>
        <p:spPr>
          <a:xfrm>
            <a:off x="548640" y="1188720"/>
            <a:ext cx="35661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0E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ENGINE 1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548640" y="1691640"/>
            <a:ext cx="3474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Token Growth Engine</a:t>
            </a:r>
            <a:endParaRPr lang="en-US" sz="1800" dirty="0"/>
          </a:p>
        </p:txBody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6160" y="1737360"/>
            <a:ext cx="457200" cy="457200"/>
          </a:xfrm>
          <a:prstGeom prst="rect">
            <a:avLst/>
          </a:prstGeom>
        </p:spPr>
      </p:pic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2304288"/>
            <a:ext cx="182880" cy="18288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822960" y="2286000"/>
            <a:ext cx="3291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Pre-ICO participation &amp; early entry pricing</a:t>
            </a:r>
            <a:endParaRPr lang="en-US" sz="1150" dirty="0"/>
          </a:p>
        </p:txBody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2734056"/>
            <a:ext cx="182880" cy="18288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822960" y="2715768"/>
            <a:ext cx="3291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Token appreciation with price ladder structure</a:t>
            </a:r>
            <a:endParaRPr lang="en-US" sz="1150" dirty="0"/>
          </a:p>
        </p:txBody>
      </p:sp>
      <p:pic>
        <p:nvPicPr>
          <p:cNvPr id="1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3163824"/>
            <a:ext cx="182880" cy="182880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822960" y="3145536"/>
            <a:ext cx="3291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Vesting rewards up to 80% APY</a:t>
            </a:r>
            <a:endParaRPr lang="en-US" sz="1150" dirty="0"/>
          </a:p>
        </p:txBody>
      </p:sp>
      <p:pic>
        <p:nvPicPr>
          <p:cNvPr id="1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640" y="3593592"/>
            <a:ext cx="182880" cy="182880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822960" y="3575304"/>
            <a:ext cx="3291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Staking rewards tied to network activity</a:t>
            </a:r>
            <a:endParaRPr lang="en-US" sz="1150" dirty="0"/>
          </a:p>
        </p:txBody>
      </p:sp>
      <p:pic>
        <p:nvPicPr>
          <p:cNvPr id="19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640" y="4023360"/>
            <a:ext cx="182880" cy="182880"/>
          </a:xfrm>
          <a:prstGeom prst="rect">
            <a:avLst/>
          </a:prstGeom>
        </p:spPr>
      </p:pic>
      <p:sp>
        <p:nvSpPr>
          <p:cNvPr id="20" name="Text 12"/>
          <p:cNvSpPr/>
          <p:nvPr/>
        </p:nvSpPr>
        <p:spPr>
          <a:xfrm>
            <a:off x="822960" y="4005072"/>
            <a:ext cx="3291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Liquidity protection via buyback mechanism</a:t>
            </a:r>
            <a:endParaRPr lang="en-US" sz="1150" dirty="0"/>
          </a:p>
        </p:txBody>
      </p:sp>
      <p:sp>
        <p:nvSpPr>
          <p:cNvPr id="21" name="Shape 13"/>
          <p:cNvSpPr/>
          <p:nvPr/>
        </p:nvSpPr>
        <p:spPr>
          <a:xfrm>
            <a:off x="4846320" y="1143000"/>
            <a:ext cx="3931920" cy="3474720"/>
          </a:xfrm>
          <a:prstGeom prst="rect">
            <a:avLst/>
          </a:prstGeom>
          <a:solidFill>
            <a:srgbClr val="FFFFFF"/>
          </a:solidFill>
          <a:ln w="6350">
            <a:solidFill>
              <a:srgbClr val="D0D9EC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22" name="Shape 14"/>
          <p:cNvSpPr/>
          <p:nvPr/>
        </p:nvSpPr>
        <p:spPr>
          <a:xfrm>
            <a:off x="4846320" y="1143000"/>
            <a:ext cx="3931920" cy="502920"/>
          </a:xfrm>
          <a:prstGeom prst="rect">
            <a:avLst/>
          </a:prstGeom>
          <a:solidFill>
            <a:srgbClr val="0EA5A0"/>
          </a:solidFill>
          <a:ln/>
        </p:spPr>
      </p:sp>
      <p:sp>
        <p:nvSpPr>
          <p:cNvPr id="23" name="Text 15"/>
          <p:cNvSpPr/>
          <p:nvPr/>
        </p:nvSpPr>
        <p:spPr>
          <a:xfrm>
            <a:off x="5029200" y="1188720"/>
            <a:ext cx="35661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ENGINE 2</a:t>
            </a:r>
            <a:endParaRPr lang="en-US" sz="1000" dirty="0"/>
          </a:p>
        </p:txBody>
      </p:sp>
      <p:sp>
        <p:nvSpPr>
          <p:cNvPr id="24" name="Text 16"/>
          <p:cNvSpPr/>
          <p:nvPr/>
        </p:nvSpPr>
        <p:spPr>
          <a:xfrm>
            <a:off x="5029200" y="1691640"/>
            <a:ext cx="3474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D1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 Selling Commerce</a:t>
            </a:r>
            <a:endParaRPr lang="en-US" sz="1800" dirty="0"/>
          </a:p>
        </p:txBody>
      </p:sp>
      <p:pic>
        <p:nvPicPr>
          <p:cNvPr id="25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46720" y="1737360"/>
            <a:ext cx="457200" cy="457200"/>
          </a:xfrm>
          <a:prstGeom prst="rect">
            <a:avLst/>
          </a:prstGeom>
        </p:spPr>
      </p:pic>
      <p:pic>
        <p:nvPicPr>
          <p:cNvPr id="26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29200" y="2304288"/>
            <a:ext cx="182880" cy="182880"/>
          </a:xfrm>
          <a:prstGeom prst="rect">
            <a:avLst/>
          </a:prstGeom>
        </p:spPr>
      </p:pic>
      <p:sp>
        <p:nvSpPr>
          <p:cNvPr id="27" name="Text 17"/>
          <p:cNvSpPr/>
          <p:nvPr/>
        </p:nvSpPr>
        <p:spPr>
          <a:xfrm>
            <a:off x="5303520" y="2286000"/>
            <a:ext cx="3291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E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eCommerce marketplace transactions</a:t>
            </a:r>
            <a:endParaRPr lang="en-US" sz="1150" dirty="0"/>
          </a:p>
        </p:txBody>
      </p:sp>
      <p:pic>
        <p:nvPicPr>
          <p:cNvPr id="28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29200" y="2734056"/>
            <a:ext cx="182880" cy="182880"/>
          </a:xfrm>
          <a:prstGeom prst="rect">
            <a:avLst/>
          </a:prstGeom>
        </p:spPr>
      </p:pic>
      <p:sp>
        <p:nvSpPr>
          <p:cNvPr id="29" name="Text 18"/>
          <p:cNvSpPr/>
          <p:nvPr/>
        </p:nvSpPr>
        <p:spPr>
          <a:xfrm>
            <a:off x="5303520" y="2715768"/>
            <a:ext cx="3291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E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Travel booking services</a:t>
            </a:r>
            <a:endParaRPr lang="en-US" sz="1150" dirty="0"/>
          </a:p>
        </p:txBody>
      </p:sp>
      <p:pic>
        <p:nvPicPr>
          <p:cNvPr id="30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29200" y="3163824"/>
            <a:ext cx="182880" cy="182880"/>
          </a:xfrm>
          <a:prstGeom prst="rect">
            <a:avLst/>
          </a:prstGeom>
        </p:spPr>
      </p:pic>
      <p:sp>
        <p:nvSpPr>
          <p:cNvPr id="31" name="Text 19"/>
          <p:cNvSpPr/>
          <p:nvPr/>
        </p:nvSpPr>
        <p:spPr>
          <a:xfrm>
            <a:off x="5303520" y="3145536"/>
            <a:ext cx="3291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E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Education &amp; digital content products</a:t>
            </a:r>
            <a:endParaRPr lang="en-US" sz="1150" dirty="0"/>
          </a:p>
        </p:txBody>
      </p:sp>
      <p:pic>
        <p:nvPicPr>
          <p:cNvPr id="3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029200" y="3593592"/>
            <a:ext cx="182880" cy="182880"/>
          </a:xfrm>
          <a:prstGeom prst="rect">
            <a:avLst/>
          </a:prstGeom>
        </p:spPr>
      </p:pic>
      <p:sp>
        <p:nvSpPr>
          <p:cNvPr id="33" name="Text 20"/>
          <p:cNvSpPr/>
          <p:nvPr/>
        </p:nvSpPr>
        <p:spPr>
          <a:xfrm>
            <a:off x="5303520" y="3575304"/>
            <a:ext cx="3291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E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SaaS tools &amp; subscriptions</a:t>
            </a:r>
            <a:endParaRPr lang="en-US" sz="1150" dirty="0"/>
          </a:p>
        </p:txBody>
      </p:sp>
      <p:pic>
        <p:nvPicPr>
          <p:cNvPr id="34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029200" y="4023360"/>
            <a:ext cx="182880" cy="182880"/>
          </a:xfrm>
          <a:prstGeom prst="rect">
            <a:avLst/>
          </a:prstGeom>
        </p:spPr>
      </p:pic>
      <p:sp>
        <p:nvSpPr>
          <p:cNvPr id="35" name="Text 21"/>
          <p:cNvSpPr/>
          <p:nvPr/>
        </p:nvSpPr>
        <p:spPr>
          <a:xfrm>
            <a:off x="5303520" y="4005072"/>
            <a:ext cx="3291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E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 external revenue — not just fees</a:t>
            </a:r>
            <a:endParaRPr lang="en-US" sz="1150" dirty="0"/>
          </a:p>
        </p:txBody>
      </p:sp>
      <p:sp>
        <p:nvSpPr>
          <p:cNvPr id="36" name="Text 22"/>
          <p:cNvSpPr/>
          <p:nvPr/>
        </p:nvSpPr>
        <p:spPr>
          <a:xfrm>
            <a:off x="457200" y="4773168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5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Together these engines create a self-reinforcing hybrid system with real revenue, real utility, and lasting participant income.</a:t>
            </a:r>
            <a:endParaRPr lang="en-US" sz="11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D1B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0EA5A0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164592"/>
            <a:ext cx="2377440" cy="256032"/>
          </a:xfrm>
          <a:prstGeom prst="rect">
            <a:avLst>
              <a:gd name="adj" fmla="val 14286"/>
            </a:avLst>
          </a:prstGeom>
          <a:solidFill>
            <a:srgbClr val="0EA5A0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164592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SECTION 2 — ARCHITECTURE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5029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 Architecture Overview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365760" y="1234440"/>
            <a:ext cx="8412480" cy="1600200"/>
          </a:xfrm>
          <a:prstGeom prst="rect">
            <a:avLst/>
          </a:prstGeom>
          <a:solidFill>
            <a:srgbClr val="1A3A8F"/>
          </a:solidFill>
          <a:ln/>
        </p:spPr>
      </p:sp>
      <p:sp>
        <p:nvSpPr>
          <p:cNvPr id="7" name="Shape 5"/>
          <p:cNvSpPr/>
          <p:nvPr/>
        </p:nvSpPr>
        <p:spPr>
          <a:xfrm>
            <a:off x="365760" y="1234440"/>
            <a:ext cx="1188720" cy="1600200"/>
          </a:xfrm>
          <a:prstGeom prst="rect">
            <a:avLst/>
          </a:prstGeom>
          <a:solidFill>
            <a:srgbClr val="0A1128"/>
          </a:solidFill>
          <a:ln/>
        </p:spPr>
      </p:sp>
      <p:sp>
        <p:nvSpPr>
          <p:cNvPr id="8" name="Text 6"/>
          <p:cNvSpPr/>
          <p:nvPr/>
        </p:nvSpPr>
        <p:spPr>
          <a:xfrm>
            <a:off x="411480" y="1280160"/>
            <a:ext cx="1097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spc="200" kern="0" dirty="0">
                <a:solidFill>
                  <a:srgbClr val="0E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LAYER 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11480" y="1691640"/>
            <a:ext cx="10972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Token Growth Engine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1691640" y="1508760"/>
            <a:ext cx="1691640" cy="1005840"/>
          </a:xfrm>
          <a:prstGeom prst="rect">
            <a:avLst/>
          </a:prstGeom>
          <a:solidFill>
            <a:srgbClr val="FFFFFF">
              <a:alpha val="10000"/>
            </a:srgbClr>
          </a:solidFill>
          <a:ln/>
        </p:spPr>
      </p:sp>
      <p:sp>
        <p:nvSpPr>
          <p:cNvPr id="11" name="Text 9"/>
          <p:cNvSpPr/>
          <p:nvPr/>
        </p:nvSpPr>
        <p:spPr>
          <a:xfrm>
            <a:off x="1783080" y="1600200"/>
            <a:ext cx="15087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Pre-ICO &amp; ICO participation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3520440" y="1508760"/>
            <a:ext cx="1691640" cy="1005840"/>
          </a:xfrm>
          <a:prstGeom prst="rect">
            <a:avLst/>
          </a:prstGeom>
          <a:solidFill>
            <a:srgbClr val="FFFFFF">
              <a:alpha val="10000"/>
            </a:srgbClr>
          </a:solidFill>
          <a:ln/>
        </p:spPr>
      </p:sp>
      <p:sp>
        <p:nvSpPr>
          <p:cNvPr id="13" name="Text 11"/>
          <p:cNvSpPr/>
          <p:nvPr/>
        </p:nvSpPr>
        <p:spPr>
          <a:xfrm>
            <a:off x="3611880" y="1600200"/>
            <a:ext cx="15087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Vesting &amp; staking rewards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5349240" y="1508760"/>
            <a:ext cx="1691640" cy="1005840"/>
          </a:xfrm>
          <a:prstGeom prst="rect">
            <a:avLst/>
          </a:prstGeom>
          <a:solidFill>
            <a:srgbClr val="FFFFFF">
              <a:alpha val="10000"/>
            </a:srgbClr>
          </a:solidFill>
          <a:ln/>
        </p:spPr>
      </p:sp>
      <p:sp>
        <p:nvSpPr>
          <p:cNvPr id="15" name="Text 13"/>
          <p:cNvSpPr/>
          <p:nvPr/>
        </p:nvSpPr>
        <p:spPr>
          <a:xfrm>
            <a:off x="5440680" y="1600200"/>
            <a:ext cx="15087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Token price ladder: ₹10→₹50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7178040" y="1508760"/>
            <a:ext cx="1691640" cy="1005840"/>
          </a:xfrm>
          <a:prstGeom prst="rect">
            <a:avLst/>
          </a:prstGeom>
          <a:solidFill>
            <a:srgbClr val="FFFFFF">
              <a:alpha val="10000"/>
            </a:srgbClr>
          </a:solidFill>
          <a:ln/>
        </p:spPr>
      </p:sp>
      <p:sp>
        <p:nvSpPr>
          <p:cNvPr id="17" name="Text 15"/>
          <p:cNvSpPr/>
          <p:nvPr/>
        </p:nvSpPr>
        <p:spPr>
          <a:xfrm>
            <a:off x="7269480" y="1600200"/>
            <a:ext cx="15087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Buyback liquidity protection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365760" y="3063240"/>
            <a:ext cx="8412480" cy="1600200"/>
          </a:xfrm>
          <a:prstGeom prst="rect">
            <a:avLst/>
          </a:prstGeom>
          <a:solidFill>
            <a:srgbClr val="0EA5A0"/>
          </a:solidFill>
          <a:ln/>
        </p:spPr>
      </p:sp>
      <p:sp>
        <p:nvSpPr>
          <p:cNvPr id="19" name="Shape 17"/>
          <p:cNvSpPr/>
          <p:nvPr/>
        </p:nvSpPr>
        <p:spPr>
          <a:xfrm>
            <a:off x="365760" y="3063240"/>
            <a:ext cx="1188720" cy="1600200"/>
          </a:xfrm>
          <a:prstGeom prst="rect">
            <a:avLst/>
          </a:prstGeom>
          <a:solidFill>
            <a:srgbClr val="0D1B40"/>
          </a:solidFill>
          <a:ln/>
        </p:spPr>
      </p:sp>
      <p:sp>
        <p:nvSpPr>
          <p:cNvPr id="20" name="Text 18"/>
          <p:cNvSpPr/>
          <p:nvPr/>
        </p:nvSpPr>
        <p:spPr>
          <a:xfrm>
            <a:off x="411480" y="3108960"/>
            <a:ext cx="1097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spc="200" kern="0" dirty="0">
                <a:solidFill>
                  <a:srgbClr val="0E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LAYER 2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411480" y="3520440"/>
            <a:ext cx="10972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 Selling Network Engine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1691640" y="3337560"/>
            <a:ext cx="1691640" cy="1005840"/>
          </a:xfrm>
          <a:prstGeom prst="rect">
            <a:avLst/>
          </a:prstGeom>
          <a:solidFill>
            <a:srgbClr val="FFFFFF">
              <a:alpha val="10000"/>
            </a:srgbClr>
          </a:solidFill>
          <a:ln/>
        </p:spPr>
      </p:sp>
      <p:sp>
        <p:nvSpPr>
          <p:cNvPr id="23" name="Text 21"/>
          <p:cNvSpPr/>
          <p:nvPr/>
        </p:nvSpPr>
        <p:spPr>
          <a:xfrm>
            <a:off x="1783080" y="3429000"/>
            <a:ext cx="15087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8×8 Unilevel network structure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3520440" y="3337560"/>
            <a:ext cx="1691640" cy="1005840"/>
          </a:xfrm>
          <a:prstGeom prst="rect">
            <a:avLst/>
          </a:prstGeom>
          <a:solidFill>
            <a:srgbClr val="FFFFFF">
              <a:alpha val="10000"/>
            </a:srgbClr>
          </a:solidFill>
          <a:ln/>
        </p:spPr>
      </p:sp>
      <p:sp>
        <p:nvSpPr>
          <p:cNvPr id="25" name="Text 23"/>
          <p:cNvSpPr/>
          <p:nvPr/>
        </p:nvSpPr>
        <p:spPr>
          <a:xfrm>
            <a:off x="3611880" y="3429000"/>
            <a:ext cx="15087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income streams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5349240" y="3337560"/>
            <a:ext cx="1691640" cy="1005840"/>
          </a:xfrm>
          <a:prstGeom prst="rect">
            <a:avLst/>
          </a:prstGeom>
          <a:solidFill>
            <a:srgbClr val="FFFFFF">
              <a:alpha val="10000"/>
            </a:srgbClr>
          </a:solidFill>
          <a:ln/>
        </p:spPr>
      </p:sp>
      <p:sp>
        <p:nvSpPr>
          <p:cNvPr id="27" name="Text 25"/>
          <p:cNvSpPr/>
          <p:nvPr/>
        </p:nvSpPr>
        <p:spPr>
          <a:xfrm>
            <a:off x="5440680" y="3429000"/>
            <a:ext cx="15087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Commerce + salary payouts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7178040" y="3337560"/>
            <a:ext cx="1691640" cy="1005840"/>
          </a:xfrm>
          <a:prstGeom prst="rect">
            <a:avLst/>
          </a:prstGeom>
          <a:solidFill>
            <a:srgbClr val="FFFFFF">
              <a:alpha val="10000"/>
            </a:srgbClr>
          </a:solidFill>
          <a:ln/>
        </p:spPr>
      </p:sp>
      <p:sp>
        <p:nvSpPr>
          <p:cNvPr id="29" name="Text 27"/>
          <p:cNvSpPr/>
          <p:nvPr/>
        </p:nvSpPr>
        <p:spPr>
          <a:xfrm>
            <a:off x="7269480" y="3429000"/>
            <a:ext cx="15087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Activity-gated commissions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389120" y="2807208"/>
            <a:ext cx="365760" cy="274320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31" name="Text 29"/>
          <p:cNvSpPr/>
          <p:nvPr/>
        </p:nvSpPr>
        <p:spPr>
          <a:xfrm>
            <a:off x="4389120" y="2807208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A1128"/>
                </a:solidFill>
              </a:rPr>
              <a:t>▼</a:t>
            </a:r>
            <a:endParaRPr lang="en-US" sz="1400" dirty="0"/>
          </a:p>
        </p:txBody>
      </p:sp>
      <p:sp>
        <p:nvSpPr>
          <p:cNvPr id="32" name="Text 30"/>
          <p:cNvSpPr/>
          <p:nvPr/>
        </p:nvSpPr>
        <p:spPr>
          <a:xfrm>
            <a:off x="457200" y="4773168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layers work simultaneously — providing token appreciation in Phase 1 and commerce income in Phase 2.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0F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1A3A8F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164592"/>
            <a:ext cx="2377440" cy="256032"/>
          </a:xfrm>
          <a:prstGeom prst="rect">
            <a:avLst>
              <a:gd name="adj" fmla="val 14286"/>
            </a:avLst>
          </a:prstGeom>
          <a:solidFill>
            <a:srgbClr val="0EA5A0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164592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SECTION 2 — PHASE 1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5029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D1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1: Token Expansion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365760" y="1188720"/>
            <a:ext cx="40233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D0D9EC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0352" y="1536192"/>
            <a:ext cx="347472" cy="347472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960120" y="1298448"/>
            <a:ext cx="3291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3A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Pre-ICO Participation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960120" y="1645920"/>
            <a:ext cx="333756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Early entry at ₹10/token — lowest price before public launch. Maximum upside for early believers.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365760" y="2423160"/>
            <a:ext cx="40233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D0D9EC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352" y="2770632"/>
            <a:ext cx="347472" cy="347472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960120" y="2532888"/>
            <a:ext cx="3291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3A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Token Appreciation</a:t>
            </a:r>
            <a:endParaRPr lang="en-US" sz="1300" dirty="0"/>
          </a:p>
        </p:txBody>
      </p:sp>
      <p:sp>
        <p:nvSpPr>
          <p:cNvPr id="13" name="Text 9"/>
          <p:cNvSpPr/>
          <p:nvPr/>
        </p:nvSpPr>
        <p:spPr>
          <a:xfrm>
            <a:off x="960120" y="2880360"/>
            <a:ext cx="333756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Structured price ladder from ₹10 to ₹50 across ICO rounds drives strong ROI for participants.</a:t>
            </a:r>
            <a:endParaRPr lang="en-US" sz="1100" dirty="0"/>
          </a:p>
        </p:txBody>
      </p:sp>
      <p:sp>
        <p:nvSpPr>
          <p:cNvPr id="14" name="Shape 10"/>
          <p:cNvSpPr/>
          <p:nvPr/>
        </p:nvSpPr>
        <p:spPr>
          <a:xfrm>
            <a:off x="365760" y="3657600"/>
            <a:ext cx="40233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D0D9EC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352" y="4005072"/>
            <a:ext cx="347472" cy="347472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960120" y="3767328"/>
            <a:ext cx="3291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3A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Vesting Incentives</a:t>
            </a:r>
            <a:endParaRPr lang="en-US" sz="1300" dirty="0"/>
          </a:p>
        </p:txBody>
      </p:sp>
      <p:sp>
        <p:nvSpPr>
          <p:cNvPr id="17" name="Text 12"/>
          <p:cNvSpPr/>
          <p:nvPr/>
        </p:nvSpPr>
        <p:spPr>
          <a:xfrm>
            <a:off x="960120" y="4114800"/>
            <a:ext cx="333756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Longer lock-up periods unlock up to 80% APY. Reduces circulating supply and supports price.</a:t>
            </a:r>
            <a:endParaRPr lang="en-US" sz="1100" dirty="0"/>
          </a:p>
        </p:txBody>
      </p:sp>
      <p:sp>
        <p:nvSpPr>
          <p:cNvPr id="18" name="Shape 13"/>
          <p:cNvSpPr/>
          <p:nvPr/>
        </p:nvSpPr>
        <p:spPr>
          <a:xfrm>
            <a:off x="4800600" y="1188720"/>
            <a:ext cx="40233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D0D9EC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5192" y="1536192"/>
            <a:ext cx="347472" cy="347472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5394960" y="1298448"/>
            <a:ext cx="3291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3A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Staking Rewards</a:t>
            </a:r>
            <a:endParaRPr lang="en-US" sz="1300" dirty="0"/>
          </a:p>
        </p:txBody>
      </p:sp>
      <p:sp>
        <p:nvSpPr>
          <p:cNvPr id="21" name="Text 15"/>
          <p:cNvSpPr/>
          <p:nvPr/>
        </p:nvSpPr>
        <p:spPr>
          <a:xfrm>
            <a:off x="5394960" y="1645920"/>
            <a:ext cx="333756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Active stakers receive network-generated rewards proportional to their staked token holdings.</a:t>
            </a:r>
            <a:endParaRPr lang="en-US" sz="1100" dirty="0"/>
          </a:p>
        </p:txBody>
      </p:sp>
      <p:sp>
        <p:nvSpPr>
          <p:cNvPr id="22" name="Shape 16"/>
          <p:cNvSpPr/>
          <p:nvPr/>
        </p:nvSpPr>
        <p:spPr>
          <a:xfrm>
            <a:off x="4800600" y="2423160"/>
            <a:ext cx="40233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D0D9EC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pic>
        <p:nvPicPr>
          <p:cNvPr id="2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5192" y="2770632"/>
            <a:ext cx="347472" cy="347472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5394960" y="2532888"/>
            <a:ext cx="3291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3A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Liquidity Mechanisms</a:t>
            </a:r>
            <a:endParaRPr lang="en-US" sz="1300" dirty="0"/>
          </a:p>
        </p:txBody>
      </p:sp>
      <p:sp>
        <p:nvSpPr>
          <p:cNvPr id="25" name="Text 18"/>
          <p:cNvSpPr/>
          <p:nvPr/>
        </p:nvSpPr>
        <p:spPr>
          <a:xfrm>
            <a:off x="5394960" y="2880360"/>
            <a:ext cx="333756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Token buyback program and reserve funds protect against panic selling and floor price erosion.</a:t>
            </a:r>
            <a:endParaRPr lang="en-US" sz="1100" dirty="0"/>
          </a:p>
        </p:txBody>
      </p:sp>
      <p:sp>
        <p:nvSpPr>
          <p:cNvPr id="26" name="Shape 19"/>
          <p:cNvSpPr/>
          <p:nvPr/>
        </p:nvSpPr>
        <p:spPr>
          <a:xfrm>
            <a:off x="2651760" y="3657600"/>
            <a:ext cx="40233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D0D9EC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pic>
        <p:nvPicPr>
          <p:cNvPr id="2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6352" y="4005072"/>
            <a:ext cx="347472" cy="347472"/>
          </a:xfrm>
          <a:prstGeom prst="rect">
            <a:avLst/>
          </a:prstGeom>
        </p:spPr>
      </p:pic>
      <p:sp>
        <p:nvSpPr>
          <p:cNvPr id="28" name="Text 20"/>
          <p:cNvSpPr/>
          <p:nvPr/>
        </p:nvSpPr>
        <p:spPr>
          <a:xfrm>
            <a:off x="3246120" y="3767328"/>
            <a:ext cx="3291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3A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Liquidity Mechanisms</a:t>
            </a:r>
            <a:endParaRPr lang="en-US" sz="1300" dirty="0"/>
          </a:p>
        </p:txBody>
      </p:sp>
      <p:sp>
        <p:nvSpPr>
          <p:cNvPr id="29" name="Text 21"/>
          <p:cNvSpPr/>
          <p:nvPr/>
        </p:nvSpPr>
        <p:spPr>
          <a:xfrm>
            <a:off x="3246120" y="4114800"/>
            <a:ext cx="333756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Token buyback program and reserve funds protect against panic selling and floor price erosion.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0EA5A0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164592"/>
            <a:ext cx="2377440" cy="256032"/>
          </a:xfrm>
          <a:prstGeom prst="rect">
            <a:avLst>
              <a:gd name="adj" fmla="val 14286"/>
            </a:avLst>
          </a:prstGeom>
          <a:solidFill>
            <a:srgbClr val="0EA5A0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164592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SECTION 2 — PHASE 2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5029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D1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2: Commerce Ecosystem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347472" y="1188720"/>
            <a:ext cx="2606040" cy="1627632"/>
          </a:xfrm>
          <a:prstGeom prst="rect">
            <a:avLst/>
          </a:prstGeom>
          <a:solidFill>
            <a:srgbClr val="0EA5A0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064" y="1371600"/>
            <a:ext cx="384048" cy="384048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969264" y="1389888"/>
            <a:ext cx="1828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eCommerce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484632" y="1847088"/>
            <a:ext cx="2359152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DDE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 marketplace for physical &amp; digital goods with NVC settlement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3182112" y="1188720"/>
            <a:ext cx="2606040" cy="1627632"/>
          </a:xfrm>
          <a:prstGeom prst="rect">
            <a:avLst/>
          </a:prstGeom>
          <a:solidFill>
            <a:srgbClr val="1A3A8F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6704" y="1371600"/>
            <a:ext cx="384048" cy="384048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3803904" y="1389888"/>
            <a:ext cx="1828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Travel</a:t>
            </a:r>
            <a:endParaRPr lang="en-US" sz="1400" dirty="0"/>
          </a:p>
        </p:txBody>
      </p:sp>
      <p:sp>
        <p:nvSpPr>
          <p:cNvPr id="13" name="Text 9"/>
          <p:cNvSpPr/>
          <p:nvPr/>
        </p:nvSpPr>
        <p:spPr>
          <a:xfrm>
            <a:off x="3319272" y="1847088"/>
            <a:ext cx="2359152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DDE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Hotel, flight &amp; experience bookings with member-exclusive pricing</a:t>
            </a:r>
            <a:endParaRPr lang="en-US" sz="1100" dirty="0"/>
          </a:p>
        </p:txBody>
      </p:sp>
      <p:sp>
        <p:nvSpPr>
          <p:cNvPr id="14" name="Shape 10"/>
          <p:cNvSpPr/>
          <p:nvPr/>
        </p:nvSpPr>
        <p:spPr>
          <a:xfrm>
            <a:off x="6016752" y="1188720"/>
            <a:ext cx="2606040" cy="1627632"/>
          </a:xfrm>
          <a:prstGeom prst="rect">
            <a:avLst/>
          </a:prstGeom>
          <a:solidFill>
            <a:srgbClr val="D4A017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1344" y="1371600"/>
            <a:ext cx="384048" cy="384048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6638544" y="1389888"/>
            <a:ext cx="1828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Education</a:t>
            </a:r>
            <a:endParaRPr lang="en-US" sz="1400" dirty="0"/>
          </a:p>
        </p:txBody>
      </p:sp>
      <p:sp>
        <p:nvSpPr>
          <p:cNvPr id="17" name="Text 12"/>
          <p:cNvSpPr/>
          <p:nvPr/>
        </p:nvSpPr>
        <p:spPr>
          <a:xfrm>
            <a:off x="6153912" y="1847088"/>
            <a:ext cx="2359152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DDE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courses, certifications &amp; training with passive income model</a:t>
            </a:r>
            <a:endParaRPr lang="en-US" sz="1100" dirty="0"/>
          </a:p>
        </p:txBody>
      </p:sp>
      <p:sp>
        <p:nvSpPr>
          <p:cNvPr id="18" name="Shape 13"/>
          <p:cNvSpPr/>
          <p:nvPr/>
        </p:nvSpPr>
        <p:spPr>
          <a:xfrm>
            <a:off x="347472" y="3017520"/>
            <a:ext cx="2606040" cy="1627632"/>
          </a:xfrm>
          <a:prstGeom prst="rect">
            <a:avLst/>
          </a:prstGeom>
          <a:solidFill>
            <a:srgbClr val="7C3AED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064" y="3200400"/>
            <a:ext cx="384048" cy="384048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969264" y="3218688"/>
            <a:ext cx="1828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Tools</a:t>
            </a:r>
            <a:endParaRPr lang="en-US" sz="1400" dirty="0"/>
          </a:p>
        </p:txBody>
      </p:sp>
      <p:sp>
        <p:nvSpPr>
          <p:cNvPr id="21" name="Text 15"/>
          <p:cNvSpPr/>
          <p:nvPr/>
        </p:nvSpPr>
        <p:spPr>
          <a:xfrm>
            <a:off x="484632" y="3675888"/>
            <a:ext cx="2359152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DDE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Productivity tools, apps &amp; software subscriptions for members</a:t>
            </a:r>
            <a:endParaRPr lang="en-US" sz="1100" dirty="0"/>
          </a:p>
        </p:txBody>
      </p:sp>
      <p:sp>
        <p:nvSpPr>
          <p:cNvPr id="22" name="Shape 16"/>
          <p:cNvSpPr/>
          <p:nvPr/>
        </p:nvSpPr>
        <p:spPr>
          <a:xfrm>
            <a:off x="3182112" y="3017520"/>
            <a:ext cx="2606040" cy="1627632"/>
          </a:xfrm>
          <a:prstGeom prst="rect">
            <a:avLst/>
          </a:prstGeom>
          <a:solidFill>
            <a:srgbClr val="059669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pic>
        <p:nvPicPr>
          <p:cNvPr id="2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6704" y="3200400"/>
            <a:ext cx="384048" cy="384048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3803904" y="3218688"/>
            <a:ext cx="1828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SaaS Platforms</a:t>
            </a:r>
            <a:endParaRPr lang="en-US" sz="1400" dirty="0"/>
          </a:p>
        </p:txBody>
      </p:sp>
      <p:sp>
        <p:nvSpPr>
          <p:cNvPr id="25" name="Text 18"/>
          <p:cNvSpPr/>
          <p:nvPr/>
        </p:nvSpPr>
        <p:spPr>
          <a:xfrm>
            <a:off x="3319272" y="3675888"/>
            <a:ext cx="2359152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DDE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B2B software services generating recurring subscription revenue</a:t>
            </a:r>
            <a:endParaRPr lang="en-US" sz="1100" dirty="0"/>
          </a:p>
        </p:txBody>
      </p:sp>
      <p:sp>
        <p:nvSpPr>
          <p:cNvPr id="26" name="Shape 19"/>
          <p:cNvSpPr/>
          <p:nvPr/>
        </p:nvSpPr>
        <p:spPr>
          <a:xfrm>
            <a:off x="6016752" y="3017520"/>
            <a:ext cx="2606040" cy="1627632"/>
          </a:xfrm>
          <a:prstGeom prst="rect">
            <a:avLst/>
          </a:prstGeom>
          <a:solidFill>
            <a:srgbClr val="DC2626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pic>
        <p:nvPicPr>
          <p:cNvPr id="2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81344" y="3200400"/>
            <a:ext cx="384048" cy="384048"/>
          </a:xfrm>
          <a:prstGeom prst="rect">
            <a:avLst/>
          </a:prstGeom>
        </p:spPr>
      </p:pic>
      <p:sp>
        <p:nvSpPr>
          <p:cNvPr id="28" name="Text 20"/>
          <p:cNvSpPr/>
          <p:nvPr/>
        </p:nvSpPr>
        <p:spPr>
          <a:xfrm>
            <a:off x="6638544" y="3218688"/>
            <a:ext cx="1828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Subscriptions</a:t>
            </a:r>
            <a:endParaRPr lang="en-US" sz="1400" dirty="0"/>
          </a:p>
        </p:txBody>
      </p:sp>
      <p:sp>
        <p:nvSpPr>
          <p:cNvPr id="29" name="Text 21"/>
          <p:cNvSpPr/>
          <p:nvPr/>
        </p:nvSpPr>
        <p:spPr>
          <a:xfrm>
            <a:off x="6153912" y="3675888"/>
            <a:ext cx="2359152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DDE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Monthly membership bundles combining all commerce categories</a:t>
            </a:r>
            <a:endParaRPr lang="en-US" sz="1100" dirty="0"/>
          </a:p>
        </p:txBody>
      </p:sp>
      <p:sp>
        <p:nvSpPr>
          <p:cNvPr id="30" name="Shape 22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D1B40"/>
          </a:solidFill>
          <a:ln/>
        </p:spPr>
      </p:sp>
      <p:sp>
        <p:nvSpPr>
          <p:cNvPr id="31" name="Text 23"/>
          <p:cNvSpPr/>
          <p:nvPr/>
        </p:nvSpPr>
        <p:spPr>
          <a:xfrm>
            <a:off x="365760" y="4828032"/>
            <a:ext cx="84124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E8EF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2 commerce revenue is the backbone of long-term sustainability — real sales to real customers, independent of token market conditions.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D1B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164592"/>
            <a:ext cx="2377440" cy="256032"/>
          </a:xfrm>
          <a:prstGeom prst="rect">
            <a:avLst>
              <a:gd name="adj" fmla="val 14286"/>
            </a:avLst>
          </a:prstGeom>
          <a:solidFill>
            <a:srgbClr val="0EA5A0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164592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SECTION 2 — RESILIENCE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5029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the Two-Phase Model Matters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2 is the Safety Net of the Entire Ecosystem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365760" y="1508760"/>
            <a:ext cx="4297680" cy="3200400"/>
          </a:xfrm>
          <a:prstGeom prst="rect">
            <a:avLst/>
          </a:prstGeom>
          <a:solidFill>
            <a:srgbClr val="0A1128"/>
          </a:solidFill>
          <a:ln/>
        </p:spPr>
      </p:sp>
      <p:sp>
        <p:nvSpPr>
          <p:cNvPr id="8" name="Shape 6"/>
          <p:cNvSpPr/>
          <p:nvPr/>
        </p:nvSpPr>
        <p:spPr>
          <a:xfrm>
            <a:off x="365760" y="1508760"/>
            <a:ext cx="4297680" cy="457200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9" name="Text 7"/>
          <p:cNvSpPr/>
          <p:nvPr/>
        </p:nvSpPr>
        <p:spPr>
          <a:xfrm>
            <a:off x="548640" y="1554480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Token-Only Model (RISK)</a:t>
            </a:r>
            <a:endParaRPr lang="en-US" sz="1300" dirty="0"/>
          </a:p>
        </p:txBody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2103120"/>
            <a:ext cx="228600" cy="228600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868680" y="2084832"/>
            <a:ext cx="35661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Revenue = new recruits only</a:t>
            </a:r>
            <a:endParaRPr lang="en-US" sz="1200" dirty="0"/>
          </a:p>
        </p:txBody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2761488"/>
            <a:ext cx="228600" cy="22860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868680" y="2743200"/>
            <a:ext cx="35661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Collapses when growth slows</a:t>
            </a:r>
            <a:endParaRPr lang="en-US" sz="1200" dirty="0"/>
          </a:p>
        </p:txBody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3419856"/>
            <a:ext cx="228600" cy="228600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868680" y="3401568"/>
            <a:ext cx="35661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external demand for token</a:t>
            </a:r>
            <a:endParaRPr lang="en-US" sz="1200" dirty="0"/>
          </a:p>
        </p:txBody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4078224"/>
            <a:ext cx="228600" cy="228600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868680" y="4059936"/>
            <a:ext cx="35661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Participants lose everything</a:t>
            </a:r>
            <a:endParaRPr lang="en-US" sz="1200" dirty="0"/>
          </a:p>
        </p:txBody>
      </p:sp>
      <p:sp>
        <p:nvSpPr>
          <p:cNvPr id="18" name="Shape 12"/>
          <p:cNvSpPr/>
          <p:nvPr/>
        </p:nvSpPr>
        <p:spPr>
          <a:xfrm>
            <a:off x="5029200" y="1508760"/>
            <a:ext cx="4297680" cy="3200400"/>
          </a:xfrm>
          <a:prstGeom prst="rect">
            <a:avLst/>
          </a:prstGeom>
          <a:solidFill>
            <a:srgbClr val="1A3A8F"/>
          </a:solidFill>
          <a:ln/>
        </p:spPr>
      </p:sp>
      <p:sp>
        <p:nvSpPr>
          <p:cNvPr id="19" name="Shape 13"/>
          <p:cNvSpPr/>
          <p:nvPr/>
        </p:nvSpPr>
        <p:spPr>
          <a:xfrm>
            <a:off x="5029200" y="1508760"/>
            <a:ext cx="4297680" cy="457200"/>
          </a:xfrm>
          <a:prstGeom prst="rect">
            <a:avLst/>
          </a:prstGeom>
          <a:solidFill>
            <a:srgbClr val="0EA5A0"/>
          </a:solidFill>
          <a:ln/>
        </p:spPr>
      </p:sp>
      <p:sp>
        <p:nvSpPr>
          <p:cNvPr id="20" name="Text 14"/>
          <p:cNvSpPr/>
          <p:nvPr/>
        </p:nvSpPr>
        <p:spPr>
          <a:xfrm>
            <a:off x="5212080" y="1554480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Two-Phase Hybrid (SECURE)</a:t>
            </a:r>
            <a:endParaRPr lang="en-US" sz="1300" dirty="0"/>
          </a:p>
        </p:txBody>
      </p:sp>
      <p:pic>
        <p:nvPicPr>
          <p:cNvPr id="2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12080" y="2103120"/>
            <a:ext cx="228600" cy="228600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5532120" y="2084832"/>
            <a:ext cx="35661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Revenue = product commerce</a:t>
            </a:r>
            <a:endParaRPr lang="en-US" sz="1200" dirty="0"/>
          </a:p>
        </p:txBody>
      </p:sp>
      <p:pic>
        <p:nvPicPr>
          <p:cNvPr id="23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12080" y="2761488"/>
            <a:ext cx="228600" cy="228600"/>
          </a:xfrm>
          <a:prstGeom prst="rect">
            <a:avLst/>
          </a:prstGeom>
        </p:spPr>
      </p:pic>
      <p:sp>
        <p:nvSpPr>
          <p:cNvPr id="24" name="Text 16"/>
          <p:cNvSpPr/>
          <p:nvPr/>
        </p:nvSpPr>
        <p:spPr>
          <a:xfrm>
            <a:off x="5532120" y="2743200"/>
            <a:ext cx="35661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Commerce works even in bear markets</a:t>
            </a:r>
            <a:endParaRPr lang="en-US" sz="1200" dirty="0"/>
          </a:p>
        </p:txBody>
      </p:sp>
      <p:pic>
        <p:nvPicPr>
          <p:cNvPr id="25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12080" y="3419856"/>
            <a:ext cx="228600" cy="228600"/>
          </a:xfrm>
          <a:prstGeom prst="rect">
            <a:avLst/>
          </a:prstGeom>
        </p:spPr>
      </p:pic>
      <p:sp>
        <p:nvSpPr>
          <p:cNvPr id="26" name="Text 17"/>
          <p:cNvSpPr/>
          <p:nvPr/>
        </p:nvSpPr>
        <p:spPr>
          <a:xfrm>
            <a:off x="5532120" y="3401568"/>
            <a:ext cx="35661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External customers create real demand</a:t>
            </a:r>
            <a:endParaRPr lang="en-US" sz="1200" dirty="0"/>
          </a:p>
        </p:txBody>
      </p:sp>
      <p:pic>
        <p:nvPicPr>
          <p:cNvPr id="27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12080" y="4078224"/>
            <a:ext cx="228600" cy="228600"/>
          </a:xfrm>
          <a:prstGeom prst="rect">
            <a:avLst/>
          </a:prstGeom>
        </p:spPr>
      </p:pic>
      <p:sp>
        <p:nvSpPr>
          <p:cNvPr id="28" name="Text 18"/>
          <p:cNvSpPr/>
          <p:nvPr/>
        </p:nvSpPr>
        <p:spPr>
          <a:xfrm>
            <a:off x="5532120" y="4059936"/>
            <a:ext cx="35661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Participants continue earning</a:t>
            </a:r>
            <a:endParaRPr lang="en-US" sz="1200" dirty="0"/>
          </a:p>
        </p:txBody>
      </p:sp>
      <p:sp>
        <p:nvSpPr>
          <p:cNvPr id="29" name="Text 19"/>
          <p:cNvSpPr/>
          <p:nvPr/>
        </p:nvSpPr>
        <p:spPr>
          <a:xfrm>
            <a:off x="457200" y="4773168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token demand weakens, Phase 2 commerce revenue continues to generate commissions, salary payouts, and profit sharing — protecting all participants.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0F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1A3A8F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164592"/>
            <a:ext cx="2377440" cy="256032"/>
          </a:xfrm>
          <a:prstGeom prst="rect">
            <a:avLst>
              <a:gd name="adj" fmla="val 14286"/>
            </a:avLst>
          </a:prstGeom>
          <a:solidFill>
            <a:srgbClr val="0EA5A0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164592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SECTION 3 — NETWORK STRUCTURE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5029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D1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Infinity 8 Network Model: 8×8 Unilevel Matrix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365760" y="1234440"/>
            <a:ext cx="4023360" cy="1508760"/>
          </a:xfrm>
          <a:prstGeom prst="rect">
            <a:avLst/>
          </a:prstGeom>
          <a:solidFill>
            <a:srgbClr val="FFFFFF"/>
          </a:solidFill>
          <a:ln w="6350">
            <a:solidFill>
              <a:srgbClr val="D0D9EC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365760" y="1234440"/>
            <a:ext cx="64008" cy="1508760"/>
          </a:xfrm>
          <a:prstGeom prst="rect">
            <a:avLst/>
          </a:prstGeom>
          <a:solidFill>
            <a:srgbClr val="1A3A8F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928" y="1764792"/>
            <a:ext cx="347472" cy="347472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024128" y="1371600"/>
            <a:ext cx="3246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3A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Unlimited Width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1024128" y="1783080"/>
            <a:ext cx="3246120" cy="7498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Personally sponsor unlimited members at Level 1 — no width restriction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800600" y="1234440"/>
            <a:ext cx="4023360" cy="1508760"/>
          </a:xfrm>
          <a:prstGeom prst="rect">
            <a:avLst/>
          </a:prstGeom>
          <a:solidFill>
            <a:srgbClr val="FFFFFF"/>
          </a:solidFill>
          <a:ln w="6350">
            <a:solidFill>
              <a:srgbClr val="D0D9EC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800600" y="1234440"/>
            <a:ext cx="64008" cy="1508760"/>
          </a:xfrm>
          <a:prstGeom prst="rect">
            <a:avLst/>
          </a:prstGeom>
          <a:solidFill>
            <a:srgbClr val="1A3A8F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1768" y="1764792"/>
            <a:ext cx="347472" cy="347472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458968" y="1371600"/>
            <a:ext cx="3246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3A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Levels Deep</a:t>
            </a:r>
            <a:endParaRPr lang="en-US" sz="1400" dirty="0"/>
          </a:p>
        </p:txBody>
      </p:sp>
      <p:sp>
        <p:nvSpPr>
          <p:cNvPr id="15" name="Text 11"/>
          <p:cNvSpPr/>
          <p:nvPr/>
        </p:nvSpPr>
        <p:spPr>
          <a:xfrm>
            <a:off x="5458968" y="1783080"/>
            <a:ext cx="3246120" cy="7498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Earn commissions from activity down to your 8th generation</a:t>
            </a:r>
            <a:endParaRPr lang="en-US" sz="1200" dirty="0"/>
          </a:p>
        </p:txBody>
      </p:sp>
      <p:sp>
        <p:nvSpPr>
          <p:cNvPr id="16" name="Shape 12"/>
          <p:cNvSpPr/>
          <p:nvPr/>
        </p:nvSpPr>
        <p:spPr>
          <a:xfrm>
            <a:off x="365760" y="2926080"/>
            <a:ext cx="4023360" cy="1508760"/>
          </a:xfrm>
          <a:prstGeom prst="rect">
            <a:avLst/>
          </a:prstGeom>
          <a:solidFill>
            <a:srgbClr val="FFFFFF"/>
          </a:solidFill>
          <a:ln w="6350">
            <a:solidFill>
              <a:srgbClr val="D0D9EC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365760" y="2926080"/>
            <a:ext cx="64008" cy="1508760"/>
          </a:xfrm>
          <a:prstGeom prst="rect">
            <a:avLst/>
          </a:prstGeom>
          <a:solidFill>
            <a:srgbClr val="1A3A8F"/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928" y="3456432"/>
            <a:ext cx="347472" cy="347472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1024128" y="3063240"/>
            <a:ext cx="3246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3A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Unilevel Structure</a:t>
            </a:r>
            <a:endParaRPr lang="en-US" sz="1400" dirty="0"/>
          </a:p>
        </p:txBody>
      </p:sp>
      <p:sp>
        <p:nvSpPr>
          <p:cNvPr id="20" name="Text 15"/>
          <p:cNvSpPr/>
          <p:nvPr/>
        </p:nvSpPr>
        <p:spPr>
          <a:xfrm>
            <a:off x="1024128" y="3474720"/>
            <a:ext cx="3246120" cy="7498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Everyone you bring in is your Level 1 — simple and transparent</a:t>
            </a:r>
            <a:endParaRPr lang="en-US" sz="1200" dirty="0"/>
          </a:p>
        </p:txBody>
      </p:sp>
      <p:sp>
        <p:nvSpPr>
          <p:cNvPr id="21" name="Shape 16"/>
          <p:cNvSpPr/>
          <p:nvPr/>
        </p:nvSpPr>
        <p:spPr>
          <a:xfrm>
            <a:off x="4800600" y="2926080"/>
            <a:ext cx="4023360" cy="1508760"/>
          </a:xfrm>
          <a:prstGeom prst="rect">
            <a:avLst/>
          </a:prstGeom>
          <a:solidFill>
            <a:srgbClr val="FFFFFF"/>
          </a:solidFill>
          <a:ln w="6350">
            <a:solidFill>
              <a:srgbClr val="D0D9EC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22" name="Shape 17"/>
          <p:cNvSpPr/>
          <p:nvPr/>
        </p:nvSpPr>
        <p:spPr>
          <a:xfrm>
            <a:off x="4800600" y="2926080"/>
            <a:ext cx="64008" cy="1508760"/>
          </a:xfrm>
          <a:prstGeom prst="rect">
            <a:avLst/>
          </a:prstGeom>
          <a:solidFill>
            <a:srgbClr val="1A3A8F"/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1768" y="3456432"/>
            <a:ext cx="347472" cy="347472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5458968" y="3063240"/>
            <a:ext cx="3246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3A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Payout Capped</a:t>
            </a:r>
            <a:endParaRPr lang="en-US" sz="1400" dirty="0"/>
          </a:p>
        </p:txBody>
      </p:sp>
      <p:sp>
        <p:nvSpPr>
          <p:cNvPr id="25" name="Text 19"/>
          <p:cNvSpPr/>
          <p:nvPr/>
        </p:nvSpPr>
        <p:spPr>
          <a:xfrm>
            <a:off x="5458968" y="3474720"/>
            <a:ext cx="3246120" cy="7498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 45% of revenue paid as commissions — mathematically sustainable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0EA5A0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164592"/>
            <a:ext cx="2377440" cy="256032"/>
          </a:xfrm>
          <a:prstGeom prst="rect">
            <a:avLst>
              <a:gd name="adj" fmla="val 14286"/>
            </a:avLst>
          </a:prstGeom>
          <a:solidFill>
            <a:srgbClr val="0EA5A0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164592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SECTION 3 — DEPTH &amp; WIDTH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5029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D1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Unlimited Width + 8 Level Depth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365760" y="1143000"/>
            <a:ext cx="4023360" cy="3657600"/>
          </a:xfrm>
          <a:prstGeom prst="rect">
            <a:avLst/>
          </a:prstGeom>
          <a:solidFill>
            <a:srgbClr val="FFFFFF"/>
          </a:solidFill>
          <a:ln w="6350">
            <a:solidFill>
              <a:srgbClr val="D0D9EC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365760" y="1143000"/>
            <a:ext cx="4023360" cy="411480"/>
          </a:xfrm>
          <a:prstGeom prst="rect">
            <a:avLst/>
          </a:prstGeom>
          <a:solidFill>
            <a:srgbClr val="0EA5A0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1161288"/>
            <a:ext cx="3840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UNLIMITED WIDTH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548640" y="1664208"/>
            <a:ext cx="3657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can personally sponsor as many Level 1 members as you can recruit. No cap. No limit.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1737360" y="2423160"/>
            <a:ext cx="822960" cy="347472"/>
          </a:xfrm>
          <a:prstGeom prst="rect">
            <a:avLst/>
          </a:prstGeom>
          <a:solidFill>
            <a:srgbClr val="1A3A8F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2148840" y="2423160"/>
            <a:ext cx="822960" cy="347472"/>
          </a:xfrm>
          <a:prstGeom prst="rect">
            <a:avLst/>
          </a:prstGeom>
          <a:solidFill>
            <a:srgbClr val="1A3A8F"/>
          </a:solidFill>
          <a:ln/>
        </p:spPr>
      </p:sp>
      <p:sp>
        <p:nvSpPr>
          <p:cNvPr id="12" name="Shape 10"/>
          <p:cNvSpPr/>
          <p:nvPr/>
        </p:nvSpPr>
        <p:spPr>
          <a:xfrm>
            <a:off x="914400" y="2907792"/>
            <a:ext cx="54864" cy="320040"/>
          </a:xfrm>
          <a:prstGeom prst="rect">
            <a:avLst/>
          </a:prstGeom>
          <a:solidFill>
            <a:srgbClr val="8FA4CC"/>
          </a:solidFill>
          <a:ln/>
        </p:spPr>
      </p:sp>
      <p:sp>
        <p:nvSpPr>
          <p:cNvPr id="13" name="Shape 11"/>
          <p:cNvSpPr/>
          <p:nvPr/>
        </p:nvSpPr>
        <p:spPr>
          <a:xfrm>
            <a:off x="731520" y="3200400"/>
            <a:ext cx="457200" cy="274320"/>
          </a:xfrm>
          <a:prstGeom prst="rect">
            <a:avLst/>
          </a:prstGeom>
          <a:solidFill>
            <a:srgbClr val="0EA5A0"/>
          </a:solidFill>
          <a:ln/>
        </p:spPr>
      </p:sp>
      <p:sp>
        <p:nvSpPr>
          <p:cNvPr id="14" name="Text 12"/>
          <p:cNvSpPr/>
          <p:nvPr/>
        </p:nvSpPr>
        <p:spPr>
          <a:xfrm>
            <a:off x="731520" y="320040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L1</a:t>
            </a:r>
            <a:endParaRPr lang="en-US" sz="900" dirty="0"/>
          </a:p>
        </p:txBody>
      </p:sp>
      <p:sp>
        <p:nvSpPr>
          <p:cNvPr id="15" name="Shape 13"/>
          <p:cNvSpPr/>
          <p:nvPr/>
        </p:nvSpPr>
        <p:spPr>
          <a:xfrm>
            <a:off x="1508760" y="2907792"/>
            <a:ext cx="54864" cy="320040"/>
          </a:xfrm>
          <a:prstGeom prst="rect">
            <a:avLst/>
          </a:prstGeom>
          <a:solidFill>
            <a:srgbClr val="8FA4CC"/>
          </a:solidFill>
          <a:ln/>
        </p:spPr>
      </p:sp>
      <p:sp>
        <p:nvSpPr>
          <p:cNvPr id="16" name="Shape 14"/>
          <p:cNvSpPr/>
          <p:nvPr/>
        </p:nvSpPr>
        <p:spPr>
          <a:xfrm>
            <a:off x="1325880" y="3200400"/>
            <a:ext cx="457200" cy="274320"/>
          </a:xfrm>
          <a:prstGeom prst="rect">
            <a:avLst/>
          </a:prstGeom>
          <a:solidFill>
            <a:srgbClr val="0EA5A0"/>
          </a:solidFill>
          <a:ln/>
        </p:spPr>
      </p:sp>
      <p:sp>
        <p:nvSpPr>
          <p:cNvPr id="17" name="Text 15"/>
          <p:cNvSpPr/>
          <p:nvPr/>
        </p:nvSpPr>
        <p:spPr>
          <a:xfrm>
            <a:off x="1325880" y="320040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L1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2103120" y="2907792"/>
            <a:ext cx="54864" cy="320040"/>
          </a:xfrm>
          <a:prstGeom prst="rect">
            <a:avLst/>
          </a:prstGeom>
          <a:solidFill>
            <a:srgbClr val="8FA4CC"/>
          </a:solidFill>
          <a:ln/>
        </p:spPr>
      </p:sp>
      <p:sp>
        <p:nvSpPr>
          <p:cNvPr id="19" name="Shape 17"/>
          <p:cNvSpPr/>
          <p:nvPr/>
        </p:nvSpPr>
        <p:spPr>
          <a:xfrm>
            <a:off x="1920240" y="3200400"/>
            <a:ext cx="457200" cy="274320"/>
          </a:xfrm>
          <a:prstGeom prst="rect">
            <a:avLst/>
          </a:prstGeom>
          <a:solidFill>
            <a:srgbClr val="0EA5A0"/>
          </a:solidFill>
          <a:ln/>
        </p:spPr>
      </p:sp>
      <p:sp>
        <p:nvSpPr>
          <p:cNvPr id="20" name="Text 18"/>
          <p:cNvSpPr/>
          <p:nvPr/>
        </p:nvSpPr>
        <p:spPr>
          <a:xfrm>
            <a:off x="1920240" y="320040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L1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2697480" y="2907792"/>
            <a:ext cx="54864" cy="320040"/>
          </a:xfrm>
          <a:prstGeom prst="rect">
            <a:avLst/>
          </a:prstGeom>
          <a:solidFill>
            <a:srgbClr val="8FA4CC"/>
          </a:solidFill>
          <a:ln/>
        </p:spPr>
      </p:sp>
      <p:sp>
        <p:nvSpPr>
          <p:cNvPr id="22" name="Shape 20"/>
          <p:cNvSpPr/>
          <p:nvPr/>
        </p:nvSpPr>
        <p:spPr>
          <a:xfrm>
            <a:off x="2514600" y="3200400"/>
            <a:ext cx="457200" cy="274320"/>
          </a:xfrm>
          <a:prstGeom prst="rect">
            <a:avLst/>
          </a:prstGeom>
          <a:solidFill>
            <a:srgbClr val="0EA5A0"/>
          </a:solidFill>
          <a:ln/>
        </p:spPr>
      </p:sp>
      <p:sp>
        <p:nvSpPr>
          <p:cNvPr id="23" name="Text 21"/>
          <p:cNvSpPr/>
          <p:nvPr/>
        </p:nvSpPr>
        <p:spPr>
          <a:xfrm>
            <a:off x="2514600" y="320040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L1</a:t>
            </a:r>
            <a:endParaRPr lang="en-US" sz="900" dirty="0"/>
          </a:p>
        </p:txBody>
      </p:sp>
      <p:sp>
        <p:nvSpPr>
          <p:cNvPr id="24" name="Shape 22"/>
          <p:cNvSpPr/>
          <p:nvPr/>
        </p:nvSpPr>
        <p:spPr>
          <a:xfrm>
            <a:off x="3291840" y="2907792"/>
            <a:ext cx="54864" cy="320040"/>
          </a:xfrm>
          <a:prstGeom prst="rect">
            <a:avLst/>
          </a:prstGeom>
          <a:solidFill>
            <a:srgbClr val="8FA4CC"/>
          </a:solidFill>
          <a:ln/>
        </p:spPr>
      </p:sp>
      <p:sp>
        <p:nvSpPr>
          <p:cNvPr id="25" name="Shape 23"/>
          <p:cNvSpPr/>
          <p:nvPr/>
        </p:nvSpPr>
        <p:spPr>
          <a:xfrm>
            <a:off x="3108960" y="3200400"/>
            <a:ext cx="457200" cy="274320"/>
          </a:xfrm>
          <a:prstGeom prst="rect">
            <a:avLst/>
          </a:prstGeom>
          <a:solidFill>
            <a:srgbClr val="0EA5A0"/>
          </a:solidFill>
          <a:ln/>
        </p:spPr>
      </p:sp>
      <p:sp>
        <p:nvSpPr>
          <p:cNvPr id="26" name="Text 24"/>
          <p:cNvSpPr/>
          <p:nvPr/>
        </p:nvSpPr>
        <p:spPr>
          <a:xfrm>
            <a:off x="3108960" y="320040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L1</a:t>
            </a:r>
            <a:endParaRPr lang="en-US" sz="900" dirty="0"/>
          </a:p>
        </p:txBody>
      </p:sp>
      <p:sp>
        <p:nvSpPr>
          <p:cNvPr id="27" name="Shape 25"/>
          <p:cNvSpPr/>
          <p:nvPr/>
        </p:nvSpPr>
        <p:spPr>
          <a:xfrm>
            <a:off x="3886200" y="2907792"/>
            <a:ext cx="54864" cy="320040"/>
          </a:xfrm>
          <a:prstGeom prst="rect">
            <a:avLst/>
          </a:prstGeom>
          <a:solidFill>
            <a:srgbClr val="8FA4CC"/>
          </a:solidFill>
          <a:ln/>
        </p:spPr>
      </p:sp>
      <p:sp>
        <p:nvSpPr>
          <p:cNvPr id="28" name="Shape 26"/>
          <p:cNvSpPr/>
          <p:nvPr/>
        </p:nvSpPr>
        <p:spPr>
          <a:xfrm>
            <a:off x="3703320" y="3200400"/>
            <a:ext cx="457200" cy="274320"/>
          </a:xfrm>
          <a:prstGeom prst="rect">
            <a:avLst/>
          </a:prstGeom>
          <a:solidFill>
            <a:srgbClr val="0EA5A0"/>
          </a:solidFill>
          <a:ln/>
        </p:spPr>
      </p:sp>
      <p:sp>
        <p:nvSpPr>
          <p:cNvPr id="29" name="Text 27"/>
          <p:cNvSpPr/>
          <p:nvPr/>
        </p:nvSpPr>
        <p:spPr>
          <a:xfrm>
            <a:off x="3703320" y="320040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L1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548640" y="3611880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∙∙∙ unlimited ∙∙∙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548640" y="397764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E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limit on direct sponsorships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4754880" y="1143000"/>
            <a:ext cx="4023360" cy="3657600"/>
          </a:xfrm>
          <a:prstGeom prst="rect">
            <a:avLst/>
          </a:prstGeom>
          <a:solidFill>
            <a:srgbClr val="FFFFFF"/>
          </a:solidFill>
          <a:ln w="6350">
            <a:solidFill>
              <a:srgbClr val="D0D9EC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33" name="Shape 31"/>
          <p:cNvSpPr/>
          <p:nvPr/>
        </p:nvSpPr>
        <p:spPr>
          <a:xfrm>
            <a:off x="4754880" y="1143000"/>
            <a:ext cx="4023360" cy="411480"/>
          </a:xfrm>
          <a:prstGeom prst="rect">
            <a:avLst/>
          </a:prstGeom>
          <a:solidFill>
            <a:srgbClr val="1A3A8F"/>
          </a:solidFill>
          <a:ln/>
        </p:spPr>
      </p:sp>
      <p:sp>
        <p:nvSpPr>
          <p:cNvPr id="34" name="Text 32"/>
          <p:cNvSpPr/>
          <p:nvPr/>
        </p:nvSpPr>
        <p:spPr>
          <a:xfrm>
            <a:off x="4846320" y="1161288"/>
            <a:ext cx="3840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LEVELS DEEP</a:t>
            </a:r>
            <a:endParaRPr lang="en-US" sz="1300" dirty="0"/>
          </a:p>
        </p:txBody>
      </p:sp>
      <p:sp>
        <p:nvSpPr>
          <p:cNvPr id="35" name="Shape 33"/>
          <p:cNvSpPr/>
          <p:nvPr/>
        </p:nvSpPr>
        <p:spPr>
          <a:xfrm>
            <a:off x="4892040" y="1664208"/>
            <a:ext cx="3749040" cy="292608"/>
          </a:xfrm>
          <a:prstGeom prst="rect">
            <a:avLst/>
          </a:prstGeom>
          <a:solidFill>
            <a:srgbClr val="0D1B40"/>
          </a:solidFill>
          <a:ln/>
        </p:spPr>
      </p:sp>
      <p:sp>
        <p:nvSpPr>
          <p:cNvPr id="36" name="Text 34"/>
          <p:cNvSpPr/>
          <p:nvPr/>
        </p:nvSpPr>
        <p:spPr>
          <a:xfrm>
            <a:off x="4956048" y="1664208"/>
            <a:ext cx="36118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(Level 0)</a:t>
            </a:r>
            <a:endParaRPr lang="en-US" sz="1050" dirty="0"/>
          </a:p>
        </p:txBody>
      </p:sp>
      <p:sp>
        <p:nvSpPr>
          <p:cNvPr id="37" name="Shape 35"/>
          <p:cNvSpPr/>
          <p:nvPr/>
        </p:nvSpPr>
        <p:spPr>
          <a:xfrm>
            <a:off x="4892040" y="2011680"/>
            <a:ext cx="3749040" cy="292608"/>
          </a:xfrm>
          <a:prstGeom prst="rect">
            <a:avLst/>
          </a:prstGeom>
          <a:solidFill>
            <a:srgbClr val="1A3A8F"/>
          </a:solidFill>
          <a:ln/>
        </p:spPr>
      </p:sp>
      <p:sp>
        <p:nvSpPr>
          <p:cNvPr id="38" name="Text 36"/>
          <p:cNvSpPr/>
          <p:nvPr/>
        </p:nvSpPr>
        <p:spPr>
          <a:xfrm>
            <a:off x="4956048" y="2011680"/>
            <a:ext cx="36118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1 — Direct Referrals</a:t>
            </a:r>
            <a:endParaRPr lang="en-US" sz="1050" dirty="0"/>
          </a:p>
        </p:txBody>
      </p:sp>
      <p:sp>
        <p:nvSpPr>
          <p:cNvPr id="39" name="Shape 37"/>
          <p:cNvSpPr/>
          <p:nvPr/>
        </p:nvSpPr>
        <p:spPr>
          <a:xfrm>
            <a:off x="4892040" y="2359152"/>
            <a:ext cx="3749040" cy="292608"/>
          </a:xfrm>
          <a:prstGeom prst="rect">
            <a:avLst/>
          </a:prstGeom>
          <a:solidFill>
            <a:srgbClr val="1D4ED8"/>
          </a:solidFill>
          <a:ln/>
        </p:spPr>
      </p:sp>
      <p:sp>
        <p:nvSpPr>
          <p:cNvPr id="40" name="Text 38"/>
          <p:cNvSpPr/>
          <p:nvPr/>
        </p:nvSpPr>
        <p:spPr>
          <a:xfrm>
            <a:off x="4956048" y="2359152"/>
            <a:ext cx="36118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2</a:t>
            </a:r>
            <a:endParaRPr lang="en-US" sz="1050" dirty="0"/>
          </a:p>
        </p:txBody>
      </p:sp>
      <p:sp>
        <p:nvSpPr>
          <p:cNvPr id="41" name="Shape 39"/>
          <p:cNvSpPr/>
          <p:nvPr/>
        </p:nvSpPr>
        <p:spPr>
          <a:xfrm>
            <a:off x="4892040" y="2706624"/>
            <a:ext cx="3749040" cy="2926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42" name="Text 40"/>
          <p:cNvSpPr/>
          <p:nvPr/>
        </p:nvSpPr>
        <p:spPr>
          <a:xfrm>
            <a:off x="4956048" y="2706624"/>
            <a:ext cx="36118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0D1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3</a:t>
            </a:r>
            <a:endParaRPr lang="en-US" sz="1050" dirty="0"/>
          </a:p>
        </p:txBody>
      </p:sp>
      <p:sp>
        <p:nvSpPr>
          <p:cNvPr id="43" name="Shape 41"/>
          <p:cNvSpPr/>
          <p:nvPr/>
        </p:nvSpPr>
        <p:spPr>
          <a:xfrm>
            <a:off x="4892040" y="3054096"/>
            <a:ext cx="3749040" cy="292608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44" name="Text 42"/>
          <p:cNvSpPr/>
          <p:nvPr/>
        </p:nvSpPr>
        <p:spPr>
          <a:xfrm>
            <a:off x="4956048" y="3054096"/>
            <a:ext cx="36118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0D1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4</a:t>
            </a:r>
            <a:endParaRPr lang="en-US" sz="1050" dirty="0"/>
          </a:p>
        </p:txBody>
      </p:sp>
      <p:sp>
        <p:nvSpPr>
          <p:cNvPr id="45" name="Shape 43"/>
          <p:cNvSpPr/>
          <p:nvPr/>
        </p:nvSpPr>
        <p:spPr>
          <a:xfrm>
            <a:off x="4892040" y="3401568"/>
            <a:ext cx="3749040" cy="292608"/>
          </a:xfrm>
          <a:prstGeom prst="rect">
            <a:avLst/>
          </a:prstGeom>
          <a:solidFill>
            <a:srgbClr val="60A5FA"/>
          </a:solidFill>
          <a:ln/>
        </p:spPr>
      </p:sp>
      <p:sp>
        <p:nvSpPr>
          <p:cNvPr id="46" name="Text 44"/>
          <p:cNvSpPr/>
          <p:nvPr/>
        </p:nvSpPr>
        <p:spPr>
          <a:xfrm>
            <a:off x="4956048" y="3401568"/>
            <a:ext cx="36118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0D1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5</a:t>
            </a:r>
            <a:endParaRPr lang="en-US" sz="1050" dirty="0"/>
          </a:p>
        </p:txBody>
      </p:sp>
      <p:sp>
        <p:nvSpPr>
          <p:cNvPr id="47" name="Shape 45"/>
          <p:cNvSpPr/>
          <p:nvPr/>
        </p:nvSpPr>
        <p:spPr>
          <a:xfrm>
            <a:off x="4892040" y="3749040"/>
            <a:ext cx="3749040" cy="292608"/>
          </a:xfrm>
          <a:prstGeom prst="rect">
            <a:avLst/>
          </a:prstGeom>
          <a:solidFill>
            <a:srgbClr val="93C5FD"/>
          </a:solidFill>
          <a:ln/>
        </p:spPr>
      </p:sp>
      <p:sp>
        <p:nvSpPr>
          <p:cNvPr id="48" name="Text 46"/>
          <p:cNvSpPr/>
          <p:nvPr/>
        </p:nvSpPr>
        <p:spPr>
          <a:xfrm>
            <a:off x="4956048" y="3749040"/>
            <a:ext cx="36118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0D1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6</a:t>
            </a:r>
            <a:endParaRPr lang="en-US" sz="1050" dirty="0"/>
          </a:p>
        </p:txBody>
      </p:sp>
      <p:sp>
        <p:nvSpPr>
          <p:cNvPr id="49" name="Shape 47"/>
          <p:cNvSpPr/>
          <p:nvPr/>
        </p:nvSpPr>
        <p:spPr>
          <a:xfrm>
            <a:off x="4892040" y="4096512"/>
            <a:ext cx="3749040" cy="292608"/>
          </a:xfrm>
          <a:prstGeom prst="rect">
            <a:avLst/>
          </a:prstGeom>
          <a:solidFill>
            <a:srgbClr val="BAD4FE"/>
          </a:solidFill>
          <a:ln/>
        </p:spPr>
      </p:sp>
      <p:sp>
        <p:nvSpPr>
          <p:cNvPr id="50" name="Text 48"/>
          <p:cNvSpPr/>
          <p:nvPr/>
        </p:nvSpPr>
        <p:spPr>
          <a:xfrm>
            <a:off x="4956048" y="4096512"/>
            <a:ext cx="36118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0D1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7</a:t>
            </a:r>
            <a:endParaRPr lang="en-US" sz="1050" dirty="0"/>
          </a:p>
        </p:txBody>
      </p:sp>
      <p:sp>
        <p:nvSpPr>
          <p:cNvPr id="51" name="Shape 49"/>
          <p:cNvSpPr/>
          <p:nvPr/>
        </p:nvSpPr>
        <p:spPr>
          <a:xfrm>
            <a:off x="4892040" y="4443984"/>
            <a:ext cx="3749040" cy="292608"/>
          </a:xfrm>
          <a:prstGeom prst="rect">
            <a:avLst/>
          </a:prstGeom>
          <a:solidFill>
            <a:srgbClr val="DBEAFE"/>
          </a:solidFill>
          <a:ln/>
        </p:spPr>
      </p:sp>
      <p:sp>
        <p:nvSpPr>
          <p:cNvPr id="52" name="Text 50"/>
          <p:cNvSpPr/>
          <p:nvPr/>
        </p:nvSpPr>
        <p:spPr>
          <a:xfrm>
            <a:off x="4956048" y="4443984"/>
            <a:ext cx="36118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0D1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8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D1B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164592"/>
            <a:ext cx="2377440" cy="256032"/>
          </a:xfrm>
          <a:prstGeom prst="rect">
            <a:avLst>
              <a:gd name="adj" fmla="val 14286"/>
            </a:avLst>
          </a:prstGeom>
          <a:solidFill>
            <a:srgbClr val="0EA5A0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164592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SECTION 3 — TREE DIAGRAM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5029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 Tree Structure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4023360" y="1078992"/>
            <a:ext cx="1097280" cy="347472"/>
          </a:xfrm>
          <a:prstGeom prst="rect">
            <a:avLst/>
          </a:prstGeom>
          <a:solidFill>
            <a:srgbClr val="D4A017"/>
          </a:solidFill>
          <a:ln/>
          <a:effectLst>
            <a:outerShdw sx="100000" sy="100000" kx="0" ky="0" algn="bl" rotWithShape="0" blurRad="76200" dist="25400" dir="8100000">
              <a:srgbClr val="000000">
                <a:alpha val="2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4023360" y="1078992"/>
            <a:ext cx="1097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A11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526280" y="1426464"/>
            <a:ext cx="54864" cy="182880"/>
          </a:xfrm>
          <a:prstGeom prst="rect">
            <a:avLst/>
          </a:prstGeom>
          <a:solidFill>
            <a:srgbClr val="8FA4CC"/>
          </a:solidFill>
          <a:ln/>
        </p:spPr>
      </p:sp>
      <p:sp>
        <p:nvSpPr>
          <p:cNvPr id="9" name="Shape 7"/>
          <p:cNvSpPr/>
          <p:nvPr/>
        </p:nvSpPr>
        <p:spPr>
          <a:xfrm>
            <a:off x="4526280" y="1426464"/>
            <a:ext cx="54864" cy="182880"/>
          </a:xfrm>
          <a:prstGeom prst="rect">
            <a:avLst/>
          </a:prstGeom>
          <a:solidFill>
            <a:srgbClr val="8FA4CC"/>
          </a:solidFill>
          <a:ln/>
        </p:spPr>
      </p:sp>
      <p:sp>
        <p:nvSpPr>
          <p:cNvPr id="10" name="Shape 8"/>
          <p:cNvSpPr/>
          <p:nvPr/>
        </p:nvSpPr>
        <p:spPr>
          <a:xfrm>
            <a:off x="4526280" y="1426464"/>
            <a:ext cx="54864" cy="182880"/>
          </a:xfrm>
          <a:prstGeom prst="rect">
            <a:avLst/>
          </a:prstGeom>
          <a:solidFill>
            <a:srgbClr val="8FA4CC"/>
          </a:solidFill>
          <a:ln/>
        </p:spPr>
      </p:sp>
      <p:sp>
        <p:nvSpPr>
          <p:cNvPr id="11" name="Shape 9"/>
          <p:cNvSpPr/>
          <p:nvPr/>
        </p:nvSpPr>
        <p:spPr>
          <a:xfrm>
            <a:off x="2103120" y="1581912"/>
            <a:ext cx="4937760" cy="36576"/>
          </a:xfrm>
          <a:prstGeom prst="rect">
            <a:avLst/>
          </a:prstGeom>
          <a:solidFill>
            <a:srgbClr val="8FA4CC"/>
          </a:solidFill>
          <a:ln/>
        </p:spPr>
      </p:sp>
      <p:sp>
        <p:nvSpPr>
          <p:cNvPr id="12" name="Shape 10"/>
          <p:cNvSpPr/>
          <p:nvPr/>
        </p:nvSpPr>
        <p:spPr>
          <a:xfrm>
            <a:off x="2441448" y="1581912"/>
            <a:ext cx="54864" cy="182880"/>
          </a:xfrm>
          <a:prstGeom prst="rect">
            <a:avLst/>
          </a:prstGeom>
          <a:solidFill>
            <a:srgbClr val="8FA4CC"/>
          </a:solidFill>
          <a:ln/>
        </p:spPr>
      </p:sp>
      <p:sp>
        <p:nvSpPr>
          <p:cNvPr id="13" name="Shape 11"/>
          <p:cNvSpPr/>
          <p:nvPr/>
        </p:nvSpPr>
        <p:spPr>
          <a:xfrm>
            <a:off x="2011680" y="1764792"/>
            <a:ext cx="969264" cy="292608"/>
          </a:xfrm>
          <a:prstGeom prst="rect">
            <a:avLst/>
          </a:prstGeom>
          <a:solidFill>
            <a:srgbClr val="0EA5A0"/>
          </a:solidFill>
          <a:ln/>
        </p:spPr>
      </p:sp>
      <p:sp>
        <p:nvSpPr>
          <p:cNvPr id="14" name="Text 12"/>
          <p:cNvSpPr/>
          <p:nvPr/>
        </p:nvSpPr>
        <p:spPr>
          <a:xfrm>
            <a:off x="2011680" y="1764792"/>
            <a:ext cx="9692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L1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4453128" y="1581912"/>
            <a:ext cx="54864" cy="182880"/>
          </a:xfrm>
          <a:prstGeom prst="rect">
            <a:avLst/>
          </a:prstGeom>
          <a:solidFill>
            <a:srgbClr val="8FA4CC"/>
          </a:solidFill>
          <a:ln/>
        </p:spPr>
      </p:sp>
      <p:sp>
        <p:nvSpPr>
          <p:cNvPr id="16" name="Shape 14"/>
          <p:cNvSpPr/>
          <p:nvPr/>
        </p:nvSpPr>
        <p:spPr>
          <a:xfrm>
            <a:off x="4023360" y="1764792"/>
            <a:ext cx="969264" cy="292608"/>
          </a:xfrm>
          <a:prstGeom prst="rect">
            <a:avLst/>
          </a:prstGeom>
          <a:solidFill>
            <a:srgbClr val="0EA5A0"/>
          </a:solidFill>
          <a:ln/>
        </p:spPr>
      </p:sp>
      <p:sp>
        <p:nvSpPr>
          <p:cNvPr id="17" name="Text 15"/>
          <p:cNvSpPr/>
          <p:nvPr/>
        </p:nvSpPr>
        <p:spPr>
          <a:xfrm>
            <a:off x="4023360" y="1764792"/>
            <a:ext cx="9692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L1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6464808" y="1581912"/>
            <a:ext cx="54864" cy="182880"/>
          </a:xfrm>
          <a:prstGeom prst="rect">
            <a:avLst/>
          </a:prstGeom>
          <a:solidFill>
            <a:srgbClr val="8FA4CC"/>
          </a:solidFill>
          <a:ln/>
        </p:spPr>
      </p:sp>
      <p:sp>
        <p:nvSpPr>
          <p:cNvPr id="19" name="Shape 17"/>
          <p:cNvSpPr/>
          <p:nvPr/>
        </p:nvSpPr>
        <p:spPr>
          <a:xfrm>
            <a:off x="6035040" y="1764792"/>
            <a:ext cx="969264" cy="292608"/>
          </a:xfrm>
          <a:prstGeom prst="rect">
            <a:avLst/>
          </a:prstGeom>
          <a:solidFill>
            <a:srgbClr val="0EA5A0"/>
          </a:solidFill>
          <a:ln/>
        </p:spPr>
      </p:sp>
      <p:sp>
        <p:nvSpPr>
          <p:cNvPr id="20" name="Text 18"/>
          <p:cNvSpPr/>
          <p:nvPr/>
        </p:nvSpPr>
        <p:spPr>
          <a:xfrm>
            <a:off x="6035040" y="1764792"/>
            <a:ext cx="9692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L1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365760" y="1764792"/>
            <a:ext cx="16459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0E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1 — Your Direct Recruits (Unlimited)</a:t>
            </a:r>
            <a:endParaRPr lang="en-US" sz="950" dirty="0"/>
          </a:p>
        </p:txBody>
      </p:sp>
      <p:sp>
        <p:nvSpPr>
          <p:cNvPr id="22" name="Shape 20"/>
          <p:cNvSpPr/>
          <p:nvPr/>
        </p:nvSpPr>
        <p:spPr>
          <a:xfrm>
            <a:off x="2587752" y="2057400"/>
            <a:ext cx="54864" cy="182880"/>
          </a:xfrm>
          <a:prstGeom prst="rect">
            <a:avLst/>
          </a:prstGeom>
          <a:solidFill>
            <a:srgbClr val="8FA4CC"/>
          </a:solidFill>
          <a:ln/>
        </p:spPr>
      </p:sp>
      <p:sp>
        <p:nvSpPr>
          <p:cNvPr id="23" name="Shape 21"/>
          <p:cNvSpPr/>
          <p:nvPr/>
        </p:nvSpPr>
        <p:spPr>
          <a:xfrm>
            <a:off x="4544568" y="2057400"/>
            <a:ext cx="54864" cy="182880"/>
          </a:xfrm>
          <a:prstGeom prst="rect">
            <a:avLst/>
          </a:prstGeom>
          <a:solidFill>
            <a:srgbClr val="8FA4CC"/>
          </a:solidFill>
          <a:ln/>
        </p:spPr>
      </p:sp>
      <p:sp>
        <p:nvSpPr>
          <p:cNvPr id="24" name="Shape 22"/>
          <p:cNvSpPr/>
          <p:nvPr/>
        </p:nvSpPr>
        <p:spPr>
          <a:xfrm>
            <a:off x="6519672" y="2057400"/>
            <a:ext cx="54864" cy="182880"/>
          </a:xfrm>
          <a:prstGeom prst="rect">
            <a:avLst/>
          </a:prstGeom>
          <a:solidFill>
            <a:srgbClr val="8FA4CC"/>
          </a:solidFill>
          <a:ln/>
        </p:spPr>
      </p:sp>
      <p:sp>
        <p:nvSpPr>
          <p:cNvPr id="25" name="Shape 23"/>
          <p:cNvSpPr/>
          <p:nvPr/>
        </p:nvSpPr>
        <p:spPr>
          <a:xfrm>
            <a:off x="1097280" y="2240280"/>
            <a:ext cx="877824" cy="274320"/>
          </a:xfrm>
          <a:prstGeom prst="rect">
            <a:avLst/>
          </a:prstGeom>
          <a:solidFill>
            <a:srgbClr val="1A3A8F"/>
          </a:solidFill>
          <a:ln/>
        </p:spPr>
      </p:sp>
      <p:sp>
        <p:nvSpPr>
          <p:cNvPr id="26" name="Text 24"/>
          <p:cNvSpPr/>
          <p:nvPr/>
        </p:nvSpPr>
        <p:spPr>
          <a:xfrm>
            <a:off x="1097280" y="2240280"/>
            <a:ext cx="8778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L2</a:t>
            </a:r>
            <a:endParaRPr lang="en-US" sz="1000" dirty="0"/>
          </a:p>
        </p:txBody>
      </p:sp>
      <p:sp>
        <p:nvSpPr>
          <p:cNvPr id="27" name="Shape 25"/>
          <p:cNvSpPr/>
          <p:nvPr/>
        </p:nvSpPr>
        <p:spPr>
          <a:xfrm>
            <a:off x="2286000" y="2240280"/>
            <a:ext cx="877824" cy="274320"/>
          </a:xfrm>
          <a:prstGeom prst="rect">
            <a:avLst/>
          </a:prstGeom>
          <a:solidFill>
            <a:srgbClr val="1A3A8F"/>
          </a:solidFill>
          <a:ln/>
        </p:spPr>
      </p:sp>
      <p:sp>
        <p:nvSpPr>
          <p:cNvPr id="28" name="Text 26"/>
          <p:cNvSpPr/>
          <p:nvPr/>
        </p:nvSpPr>
        <p:spPr>
          <a:xfrm>
            <a:off x="2286000" y="2240280"/>
            <a:ext cx="8778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L2</a:t>
            </a:r>
            <a:endParaRPr lang="en-US" sz="1000" dirty="0"/>
          </a:p>
        </p:txBody>
      </p:sp>
      <p:sp>
        <p:nvSpPr>
          <p:cNvPr id="29" name="Shape 27"/>
          <p:cNvSpPr/>
          <p:nvPr/>
        </p:nvSpPr>
        <p:spPr>
          <a:xfrm>
            <a:off x="3474720" y="2240280"/>
            <a:ext cx="877824" cy="274320"/>
          </a:xfrm>
          <a:prstGeom prst="rect">
            <a:avLst/>
          </a:prstGeom>
          <a:solidFill>
            <a:srgbClr val="1A3A8F"/>
          </a:solidFill>
          <a:ln/>
        </p:spPr>
      </p:sp>
      <p:sp>
        <p:nvSpPr>
          <p:cNvPr id="30" name="Text 28"/>
          <p:cNvSpPr/>
          <p:nvPr/>
        </p:nvSpPr>
        <p:spPr>
          <a:xfrm>
            <a:off x="3474720" y="2240280"/>
            <a:ext cx="8778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L2</a:t>
            </a:r>
            <a:endParaRPr lang="en-US" sz="1000" dirty="0"/>
          </a:p>
        </p:txBody>
      </p:sp>
      <p:sp>
        <p:nvSpPr>
          <p:cNvPr id="31" name="Shape 29"/>
          <p:cNvSpPr/>
          <p:nvPr/>
        </p:nvSpPr>
        <p:spPr>
          <a:xfrm>
            <a:off x="4663440" y="2240280"/>
            <a:ext cx="877824" cy="274320"/>
          </a:xfrm>
          <a:prstGeom prst="rect">
            <a:avLst/>
          </a:prstGeom>
          <a:solidFill>
            <a:srgbClr val="1A3A8F"/>
          </a:solidFill>
          <a:ln/>
        </p:spPr>
      </p:sp>
      <p:sp>
        <p:nvSpPr>
          <p:cNvPr id="32" name="Text 30"/>
          <p:cNvSpPr/>
          <p:nvPr/>
        </p:nvSpPr>
        <p:spPr>
          <a:xfrm>
            <a:off x="4663440" y="2240280"/>
            <a:ext cx="8778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L2</a:t>
            </a:r>
            <a:endParaRPr lang="en-US" sz="1000" dirty="0"/>
          </a:p>
        </p:txBody>
      </p:sp>
      <p:sp>
        <p:nvSpPr>
          <p:cNvPr id="33" name="Shape 31"/>
          <p:cNvSpPr/>
          <p:nvPr/>
        </p:nvSpPr>
        <p:spPr>
          <a:xfrm>
            <a:off x="5852160" y="2240280"/>
            <a:ext cx="877824" cy="274320"/>
          </a:xfrm>
          <a:prstGeom prst="rect">
            <a:avLst/>
          </a:prstGeom>
          <a:solidFill>
            <a:srgbClr val="1A3A8F"/>
          </a:solidFill>
          <a:ln/>
        </p:spPr>
      </p:sp>
      <p:sp>
        <p:nvSpPr>
          <p:cNvPr id="34" name="Text 32"/>
          <p:cNvSpPr/>
          <p:nvPr/>
        </p:nvSpPr>
        <p:spPr>
          <a:xfrm>
            <a:off x="5852160" y="2240280"/>
            <a:ext cx="8778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L2</a:t>
            </a:r>
            <a:endParaRPr lang="en-US" sz="1000" dirty="0"/>
          </a:p>
        </p:txBody>
      </p:sp>
      <p:sp>
        <p:nvSpPr>
          <p:cNvPr id="35" name="Shape 33"/>
          <p:cNvSpPr/>
          <p:nvPr/>
        </p:nvSpPr>
        <p:spPr>
          <a:xfrm>
            <a:off x="7040880" y="2240280"/>
            <a:ext cx="877824" cy="274320"/>
          </a:xfrm>
          <a:prstGeom prst="rect">
            <a:avLst/>
          </a:prstGeom>
          <a:solidFill>
            <a:srgbClr val="1A3A8F"/>
          </a:solidFill>
          <a:ln/>
        </p:spPr>
      </p:sp>
      <p:sp>
        <p:nvSpPr>
          <p:cNvPr id="36" name="Text 34"/>
          <p:cNvSpPr/>
          <p:nvPr/>
        </p:nvSpPr>
        <p:spPr>
          <a:xfrm>
            <a:off x="7040880" y="2240280"/>
            <a:ext cx="8778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L2</a:t>
            </a:r>
            <a:endParaRPr lang="en-US" sz="1000" dirty="0"/>
          </a:p>
        </p:txBody>
      </p:sp>
      <p:sp>
        <p:nvSpPr>
          <p:cNvPr id="37" name="Text 35"/>
          <p:cNvSpPr/>
          <p:nvPr/>
        </p:nvSpPr>
        <p:spPr>
          <a:xfrm>
            <a:off x="365760" y="2240280"/>
            <a:ext cx="685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2 — Their Recruits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365760" y="265176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3</a:t>
            </a:r>
            <a:endParaRPr lang="en-US" sz="1000" dirty="0"/>
          </a:p>
        </p:txBody>
      </p:sp>
      <p:sp>
        <p:nvSpPr>
          <p:cNvPr id="39" name="Shape 37"/>
          <p:cNvSpPr/>
          <p:nvPr/>
        </p:nvSpPr>
        <p:spPr>
          <a:xfrm>
            <a:off x="1508760" y="2651760"/>
            <a:ext cx="6400800" cy="274320"/>
          </a:xfrm>
          <a:prstGeom prst="rect">
            <a:avLst/>
          </a:prstGeom>
          <a:solidFill>
            <a:srgbClr val="1D4ED8"/>
          </a:solidFill>
          <a:ln/>
        </p:spPr>
      </p:sp>
      <p:sp>
        <p:nvSpPr>
          <p:cNvPr id="40" name="Shape 38"/>
          <p:cNvSpPr/>
          <p:nvPr/>
        </p:nvSpPr>
        <p:spPr>
          <a:xfrm>
            <a:off x="1554480" y="2651760"/>
            <a:ext cx="621792" cy="274320"/>
          </a:xfrm>
          <a:prstGeom prst="rect">
            <a:avLst/>
          </a:prstGeom>
          <a:solidFill>
            <a:srgbClr val="1D4ED8"/>
          </a:solidFill>
          <a:ln/>
        </p:spPr>
      </p:sp>
      <p:sp>
        <p:nvSpPr>
          <p:cNvPr id="41" name="Shape 39"/>
          <p:cNvSpPr/>
          <p:nvPr/>
        </p:nvSpPr>
        <p:spPr>
          <a:xfrm>
            <a:off x="2258568" y="2651760"/>
            <a:ext cx="621792" cy="274320"/>
          </a:xfrm>
          <a:prstGeom prst="rect">
            <a:avLst/>
          </a:prstGeom>
          <a:solidFill>
            <a:srgbClr val="1D4ED8"/>
          </a:solidFill>
          <a:ln/>
        </p:spPr>
      </p:sp>
      <p:sp>
        <p:nvSpPr>
          <p:cNvPr id="42" name="Shape 40"/>
          <p:cNvSpPr/>
          <p:nvPr/>
        </p:nvSpPr>
        <p:spPr>
          <a:xfrm>
            <a:off x="2962656" y="2651760"/>
            <a:ext cx="621792" cy="274320"/>
          </a:xfrm>
          <a:prstGeom prst="rect">
            <a:avLst/>
          </a:prstGeom>
          <a:solidFill>
            <a:srgbClr val="1D4ED8"/>
          </a:solidFill>
          <a:ln/>
        </p:spPr>
      </p:sp>
      <p:sp>
        <p:nvSpPr>
          <p:cNvPr id="43" name="Shape 41"/>
          <p:cNvSpPr/>
          <p:nvPr/>
        </p:nvSpPr>
        <p:spPr>
          <a:xfrm>
            <a:off x="3666744" y="2651760"/>
            <a:ext cx="621792" cy="274320"/>
          </a:xfrm>
          <a:prstGeom prst="rect">
            <a:avLst/>
          </a:prstGeom>
          <a:solidFill>
            <a:srgbClr val="1D4ED8"/>
          </a:solidFill>
          <a:ln/>
        </p:spPr>
      </p:sp>
      <p:sp>
        <p:nvSpPr>
          <p:cNvPr id="44" name="Shape 42"/>
          <p:cNvSpPr/>
          <p:nvPr/>
        </p:nvSpPr>
        <p:spPr>
          <a:xfrm>
            <a:off x="4370832" y="2651760"/>
            <a:ext cx="621792" cy="274320"/>
          </a:xfrm>
          <a:prstGeom prst="rect">
            <a:avLst/>
          </a:prstGeom>
          <a:solidFill>
            <a:srgbClr val="1D4ED8"/>
          </a:solidFill>
          <a:ln/>
        </p:spPr>
      </p:sp>
      <p:sp>
        <p:nvSpPr>
          <p:cNvPr id="45" name="Shape 43"/>
          <p:cNvSpPr/>
          <p:nvPr/>
        </p:nvSpPr>
        <p:spPr>
          <a:xfrm>
            <a:off x="5074920" y="2651760"/>
            <a:ext cx="621792" cy="274320"/>
          </a:xfrm>
          <a:prstGeom prst="rect">
            <a:avLst/>
          </a:prstGeom>
          <a:solidFill>
            <a:srgbClr val="1D4ED8"/>
          </a:solidFill>
          <a:ln/>
        </p:spPr>
      </p:sp>
      <p:sp>
        <p:nvSpPr>
          <p:cNvPr id="46" name="Shape 44"/>
          <p:cNvSpPr/>
          <p:nvPr/>
        </p:nvSpPr>
        <p:spPr>
          <a:xfrm>
            <a:off x="5779008" y="2651760"/>
            <a:ext cx="621792" cy="274320"/>
          </a:xfrm>
          <a:prstGeom prst="rect">
            <a:avLst/>
          </a:prstGeom>
          <a:solidFill>
            <a:srgbClr val="1D4ED8"/>
          </a:solidFill>
          <a:ln/>
        </p:spPr>
      </p:sp>
      <p:sp>
        <p:nvSpPr>
          <p:cNvPr id="47" name="Shape 45"/>
          <p:cNvSpPr/>
          <p:nvPr/>
        </p:nvSpPr>
        <p:spPr>
          <a:xfrm>
            <a:off x="6483096" y="2651760"/>
            <a:ext cx="621792" cy="274320"/>
          </a:xfrm>
          <a:prstGeom prst="rect">
            <a:avLst/>
          </a:prstGeom>
          <a:solidFill>
            <a:srgbClr val="1D4ED8"/>
          </a:solidFill>
          <a:ln/>
        </p:spPr>
      </p:sp>
      <p:sp>
        <p:nvSpPr>
          <p:cNvPr id="48" name="Shape 46"/>
          <p:cNvSpPr/>
          <p:nvPr/>
        </p:nvSpPr>
        <p:spPr>
          <a:xfrm>
            <a:off x="7187184" y="2651760"/>
            <a:ext cx="621792" cy="274320"/>
          </a:xfrm>
          <a:prstGeom prst="rect">
            <a:avLst/>
          </a:prstGeom>
          <a:solidFill>
            <a:srgbClr val="1D4ED8"/>
          </a:solidFill>
          <a:ln/>
        </p:spPr>
      </p:sp>
      <p:sp>
        <p:nvSpPr>
          <p:cNvPr id="49" name="Text 47"/>
          <p:cNvSpPr/>
          <p:nvPr/>
        </p:nvSpPr>
        <p:spPr>
          <a:xfrm>
            <a:off x="1508760" y="265176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3 Nodes</a:t>
            </a:r>
            <a:endParaRPr lang="en-US" sz="1000" dirty="0"/>
          </a:p>
        </p:txBody>
      </p:sp>
      <p:sp>
        <p:nvSpPr>
          <p:cNvPr id="50" name="Text 48"/>
          <p:cNvSpPr/>
          <p:nvPr/>
        </p:nvSpPr>
        <p:spPr>
          <a:xfrm>
            <a:off x="365760" y="301752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4</a:t>
            </a:r>
            <a:endParaRPr lang="en-US" sz="900" dirty="0"/>
          </a:p>
        </p:txBody>
      </p:sp>
      <p:sp>
        <p:nvSpPr>
          <p:cNvPr id="51" name="Shape 49"/>
          <p:cNvSpPr/>
          <p:nvPr/>
        </p:nvSpPr>
        <p:spPr>
          <a:xfrm>
            <a:off x="1508760" y="3017520"/>
            <a:ext cx="6400800" cy="2286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52" name="Text 50"/>
          <p:cNvSpPr/>
          <p:nvPr/>
        </p:nvSpPr>
        <p:spPr>
          <a:xfrm>
            <a:off x="1508760" y="3017520"/>
            <a:ext cx="6400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4 Nodes (Growing)</a:t>
            </a:r>
            <a:endParaRPr lang="en-US" sz="950" dirty="0"/>
          </a:p>
        </p:txBody>
      </p:sp>
      <p:sp>
        <p:nvSpPr>
          <p:cNvPr id="53" name="Text 51"/>
          <p:cNvSpPr/>
          <p:nvPr/>
        </p:nvSpPr>
        <p:spPr>
          <a:xfrm>
            <a:off x="365760" y="3310128"/>
            <a:ext cx="10972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5</a:t>
            </a:r>
            <a:endParaRPr lang="en-US" sz="900" dirty="0"/>
          </a:p>
        </p:txBody>
      </p:sp>
      <p:sp>
        <p:nvSpPr>
          <p:cNvPr id="54" name="Shape 52"/>
          <p:cNvSpPr/>
          <p:nvPr/>
        </p:nvSpPr>
        <p:spPr>
          <a:xfrm>
            <a:off x="1508760" y="3310128"/>
            <a:ext cx="6400800" cy="246888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55" name="Text 53"/>
          <p:cNvSpPr/>
          <p:nvPr/>
        </p:nvSpPr>
        <p:spPr>
          <a:xfrm>
            <a:off x="1508760" y="3310128"/>
            <a:ext cx="640080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5 Nodes (Deepest earning layers)</a:t>
            </a:r>
            <a:endParaRPr lang="en-US" sz="900" dirty="0"/>
          </a:p>
        </p:txBody>
      </p:sp>
      <p:sp>
        <p:nvSpPr>
          <p:cNvPr id="56" name="Text 54"/>
          <p:cNvSpPr/>
          <p:nvPr/>
        </p:nvSpPr>
        <p:spPr>
          <a:xfrm>
            <a:off x="365760" y="3602736"/>
            <a:ext cx="10972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6</a:t>
            </a:r>
            <a:endParaRPr lang="en-US" sz="900" dirty="0"/>
          </a:p>
        </p:txBody>
      </p:sp>
      <p:sp>
        <p:nvSpPr>
          <p:cNvPr id="57" name="Shape 55"/>
          <p:cNvSpPr/>
          <p:nvPr/>
        </p:nvSpPr>
        <p:spPr>
          <a:xfrm>
            <a:off x="1508760" y="3602736"/>
            <a:ext cx="6400800" cy="246888"/>
          </a:xfrm>
          <a:prstGeom prst="rect">
            <a:avLst/>
          </a:prstGeom>
          <a:solidFill>
            <a:srgbClr val="60A5FA"/>
          </a:solidFill>
          <a:ln/>
        </p:spPr>
      </p:sp>
      <p:sp>
        <p:nvSpPr>
          <p:cNvPr id="58" name="Text 56"/>
          <p:cNvSpPr/>
          <p:nvPr/>
        </p:nvSpPr>
        <p:spPr>
          <a:xfrm>
            <a:off x="1508760" y="3602736"/>
            <a:ext cx="640080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6 Nodes (Deepest earning layers)</a:t>
            </a:r>
            <a:endParaRPr lang="en-US" sz="900" dirty="0"/>
          </a:p>
        </p:txBody>
      </p:sp>
      <p:sp>
        <p:nvSpPr>
          <p:cNvPr id="59" name="Text 57"/>
          <p:cNvSpPr/>
          <p:nvPr/>
        </p:nvSpPr>
        <p:spPr>
          <a:xfrm>
            <a:off x="365760" y="3895344"/>
            <a:ext cx="10972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7</a:t>
            </a:r>
            <a:endParaRPr lang="en-US" sz="900" dirty="0"/>
          </a:p>
        </p:txBody>
      </p:sp>
      <p:sp>
        <p:nvSpPr>
          <p:cNvPr id="60" name="Shape 58"/>
          <p:cNvSpPr/>
          <p:nvPr/>
        </p:nvSpPr>
        <p:spPr>
          <a:xfrm>
            <a:off x="1508760" y="3895344"/>
            <a:ext cx="6400800" cy="246888"/>
          </a:xfrm>
          <a:prstGeom prst="rect">
            <a:avLst/>
          </a:prstGeom>
          <a:solidFill>
            <a:srgbClr val="93C5FD"/>
          </a:solidFill>
          <a:ln/>
        </p:spPr>
      </p:sp>
      <p:sp>
        <p:nvSpPr>
          <p:cNvPr id="61" name="Text 59"/>
          <p:cNvSpPr/>
          <p:nvPr/>
        </p:nvSpPr>
        <p:spPr>
          <a:xfrm>
            <a:off x="1508760" y="3895344"/>
            <a:ext cx="640080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00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7 Nodes (Deepest earning layers)</a:t>
            </a:r>
            <a:endParaRPr lang="en-US" sz="900" dirty="0"/>
          </a:p>
        </p:txBody>
      </p:sp>
      <p:sp>
        <p:nvSpPr>
          <p:cNvPr id="62" name="Text 60"/>
          <p:cNvSpPr/>
          <p:nvPr/>
        </p:nvSpPr>
        <p:spPr>
          <a:xfrm>
            <a:off x="365760" y="4187952"/>
            <a:ext cx="10972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8</a:t>
            </a:r>
            <a:endParaRPr lang="en-US" sz="900" dirty="0"/>
          </a:p>
        </p:txBody>
      </p:sp>
      <p:sp>
        <p:nvSpPr>
          <p:cNvPr id="63" name="Shape 61"/>
          <p:cNvSpPr/>
          <p:nvPr/>
        </p:nvSpPr>
        <p:spPr>
          <a:xfrm>
            <a:off x="1508760" y="4187952"/>
            <a:ext cx="6400800" cy="246888"/>
          </a:xfrm>
          <a:prstGeom prst="rect">
            <a:avLst/>
          </a:prstGeom>
          <a:solidFill>
            <a:srgbClr val="BAD4FE"/>
          </a:solidFill>
          <a:ln/>
        </p:spPr>
      </p:sp>
      <p:sp>
        <p:nvSpPr>
          <p:cNvPr id="64" name="Text 62"/>
          <p:cNvSpPr/>
          <p:nvPr/>
        </p:nvSpPr>
        <p:spPr>
          <a:xfrm>
            <a:off x="1508760" y="4187952"/>
            <a:ext cx="640080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00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8 Nodes (Deepest earning layers)</a:t>
            </a:r>
            <a:endParaRPr lang="en-US" sz="900" dirty="0"/>
          </a:p>
        </p:txBody>
      </p:sp>
      <p:sp>
        <p:nvSpPr>
          <p:cNvPr id="65" name="Text 63"/>
          <p:cNvSpPr/>
          <p:nvPr/>
        </p:nvSpPr>
        <p:spPr>
          <a:xfrm>
            <a:off x="365760" y="4773168"/>
            <a:ext cx="8412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level generates commission flow back to you — the deeper your network, the greater your passive income.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0F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1A3A8F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164592"/>
            <a:ext cx="2377440" cy="256032"/>
          </a:xfrm>
          <a:prstGeom prst="rect">
            <a:avLst>
              <a:gd name="adj" fmla="val 14286"/>
            </a:avLst>
          </a:prstGeom>
          <a:solidFill>
            <a:srgbClr val="0EA5A0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164592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SECTION 3 — GROWTH MODEL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5029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D1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Exponential Network Growth Example (8×8 Model)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365760" y="1234440"/>
            <a:ext cx="10058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E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1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1463040" y="1170432"/>
            <a:ext cx="603871" cy="347472"/>
          </a:xfrm>
          <a:prstGeom prst="rect">
            <a:avLst/>
          </a:prstGeom>
          <a:solidFill>
            <a:srgbClr val="0EA5A0"/>
          </a:solidFill>
          <a:ln/>
        </p:spPr>
      </p:sp>
      <p:sp>
        <p:nvSpPr>
          <p:cNvPr id="8" name="Text 6"/>
          <p:cNvSpPr/>
          <p:nvPr/>
        </p:nvSpPr>
        <p:spPr>
          <a:xfrm>
            <a:off x="2112631" y="1207008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D1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4206240" y="1243584"/>
            <a:ext cx="4389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 referrals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365760" y="1700784"/>
            <a:ext cx="10058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E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2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1463040" y="1636776"/>
            <a:ext cx="1147261" cy="347472"/>
          </a:xfrm>
          <a:prstGeom prst="rect">
            <a:avLst/>
          </a:prstGeom>
          <a:solidFill>
            <a:srgbClr val="1A3A8F"/>
          </a:solidFill>
          <a:ln/>
        </p:spPr>
      </p:sp>
      <p:sp>
        <p:nvSpPr>
          <p:cNvPr id="12" name="Text 10"/>
          <p:cNvSpPr/>
          <p:nvPr/>
        </p:nvSpPr>
        <p:spPr>
          <a:xfrm>
            <a:off x="2656021" y="1673352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D1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64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206240" y="1709928"/>
            <a:ext cx="4389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8×8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365760" y="2167128"/>
            <a:ext cx="10058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E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3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1463040" y="2103120"/>
            <a:ext cx="1715036" cy="347472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6" name="Text 14"/>
          <p:cNvSpPr/>
          <p:nvPr/>
        </p:nvSpPr>
        <p:spPr>
          <a:xfrm>
            <a:off x="3223796" y="2139696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D1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512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4206240" y="2176272"/>
            <a:ext cx="4389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64×8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365760" y="2633472"/>
            <a:ext cx="10058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E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4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1463040" y="2569464"/>
            <a:ext cx="2286067" cy="347472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20" name="Text 18"/>
          <p:cNvSpPr/>
          <p:nvPr/>
        </p:nvSpPr>
        <p:spPr>
          <a:xfrm>
            <a:off x="3794827" y="2606040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D1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4,096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4206240" y="2642616"/>
            <a:ext cx="4389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512×8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365760" y="3099816"/>
            <a:ext cx="10058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E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5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1463040" y="3035808"/>
            <a:ext cx="2857508" cy="347472"/>
          </a:xfrm>
          <a:prstGeom prst="rect">
            <a:avLst/>
          </a:prstGeom>
          <a:solidFill>
            <a:srgbClr val="60A5FA"/>
          </a:solidFill>
          <a:ln/>
        </p:spPr>
      </p:sp>
      <p:sp>
        <p:nvSpPr>
          <p:cNvPr id="24" name="Text 22"/>
          <p:cNvSpPr/>
          <p:nvPr/>
        </p:nvSpPr>
        <p:spPr>
          <a:xfrm>
            <a:off x="4366268" y="3072384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D1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32,768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4206240" y="3108960"/>
            <a:ext cx="4389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4,096×8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365760" y="3566160"/>
            <a:ext cx="10058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E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6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1463040" y="3502152"/>
            <a:ext cx="3429001" cy="347472"/>
          </a:xfrm>
          <a:prstGeom prst="rect">
            <a:avLst/>
          </a:prstGeom>
          <a:solidFill>
            <a:srgbClr val="93C5FD"/>
          </a:solidFill>
          <a:ln/>
        </p:spPr>
      </p:sp>
      <p:sp>
        <p:nvSpPr>
          <p:cNvPr id="28" name="Text 26"/>
          <p:cNvSpPr/>
          <p:nvPr/>
        </p:nvSpPr>
        <p:spPr>
          <a:xfrm>
            <a:off x="4937761" y="3538728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D1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262,144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206240" y="3575304"/>
            <a:ext cx="4389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32,768×8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365760" y="4032504"/>
            <a:ext cx="10058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E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7</a:t>
            </a:r>
            <a:endParaRPr lang="en-US" sz="1100" dirty="0"/>
          </a:p>
        </p:txBody>
      </p:sp>
      <p:sp>
        <p:nvSpPr>
          <p:cNvPr id="31" name="Shape 29"/>
          <p:cNvSpPr/>
          <p:nvPr/>
        </p:nvSpPr>
        <p:spPr>
          <a:xfrm>
            <a:off x="1463040" y="3968496"/>
            <a:ext cx="4000500" cy="347472"/>
          </a:xfrm>
          <a:prstGeom prst="rect">
            <a:avLst/>
          </a:prstGeom>
          <a:solidFill>
            <a:srgbClr val="BAD4FE"/>
          </a:solidFill>
          <a:ln/>
        </p:spPr>
      </p:sp>
      <p:sp>
        <p:nvSpPr>
          <p:cNvPr id="32" name="Text 30"/>
          <p:cNvSpPr/>
          <p:nvPr/>
        </p:nvSpPr>
        <p:spPr>
          <a:xfrm>
            <a:off x="5509260" y="4005072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D1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2,097,152</a:t>
            </a:r>
            <a:endParaRPr lang="en-US" sz="1300" dirty="0"/>
          </a:p>
        </p:txBody>
      </p:sp>
      <p:sp>
        <p:nvSpPr>
          <p:cNvPr id="33" name="Text 31"/>
          <p:cNvSpPr/>
          <p:nvPr/>
        </p:nvSpPr>
        <p:spPr>
          <a:xfrm>
            <a:off x="4206240" y="4041648"/>
            <a:ext cx="4389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2M+</a:t>
            </a:r>
            <a:endParaRPr lang="en-US" sz="1000" dirty="0"/>
          </a:p>
        </p:txBody>
      </p:sp>
      <p:sp>
        <p:nvSpPr>
          <p:cNvPr id="34" name="Text 32"/>
          <p:cNvSpPr/>
          <p:nvPr/>
        </p:nvSpPr>
        <p:spPr>
          <a:xfrm>
            <a:off x="365760" y="4498848"/>
            <a:ext cx="10058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E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8</a:t>
            </a:r>
            <a:endParaRPr lang="en-US" sz="1100" dirty="0"/>
          </a:p>
        </p:txBody>
      </p:sp>
      <p:sp>
        <p:nvSpPr>
          <p:cNvPr id="35" name="Shape 33"/>
          <p:cNvSpPr/>
          <p:nvPr/>
        </p:nvSpPr>
        <p:spPr>
          <a:xfrm>
            <a:off x="1463040" y="4434840"/>
            <a:ext cx="4572000" cy="347472"/>
          </a:xfrm>
          <a:prstGeom prst="rect">
            <a:avLst/>
          </a:prstGeom>
          <a:solidFill>
            <a:srgbClr val="DBEAFE"/>
          </a:solidFill>
          <a:ln/>
        </p:spPr>
      </p:sp>
      <p:sp>
        <p:nvSpPr>
          <p:cNvPr id="36" name="Text 34"/>
          <p:cNvSpPr/>
          <p:nvPr/>
        </p:nvSpPr>
        <p:spPr>
          <a:xfrm>
            <a:off x="6080760" y="4471416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D1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16,777,216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4206240" y="4507992"/>
            <a:ext cx="4389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16M+ theoretical max</a:t>
            </a:r>
            <a:endParaRPr lang="en-US" sz="1000" dirty="0"/>
          </a:p>
        </p:txBody>
      </p:sp>
      <p:sp>
        <p:nvSpPr>
          <p:cNvPr id="38" name="Shape 36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D1B40"/>
          </a:solidFill>
          <a:ln/>
        </p:spPr>
      </p:sp>
      <p:sp>
        <p:nvSpPr>
          <p:cNvPr id="39" name="Text 37"/>
          <p:cNvSpPr/>
          <p:nvPr/>
        </p:nvSpPr>
        <p:spPr>
          <a:xfrm>
            <a:off x="457200" y="4828032"/>
            <a:ext cx="84124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i="1" dirty="0">
                <a:solidFill>
                  <a:srgbClr val="E8EF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  Theoretical maximum assuming every member recruits exactly 8. Actual numbers depend on active member participation.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D1B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0EA5A0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164592"/>
            <a:ext cx="2377440" cy="256032"/>
          </a:xfrm>
          <a:prstGeom prst="rect">
            <a:avLst>
              <a:gd name="adj" fmla="val 14286"/>
            </a:avLst>
          </a:prstGeom>
          <a:solidFill>
            <a:srgbClr val="0EA5A0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164592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SECTION 3 — DUPLICATION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5029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Duplication Strategy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457200" y="100584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Balanced duplication is the engine of exponential network growth.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365760" y="1508760"/>
            <a:ext cx="1005840" cy="822960"/>
          </a:xfrm>
          <a:prstGeom prst="rect">
            <a:avLst/>
          </a:prstGeom>
          <a:solidFill>
            <a:srgbClr val="1A3A8F"/>
          </a:solidFill>
          <a:ln/>
        </p:spPr>
      </p:sp>
      <p:sp>
        <p:nvSpPr>
          <p:cNvPr id="8" name="Text 6"/>
          <p:cNvSpPr/>
          <p:nvPr/>
        </p:nvSpPr>
        <p:spPr>
          <a:xfrm>
            <a:off x="365760" y="1554480"/>
            <a:ext cx="1005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E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1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530352" y="1874520"/>
            <a:ext cx="65836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1508760" y="1554480"/>
            <a:ext cx="548640" cy="347472"/>
          </a:xfrm>
          <a:prstGeom prst="rect">
            <a:avLst/>
          </a:prstGeom>
          <a:solidFill>
            <a:srgbClr val="0EA5A0"/>
          </a:solidFill>
          <a:ln/>
        </p:spPr>
      </p:sp>
      <p:sp>
        <p:nvSpPr>
          <p:cNvPr id="11" name="Text 9"/>
          <p:cNvSpPr/>
          <p:nvPr/>
        </p:nvSpPr>
        <p:spPr>
          <a:xfrm>
            <a:off x="1554480" y="1572768"/>
            <a:ext cx="4572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recruit 8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1508760" y="1984248"/>
            <a:ext cx="71323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personal commitment — 8 direct referrals at Level 1.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365760" y="2624328"/>
            <a:ext cx="1005840" cy="822960"/>
          </a:xfrm>
          <a:prstGeom prst="rect">
            <a:avLst/>
          </a:prstGeom>
          <a:solidFill>
            <a:srgbClr val="1A3A8F"/>
          </a:solidFill>
          <a:ln/>
        </p:spPr>
      </p:sp>
      <p:sp>
        <p:nvSpPr>
          <p:cNvPr id="14" name="Text 12"/>
          <p:cNvSpPr/>
          <p:nvPr/>
        </p:nvSpPr>
        <p:spPr>
          <a:xfrm>
            <a:off x="365760" y="2670048"/>
            <a:ext cx="1005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E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2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530352" y="2990088"/>
            <a:ext cx="65836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1508760" y="2670048"/>
            <a:ext cx="2286000" cy="347472"/>
          </a:xfrm>
          <a:prstGeom prst="rect">
            <a:avLst/>
          </a:prstGeom>
          <a:solidFill>
            <a:srgbClr val="0EA5A0"/>
          </a:solidFill>
          <a:ln/>
        </p:spPr>
      </p:sp>
      <p:sp>
        <p:nvSpPr>
          <p:cNvPr id="17" name="Text 15"/>
          <p:cNvSpPr/>
          <p:nvPr/>
        </p:nvSpPr>
        <p:spPr>
          <a:xfrm>
            <a:off x="1554480" y="2688336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Those 8 each recruit 8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1508760" y="3099816"/>
            <a:ext cx="71323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Level 1 duplicates your effort = 64 active members.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365760" y="3739896"/>
            <a:ext cx="1005840" cy="822960"/>
          </a:xfrm>
          <a:prstGeom prst="rect">
            <a:avLst/>
          </a:prstGeom>
          <a:solidFill>
            <a:srgbClr val="1A3A8F"/>
          </a:solidFill>
          <a:ln/>
        </p:spPr>
      </p:sp>
      <p:sp>
        <p:nvSpPr>
          <p:cNvPr id="20" name="Text 18"/>
          <p:cNvSpPr/>
          <p:nvPr/>
        </p:nvSpPr>
        <p:spPr>
          <a:xfrm>
            <a:off x="365760" y="3785616"/>
            <a:ext cx="1005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E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3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530352" y="4105656"/>
            <a:ext cx="65836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800" dirty="0"/>
          </a:p>
        </p:txBody>
      </p:sp>
      <p:sp>
        <p:nvSpPr>
          <p:cNvPr id="22" name="Shape 20"/>
          <p:cNvSpPr/>
          <p:nvPr/>
        </p:nvSpPr>
        <p:spPr>
          <a:xfrm>
            <a:off x="1508760" y="3785616"/>
            <a:ext cx="4114800" cy="347472"/>
          </a:xfrm>
          <a:prstGeom prst="rect">
            <a:avLst/>
          </a:prstGeom>
          <a:solidFill>
            <a:srgbClr val="0EA5A0"/>
          </a:solidFill>
          <a:ln/>
        </p:spPr>
      </p:sp>
      <p:sp>
        <p:nvSpPr>
          <p:cNvPr id="23" name="Text 21"/>
          <p:cNvSpPr/>
          <p:nvPr/>
        </p:nvSpPr>
        <p:spPr>
          <a:xfrm>
            <a:off x="1554480" y="3803904"/>
            <a:ext cx="40233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Those 64 each recruit 8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1508760" y="4215384"/>
            <a:ext cx="71323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3 duplication = 512 members. Growth becomes exponential.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365760" y="4572000"/>
            <a:ext cx="8412480" cy="457200"/>
          </a:xfrm>
          <a:prstGeom prst="rect">
            <a:avLst/>
          </a:prstGeom>
          <a:solidFill>
            <a:srgbClr val="0A1128"/>
          </a:solidFill>
          <a:ln w="6350">
            <a:solidFill>
              <a:srgbClr val="D0D9EC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26" name="Text 24"/>
          <p:cNvSpPr/>
          <p:nvPr/>
        </p:nvSpPr>
        <p:spPr>
          <a:xfrm>
            <a:off x="548640" y="461772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duplication matters: Your income grows not from your personal effort alone, but from the collective activity of your entire network. Each recruit who duplicates your 8-recruit strategy multiplies your earning potential by 8×.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0F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1A3A8F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164592"/>
            <a:ext cx="2377440" cy="256032"/>
          </a:xfrm>
          <a:prstGeom prst="rect">
            <a:avLst>
              <a:gd name="adj" fmla="val 14286"/>
            </a:avLst>
          </a:prstGeom>
          <a:solidFill>
            <a:srgbClr val="0EA5A0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164592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SECTION 3 — STABILITY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5029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D1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Unilevel Structure Is Stable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365760" y="1188720"/>
            <a:ext cx="4023360" cy="1115568"/>
          </a:xfrm>
          <a:prstGeom prst="rect">
            <a:avLst/>
          </a:prstGeom>
          <a:solidFill>
            <a:srgbClr val="FFFFFF"/>
          </a:solidFill>
          <a:ln w="6350">
            <a:solidFill>
              <a:srgbClr val="D0D9EC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0352" y="1536192"/>
            <a:ext cx="320040" cy="32004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960120" y="1298448"/>
            <a:ext cx="329184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3A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Predictable Payout Liability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960120" y="1664208"/>
            <a:ext cx="333756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Fixed commission percentages per level allow precise financial modeling. No hidden obligations.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4800600" y="1188720"/>
            <a:ext cx="4023360" cy="1115568"/>
          </a:xfrm>
          <a:prstGeom prst="rect">
            <a:avLst/>
          </a:prstGeom>
          <a:solidFill>
            <a:srgbClr val="FFFFFF"/>
          </a:solidFill>
          <a:ln w="6350">
            <a:solidFill>
              <a:srgbClr val="D0D9EC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5192" y="1536192"/>
            <a:ext cx="320040" cy="32004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394960" y="1298448"/>
            <a:ext cx="329184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3A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Controlled Depth</a:t>
            </a:r>
            <a:endParaRPr lang="en-US" sz="1300" dirty="0"/>
          </a:p>
        </p:txBody>
      </p:sp>
      <p:sp>
        <p:nvSpPr>
          <p:cNvPr id="13" name="Text 9"/>
          <p:cNvSpPr/>
          <p:nvPr/>
        </p:nvSpPr>
        <p:spPr>
          <a:xfrm>
            <a:off x="5394960" y="1664208"/>
            <a:ext cx="333756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8-level cap limits downline exposure. Unlimited width rewards personal effort without pyramid distortion.</a:t>
            </a:r>
            <a:endParaRPr lang="en-US" sz="1100" dirty="0"/>
          </a:p>
        </p:txBody>
      </p:sp>
      <p:sp>
        <p:nvSpPr>
          <p:cNvPr id="14" name="Shape 10"/>
          <p:cNvSpPr/>
          <p:nvPr/>
        </p:nvSpPr>
        <p:spPr>
          <a:xfrm>
            <a:off x="365760" y="2450592"/>
            <a:ext cx="4023360" cy="1115568"/>
          </a:xfrm>
          <a:prstGeom prst="rect">
            <a:avLst/>
          </a:prstGeom>
          <a:solidFill>
            <a:srgbClr val="FFFFFF"/>
          </a:solidFill>
          <a:ln w="6350">
            <a:solidFill>
              <a:srgbClr val="D0D9EC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352" y="2798064"/>
            <a:ext cx="320040" cy="320040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960120" y="2560320"/>
            <a:ext cx="329184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3A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Scalable Width</a:t>
            </a:r>
            <a:endParaRPr lang="en-US" sz="1300" dirty="0"/>
          </a:p>
        </p:txBody>
      </p:sp>
      <p:sp>
        <p:nvSpPr>
          <p:cNvPr id="17" name="Text 12"/>
          <p:cNvSpPr/>
          <p:nvPr/>
        </p:nvSpPr>
        <p:spPr>
          <a:xfrm>
            <a:off x="960120" y="2926080"/>
            <a:ext cx="333756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the network grows wider, revenue scales — but payout percentages stay fixed, keeping margins intact.</a:t>
            </a:r>
            <a:endParaRPr lang="en-US" sz="1100" dirty="0"/>
          </a:p>
        </p:txBody>
      </p:sp>
      <p:sp>
        <p:nvSpPr>
          <p:cNvPr id="18" name="Shape 13"/>
          <p:cNvSpPr/>
          <p:nvPr/>
        </p:nvSpPr>
        <p:spPr>
          <a:xfrm>
            <a:off x="4800600" y="2450592"/>
            <a:ext cx="4023360" cy="1115568"/>
          </a:xfrm>
          <a:prstGeom prst="rect">
            <a:avLst/>
          </a:prstGeom>
          <a:solidFill>
            <a:srgbClr val="FFFFFF"/>
          </a:solidFill>
          <a:ln w="6350">
            <a:solidFill>
              <a:srgbClr val="D0D9EC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5192" y="2798064"/>
            <a:ext cx="320040" cy="320040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5394960" y="2560320"/>
            <a:ext cx="329184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3A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Transparent Structure</a:t>
            </a:r>
            <a:endParaRPr lang="en-US" sz="1300" dirty="0"/>
          </a:p>
        </p:txBody>
      </p:sp>
      <p:sp>
        <p:nvSpPr>
          <p:cNvPr id="21" name="Text 15"/>
          <p:cNvSpPr/>
          <p:nvPr/>
        </p:nvSpPr>
        <p:spPr>
          <a:xfrm>
            <a:off x="5394960" y="2926080"/>
            <a:ext cx="333756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member can see exactly what level they are and what commission percentages apply to their downline.</a:t>
            </a:r>
            <a:endParaRPr lang="en-US" sz="1100" dirty="0"/>
          </a:p>
        </p:txBody>
      </p:sp>
      <p:sp>
        <p:nvSpPr>
          <p:cNvPr id="22" name="Shape 16"/>
          <p:cNvSpPr/>
          <p:nvPr/>
        </p:nvSpPr>
        <p:spPr>
          <a:xfrm>
            <a:off x="365760" y="3712464"/>
            <a:ext cx="4023360" cy="1115568"/>
          </a:xfrm>
          <a:prstGeom prst="rect">
            <a:avLst/>
          </a:prstGeom>
          <a:solidFill>
            <a:srgbClr val="FFFFFF"/>
          </a:solidFill>
          <a:ln w="6350">
            <a:solidFill>
              <a:srgbClr val="D0D9EC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pic>
        <p:nvPicPr>
          <p:cNvPr id="2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352" y="4059936"/>
            <a:ext cx="320040" cy="320040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960120" y="3822192"/>
            <a:ext cx="329184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3A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Activity-Gated Earnings</a:t>
            </a:r>
            <a:endParaRPr lang="en-US" sz="1300" dirty="0"/>
          </a:p>
        </p:txBody>
      </p:sp>
      <p:sp>
        <p:nvSpPr>
          <p:cNvPr id="25" name="Text 18"/>
          <p:cNvSpPr/>
          <p:nvPr/>
        </p:nvSpPr>
        <p:spPr>
          <a:xfrm>
            <a:off x="960120" y="4187952"/>
            <a:ext cx="333756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Commissions only flow from active members. Inactive downlines don't drain the commission pool.</a:t>
            </a:r>
            <a:endParaRPr lang="en-US" sz="1100" dirty="0"/>
          </a:p>
        </p:txBody>
      </p:sp>
      <p:sp>
        <p:nvSpPr>
          <p:cNvPr id="26" name="Shape 19"/>
          <p:cNvSpPr/>
          <p:nvPr/>
        </p:nvSpPr>
        <p:spPr>
          <a:xfrm>
            <a:off x="4800600" y="3712464"/>
            <a:ext cx="4023360" cy="1115568"/>
          </a:xfrm>
          <a:prstGeom prst="rect">
            <a:avLst/>
          </a:prstGeom>
          <a:solidFill>
            <a:srgbClr val="FFFFFF"/>
          </a:solidFill>
          <a:ln w="6350">
            <a:solidFill>
              <a:srgbClr val="D0D9EC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pic>
        <p:nvPicPr>
          <p:cNvPr id="2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5192" y="4059936"/>
            <a:ext cx="320040" cy="320040"/>
          </a:xfrm>
          <a:prstGeom prst="rect">
            <a:avLst/>
          </a:prstGeom>
        </p:spPr>
      </p:pic>
      <p:sp>
        <p:nvSpPr>
          <p:cNvPr id="28" name="Text 20"/>
          <p:cNvSpPr/>
          <p:nvPr/>
        </p:nvSpPr>
        <p:spPr>
          <a:xfrm>
            <a:off x="5394960" y="3822192"/>
            <a:ext cx="329184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3A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Meritocratic by Design</a:t>
            </a:r>
            <a:endParaRPr lang="en-US" sz="1300" dirty="0"/>
          </a:p>
        </p:txBody>
      </p:sp>
      <p:sp>
        <p:nvSpPr>
          <p:cNvPr id="29" name="Text 21"/>
          <p:cNvSpPr/>
          <p:nvPr/>
        </p:nvSpPr>
        <p:spPr>
          <a:xfrm>
            <a:off x="5394960" y="4187952"/>
            <a:ext cx="333756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Higher earnings require deeper network building — rewarding effort and leadership proportionally.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D1B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0EA5A0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164592"/>
            <a:ext cx="2377440" cy="256032"/>
          </a:xfrm>
          <a:prstGeom prst="rect">
            <a:avLst>
              <a:gd name="adj" fmla="val 14286"/>
            </a:avLst>
          </a:prstGeom>
          <a:solidFill>
            <a:srgbClr val="0EA5A0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164592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SECTION 4 — COMMISSIONS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5029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Commission Flow Model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457200" y="1024128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any network member makes a qualifying transaction, commissions flow upward through all sponsor levels.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3200400" y="1463040"/>
            <a:ext cx="2743200" cy="384048"/>
          </a:xfrm>
          <a:prstGeom prst="rect">
            <a:avLst/>
          </a:prstGeom>
          <a:solidFill>
            <a:srgbClr val="1A3A8F"/>
          </a:solidFill>
          <a:ln/>
          <a:effectLst>
            <a:outerShdw sx="100000" sy="100000" kx="0" ky="0" algn="bl" rotWithShape="0" blurRad="50800" dist="25400" dir="8100000">
              <a:srgbClr val="000000">
                <a:alpha val="20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3200400" y="1463040"/>
            <a:ext cx="2743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Member Makes Purchase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517136" y="1847088"/>
            <a:ext cx="109728" cy="164592"/>
          </a:xfrm>
          <a:prstGeom prst="rect">
            <a:avLst/>
          </a:prstGeom>
          <a:solidFill>
            <a:srgbClr val="0EA5A0"/>
          </a:solidFill>
          <a:ln/>
        </p:spPr>
      </p:sp>
      <p:sp>
        <p:nvSpPr>
          <p:cNvPr id="10" name="Text 8"/>
          <p:cNvSpPr/>
          <p:nvPr/>
        </p:nvSpPr>
        <p:spPr>
          <a:xfrm>
            <a:off x="4434840" y="1847088"/>
            <a:ext cx="2743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0E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▼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365760" y="1536192"/>
            <a:ext cx="26517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i="1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100% of Purchase Value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3200400" y="2011680"/>
            <a:ext cx="2743200" cy="384048"/>
          </a:xfrm>
          <a:prstGeom prst="rect">
            <a:avLst/>
          </a:prstGeom>
          <a:solidFill>
            <a:srgbClr val="1A3A8F"/>
          </a:solidFill>
          <a:ln/>
          <a:effectLst>
            <a:outerShdw sx="100000" sy="100000" kx="0" ky="0" algn="bl" rotWithShape="0" blurRad="50800" dist="25400" dir="8100000">
              <a:srgbClr val="000000">
                <a:alpha val="20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3200400" y="2011680"/>
            <a:ext cx="2743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Transaction Processed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4517136" y="2395728"/>
            <a:ext cx="109728" cy="164592"/>
          </a:xfrm>
          <a:prstGeom prst="rect">
            <a:avLst/>
          </a:prstGeom>
          <a:solidFill>
            <a:srgbClr val="0EA5A0"/>
          </a:solidFill>
          <a:ln/>
        </p:spPr>
      </p:sp>
      <p:sp>
        <p:nvSpPr>
          <p:cNvPr id="15" name="Text 13"/>
          <p:cNvSpPr/>
          <p:nvPr/>
        </p:nvSpPr>
        <p:spPr>
          <a:xfrm>
            <a:off x="4434840" y="2395728"/>
            <a:ext cx="2743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0E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▼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65760" y="2084832"/>
            <a:ext cx="26517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i="1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Revenue Recognized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3200400" y="2560320"/>
            <a:ext cx="2743200" cy="384048"/>
          </a:xfrm>
          <a:prstGeom prst="rect">
            <a:avLst/>
          </a:prstGeom>
          <a:solidFill>
            <a:srgbClr val="1A3A8F"/>
          </a:solidFill>
          <a:ln/>
          <a:effectLst>
            <a:outerShdw sx="100000" sy="100000" kx="0" ky="0" algn="bl" rotWithShape="0" blurRad="50800" dist="25400" dir="8100000">
              <a:srgbClr val="000000">
                <a:alpha val="20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3200400" y="2560320"/>
            <a:ext cx="2743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Commission Split Calculated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517136" y="2944368"/>
            <a:ext cx="109728" cy="164592"/>
          </a:xfrm>
          <a:prstGeom prst="rect">
            <a:avLst/>
          </a:prstGeom>
          <a:solidFill>
            <a:srgbClr val="0EA5A0"/>
          </a:solidFill>
          <a:ln/>
        </p:spPr>
      </p:sp>
      <p:sp>
        <p:nvSpPr>
          <p:cNvPr id="20" name="Text 18"/>
          <p:cNvSpPr/>
          <p:nvPr/>
        </p:nvSpPr>
        <p:spPr>
          <a:xfrm>
            <a:off x="4434840" y="2944368"/>
            <a:ext cx="2743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0E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▼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365760" y="2633472"/>
            <a:ext cx="26517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i="1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45% Max Commission Pool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200400" y="3108960"/>
            <a:ext cx="2743200" cy="384048"/>
          </a:xfrm>
          <a:prstGeom prst="rect">
            <a:avLst/>
          </a:prstGeom>
          <a:solidFill>
            <a:srgbClr val="1A3A8F"/>
          </a:solidFill>
          <a:ln/>
          <a:effectLst>
            <a:outerShdw sx="100000" sy="100000" kx="0" ky="0" algn="bl" rotWithShape="0" blurRad="50800" dist="25400" dir="8100000">
              <a:srgbClr val="000000">
                <a:alpha val="20000"/>
              </a:srgbClr>
            </a:outerShdw>
          </a:effectLst>
        </p:spPr>
      </p:sp>
      <p:sp>
        <p:nvSpPr>
          <p:cNvPr id="23" name="Text 21"/>
          <p:cNvSpPr/>
          <p:nvPr/>
        </p:nvSpPr>
        <p:spPr>
          <a:xfrm>
            <a:off x="3200400" y="3108960"/>
            <a:ext cx="2743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Paid Upline to 8 Levels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4517136" y="3493008"/>
            <a:ext cx="109728" cy="164592"/>
          </a:xfrm>
          <a:prstGeom prst="rect">
            <a:avLst/>
          </a:prstGeom>
          <a:solidFill>
            <a:srgbClr val="0EA5A0"/>
          </a:solidFill>
          <a:ln/>
        </p:spPr>
      </p:sp>
      <p:sp>
        <p:nvSpPr>
          <p:cNvPr id="25" name="Text 23"/>
          <p:cNvSpPr/>
          <p:nvPr/>
        </p:nvSpPr>
        <p:spPr>
          <a:xfrm>
            <a:off x="4434840" y="3493008"/>
            <a:ext cx="2743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0E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▼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365760" y="3182112"/>
            <a:ext cx="26517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i="1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Levels 1–8 Receive %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3200400" y="3657600"/>
            <a:ext cx="2743200" cy="384048"/>
          </a:xfrm>
          <a:prstGeom prst="rect">
            <a:avLst/>
          </a:prstGeom>
          <a:solidFill>
            <a:srgbClr val="1A3A8F"/>
          </a:solidFill>
          <a:ln/>
          <a:effectLst>
            <a:outerShdw sx="100000" sy="100000" kx="0" ky="0" algn="bl" rotWithShape="0" blurRad="50800" dist="25400" dir="8100000">
              <a:srgbClr val="000000">
                <a:alpha val="20000"/>
              </a:srgbClr>
            </a:outerShdw>
          </a:effectLst>
        </p:spPr>
      </p:sp>
      <p:sp>
        <p:nvSpPr>
          <p:cNvPr id="28" name="Text 26"/>
          <p:cNvSpPr/>
          <p:nvPr/>
        </p:nvSpPr>
        <p:spPr>
          <a:xfrm>
            <a:off x="3200400" y="3657600"/>
            <a:ext cx="2743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Sponsor Wallets Credited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365760" y="3730752"/>
            <a:ext cx="26517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i="1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Instant Wallet Credit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6080760" y="1508760"/>
            <a:ext cx="2743200" cy="2697480"/>
          </a:xfrm>
          <a:prstGeom prst="rect">
            <a:avLst/>
          </a:prstGeom>
          <a:solidFill>
            <a:srgbClr val="0A1128"/>
          </a:solidFill>
          <a:ln/>
        </p:spPr>
      </p:sp>
      <p:sp>
        <p:nvSpPr>
          <p:cNvPr id="31" name="Text 29"/>
          <p:cNvSpPr/>
          <p:nvPr/>
        </p:nvSpPr>
        <p:spPr>
          <a:xfrm>
            <a:off x="6172200" y="1572768"/>
            <a:ext cx="25603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Principle</a:t>
            </a:r>
            <a:endParaRPr lang="en-US" sz="1200" dirty="0"/>
          </a:p>
        </p:txBody>
      </p:sp>
      <p:pic>
        <p:nvPicPr>
          <p:cNvPr id="3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72200" y="1965960"/>
            <a:ext cx="201168" cy="201168"/>
          </a:xfrm>
          <a:prstGeom prst="rect">
            <a:avLst/>
          </a:prstGeom>
        </p:spPr>
      </p:pic>
      <p:sp>
        <p:nvSpPr>
          <p:cNvPr id="33" name="Text 30"/>
          <p:cNvSpPr/>
          <p:nvPr/>
        </p:nvSpPr>
        <p:spPr>
          <a:xfrm>
            <a:off x="6446520" y="1947672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Commissions only flow when real transactions occur</a:t>
            </a:r>
            <a:endParaRPr lang="en-US" sz="1100" dirty="0"/>
          </a:p>
        </p:txBody>
      </p:sp>
      <p:pic>
        <p:nvPicPr>
          <p:cNvPr id="3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0" y="2478024"/>
            <a:ext cx="201168" cy="201168"/>
          </a:xfrm>
          <a:prstGeom prst="rect">
            <a:avLst/>
          </a:prstGeom>
        </p:spPr>
      </p:pic>
      <p:sp>
        <p:nvSpPr>
          <p:cNvPr id="35" name="Text 31"/>
          <p:cNvSpPr/>
          <p:nvPr/>
        </p:nvSpPr>
        <p:spPr>
          <a:xfrm>
            <a:off x="6446520" y="2459736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commission for mere registration</a:t>
            </a:r>
            <a:endParaRPr lang="en-US" sz="1100" dirty="0"/>
          </a:p>
        </p:txBody>
      </p:sp>
      <p:pic>
        <p:nvPicPr>
          <p:cNvPr id="3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200" y="2990088"/>
            <a:ext cx="201168" cy="201168"/>
          </a:xfrm>
          <a:prstGeom prst="rect">
            <a:avLst/>
          </a:prstGeom>
        </p:spPr>
      </p:pic>
      <p:sp>
        <p:nvSpPr>
          <p:cNvPr id="37" name="Text 32"/>
          <p:cNvSpPr/>
          <p:nvPr/>
        </p:nvSpPr>
        <p:spPr>
          <a:xfrm>
            <a:off x="6446520" y="2971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Activity-gated = sustainable revenue</a:t>
            </a:r>
            <a:endParaRPr lang="en-US" sz="1100" dirty="0"/>
          </a:p>
        </p:txBody>
      </p:sp>
      <p:pic>
        <p:nvPicPr>
          <p:cNvPr id="3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200" y="3502152"/>
            <a:ext cx="201168" cy="201168"/>
          </a:xfrm>
          <a:prstGeom prst="rect">
            <a:avLst/>
          </a:prstGeom>
        </p:spPr>
      </p:pic>
      <p:sp>
        <p:nvSpPr>
          <p:cNvPr id="39" name="Text 33"/>
          <p:cNvSpPr/>
          <p:nvPr/>
        </p:nvSpPr>
        <p:spPr>
          <a:xfrm>
            <a:off x="6446520" y="3483864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payouts funded by real commerce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0F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1A3A8F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164592"/>
            <a:ext cx="2377440" cy="256032"/>
          </a:xfrm>
          <a:prstGeom prst="rect">
            <a:avLst>
              <a:gd name="adj" fmla="val 14286"/>
            </a:avLst>
          </a:prstGeom>
          <a:solidFill>
            <a:srgbClr val="0EA5A0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164592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SECTION 4 — PERCENTAGES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5029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D1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Commission Percentage Structure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365760" y="123444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E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0 (You)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1920240" y="1207008"/>
            <a:ext cx="1463040" cy="320040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8" name="Text 6"/>
          <p:cNvSpPr/>
          <p:nvPr/>
        </p:nvSpPr>
        <p:spPr>
          <a:xfrm>
            <a:off x="3493008" y="1225296"/>
            <a:ext cx="502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D1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5%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6400800" y="1261872"/>
            <a:ext cx="23774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Personal activity bonus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365760" y="1655064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E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1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1920240" y="1627632"/>
            <a:ext cx="4389120" cy="320040"/>
          </a:xfrm>
          <a:prstGeom prst="rect">
            <a:avLst/>
          </a:prstGeom>
          <a:solidFill>
            <a:srgbClr val="0EA5A0"/>
          </a:solidFill>
          <a:ln/>
        </p:spPr>
      </p:sp>
      <p:sp>
        <p:nvSpPr>
          <p:cNvPr id="12" name="Text 10"/>
          <p:cNvSpPr/>
          <p:nvPr/>
        </p:nvSpPr>
        <p:spPr>
          <a:xfrm>
            <a:off x="6419088" y="1645920"/>
            <a:ext cx="502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D1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15%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6400800" y="1682496"/>
            <a:ext cx="23774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Highest — direct recruits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365760" y="2075688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2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1920240" y="2048256"/>
            <a:ext cx="2926080" cy="320040"/>
          </a:xfrm>
          <a:prstGeom prst="rect">
            <a:avLst/>
          </a:prstGeom>
          <a:solidFill>
            <a:srgbClr val="1A3A8F"/>
          </a:solidFill>
          <a:ln/>
        </p:spPr>
      </p:sp>
      <p:sp>
        <p:nvSpPr>
          <p:cNvPr id="16" name="Text 14"/>
          <p:cNvSpPr/>
          <p:nvPr/>
        </p:nvSpPr>
        <p:spPr>
          <a:xfrm>
            <a:off x="4956048" y="2066544"/>
            <a:ext cx="502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D1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10%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6400800" y="2103120"/>
            <a:ext cx="23774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Strong returns for deep building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365760" y="2496312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3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1920240" y="2468880"/>
            <a:ext cx="2340864" cy="32004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20" name="Text 18"/>
          <p:cNvSpPr/>
          <p:nvPr/>
        </p:nvSpPr>
        <p:spPr>
          <a:xfrm>
            <a:off x="4370832" y="2487168"/>
            <a:ext cx="502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D1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8%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365760" y="2916936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4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1920240" y="2889504"/>
            <a:ext cx="1463040" cy="32004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23" name="Text 21"/>
          <p:cNvSpPr/>
          <p:nvPr/>
        </p:nvSpPr>
        <p:spPr>
          <a:xfrm>
            <a:off x="3493008" y="2907792"/>
            <a:ext cx="502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D1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5%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365760" y="333756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5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1920240" y="3310128"/>
            <a:ext cx="877824" cy="320040"/>
          </a:xfrm>
          <a:prstGeom prst="rect">
            <a:avLst/>
          </a:prstGeom>
          <a:solidFill>
            <a:srgbClr val="60A5FA"/>
          </a:solidFill>
          <a:ln/>
        </p:spPr>
      </p:sp>
      <p:sp>
        <p:nvSpPr>
          <p:cNvPr id="26" name="Text 24"/>
          <p:cNvSpPr/>
          <p:nvPr/>
        </p:nvSpPr>
        <p:spPr>
          <a:xfrm>
            <a:off x="2907792" y="3328416"/>
            <a:ext cx="502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D1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3%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365760" y="3758184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6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1920240" y="3730752"/>
            <a:ext cx="585216" cy="320040"/>
          </a:xfrm>
          <a:prstGeom prst="rect">
            <a:avLst/>
          </a:prstGeom>
          <a:solidFill>
            <a:srgbClr val="93C5FD"/>
          </a:solidFill>
          <a:ln/>
        </p:spPr>
      </p:sp>
      <p:sp>
        <p:nvSpPr>
          <p:cNvPr id="29" name="Text 27"/>
          <p:cNvSpPr/>
          <p:nvPr/>
        </p:nvSpPr>
        <p:spPr>
          <a:xfrm>
            <a:off x="2615184" y="3749040"/>
            <a:ext cx="502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D1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2%</a:t>
            </a:r>
            <a:endParaRPr lang="en-US" sz="1300" dirty="0"/>
          </a:p>
        </p:txBody>
      </p:sp>
      <p:sp>
        <p:nvSpPr>
          <p:cNvPr id="30" name="Text 28"/>
          <p:cNvSpPr/>
          <p:nvPr/>
        </p:nvSpPr>
        <p:spPr>
          <a:xfrm>
            <a:off x="365760" y="4178808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7</a:t>
            </a:r>
            <a:endParaRPr lang="en-US" sz="1100" dirty="0"/>
          </a:p>
        </p:txBody>
      </p:sp>
      <p:sp>
        <p:nvSpPr>
          <p:cNvPr id="31" name="Shape 29"/>
          <p:cNvSpPr/>
          <p:nvPr/>
        </p:nvSpPr>
        <p:spPr>
          <a:xfrm>
            <a:off x="1920240" y="4151376"/>
            <a:ext cx="292608" cy="320040"/>
          </a:xfrm>
          <a:prstGeom prst="rect">
            <a:avLst/>
          </a:prstGeom>
          <a:solidFill>
            <a:srgbClr val="BAD4FE"/>
          </a:solidFill>
          <a:ln/>
        </p:spPr>
      </p:sp>
      <p:sp>
        <p:nvSpPr>
          <p:cNvPr id="32" name="Text 30"/>
          <p:cNvSpPr/>
          <p:nvPr/>
        </p:nvSpPr>
        <p:spPr>
          <a:xfrm>
            <a:off x="2322576" y="4169664"/>
            <a:ext cx="502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D1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1%</a:t>
            </a:r>
            <a:endParaRPr lang="en-US" sz="1300" dirty="0"/>
          </a:p>
        </p:txBody>
      </p:sp>
      <p:sp>
        <p:nvSpPr>
          <p:cNvPr id="33" name="Text 31"/>
          <p:cNvSpPr/>
          <p:nvPr/>
        </p:nvSpPr>
        <p:spPr>
          <a:xfrm>
            <a:off x="365760" y="4599432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8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1920240" y="4572000"/>
            <a:ext cx="292608" cy="320040"/>
          </a:xfrm>
          <a:prstGeom prst="rect">
            <a:avLst/>
          </a:prstGeom>
          <a:solidFill>
            <a:srgbClr val="DBEAFE"/>
          </a:solidFill>
          <a:ln/>
        </p:spPr>
      </p:sp>
      <p:sp>
        <p:nvSpPr>
          <p:cNvPr id="35" name="Text 33"/>
          <p:cNvSpPr/>
          <p:nvPr/>
        </p:nvSpPr>
        <p:spPr>
          <a:xfrm>
            <a:off x="2322576" y="4590288"/>
            <a:ext cx="502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D1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1%</a:t>
            </a:r>
            <a:endParaRPr lang="en-US" sz="1300" dirty="0"/>
          </a:p>
        </p:txBody>
      </p:sp>
      <p:graphicFrame>
        <p:nvGraphicFramePr>
          <p:cNvPr id="36" name="Chart 0" descr=""/>
          <p:cNvGraphicFramePr/>
          <p:nvPr/>
        </p:nvGraphicFramePr>
        <p:xfrm>
          <a:off x="5760720" y="1188720"/>
          <a:ext cx="3200400" cy="36576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37" name="Shape 34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D1B40"/>
          </a:solidFill>
          <a:ln/>
        </p:spPr>
      </p:sp>
      <p:sp>
        <p:nvSpPr>
          <p:cNvPr id="38" name="Text 35"/>
          <p:cNvSpPr/>
          <p:nvPr/>
        </p:nvSpPr>
        <p:spPr>
          <a:xfrm>
            <a:off x="365760" y="4828032"/>
            <a:ext cx="84124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E8EF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Total: 50% of revenue across all levels.  Cap enforced at 45% maximum for long-term sustainability.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D1B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164592"/>
            <a:ext cx="2377440" cy="256032"/>
          </a:xfrm>
          <a:prstGeom prst="rect">
            <a:avLst>
              <a:gd name="adj" fmla="val 14286"/>
            </a:avLst>
          </a:prstGeom>
          <a:solidFill>
            <a:srgbClr val="0EA5A0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164592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SECTION 4 — SUSTAINABILITY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5029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45% Payout Cap — Financial Safety Mechanism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457200" y="1234440"/>
            <a:ext cx="2286000" cy="1188720"/>
          </a:xfrm>
          <a:prstGeom prst="rect">
            <a:avLst/>
          </a:prstGeom>
          <a:solidFill>
            <a:srgbClr val="1A3A8F"/>
          </a:solidFill>
          <a:ln/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457200" y="1307592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45%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457200" y="1783080"/>
            <a:ext cx="2286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 Payout to Network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3017520" y="1234440"/>
            <a:ext cx="2286000" cy="1188720"/>
          </a:xfrm>
          <a:prstGeom prst="rect">
            <a:avLst/>
          </a:prstGeom>
          <a:solidFill>
            <a:srgbClr val="0EA5A0"/>
          </a:solidFill>
          <a:ln/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3017520" y="1307592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15%</a:t>
            </a:r>
            <a:endParaRPr lang="en-US" sz="2800" dirty="0"/>
          </a:p>
        </p:txBody>
      </p:sp>
      <p:sp>
        <p:nvSpPr>
          <p:cNvPr id="11" name="Text 9"/>
          <p:cNvSpPr/>
          <p:nvPr/>
        </p:nvSpPr>
        <p:spPr>
          <a:xfrm>
            <a:off x="3017520" y="1783080"/>
            <a:ext cx="2286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Salary Pool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5577840" y="1234440"/>
            <a:ext cx="2286000" cy="1188720"/>
          </a:xfrm>
          <a:prstGeom prst="rect">
            <a:avLst/>
          </a:prstGeom>
          <a:solidFill>
            <a:srgbClr val="0D1B40"/>
          </a:solidFill>
          <a:ln/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5577840" y="1307592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40%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5577840" y="1783080"/>
            <a:ext cx="2286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Operations &amp; Reserve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365760" y="2606040"/>
            <a:ext cx="8412480" cy="2011680"/>
          </a:xfrm>
          <a:prstGeom prst="rect">
            <a:avLst/>
          </a:prstGeom>
          <a:solidFill>
            <a:srgbClr val="0A1128"/>
          </a:solidFill>
          <a:ln/>
        </p:spPr>
      </p:sp>
      <p:sp>
        <p:nvSpPr>
          <p:cNvPr id="16" name="Text 14"/>
          <p:cNvSpPr/>
          <p:nvPr/>
        </p:nvSpPr>
        <p:spPr>
          <a:xfrm>
            <a:off x="548640" y="269748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a payout cap?</a:t>
            </a:r>
            <a:endParaRPr lang="en-US" sz="1500" dirty="0"/>
          </a:p>
        </p:txBody>
      </p:sp>
      <p:pic>
        <p:nvPicPr>
          <p:cNvPr id="1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3127248"/>
            <a:ext cx="201168" cy="201168"/>
          </a:xfrm>
          <a:prstGeom prst="rect">
            <a:avLst/>
          </a:prstGeom>
        </p:spPr>
      </p:pic>
      <p:sp>
        <p:nvSpPr>
          <p:cNvPr id="18" name="Text 15"/>
          <p:cNvSpPr/>
          <p:nvPr/>
        </p:nvSpPr>
        <p:spPr>
          <a:xfrm>
            <a:off x="822960" y="3108960"/>
            <a:ext cx="77724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Prevents commission pools from exceeding revenue — the #1 reason network businesses collapse</a:t>
            </a:r>
            <a:endParaRPr lang="en-US" sz="1200" dirty="0"/>
          </a:p>
        </p:txBody>
      </p:sp>
      <p:pic>
        <p:nvPicPr>
          <p:cNvPr id="1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584448"/>
            <a:ext cx="201168" cy="201168"/>
          </a:xfrm>
          <a:prstGeom prst="rect">
            <a:avLst/>
          </a:prstGeom>
        </p:spPr>
      </p:pic>
      <p:sp>
        <p:nvSpPr>
          <p:cNvPr id="20" name="Text 16"/>
          <p:cNvSpPr/>
          <p:nvPr/>
        </p:nvSpPr>
        <p:spPr>
          <a:xfrm>
            <a:off x="822960" y="3566160"/>
            <a:ext cx="77724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40% reserved for operations ensures salaries, tech infrastructure, and compliance are always funded</a:t>
            </a:r>
            <a:endParaRPr lang="en-US" sz="1200" dirty="0"/>
          </a:p>
        </p:txBody>
      </p:sp>
      <p:pic>
        <p:nvPicPr>
          <p:cNvPr id="2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4041648"/>
            <a:ext cx="201168" cy="201168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822960" y="4023360"/>
            <a:ext cx="77724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aggregate commissions would exceed 45%, each participant receives a pro-rata reduction — fair for all</a:t>
            </a:r>
            <a:endParaRPr lang="en-US" sz="1200" dirty="0"/>
          </a:p>
        </p:txBody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4498848"/>
            <a:ext cx="201168" cy="201168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822960" y="4480560"/>
            <a:ext cx="77724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Creates a mathematically verifiable guarantee: the business cannot pay out more than it earns</a:t>
            </a:r>
            <a:endParaRPr lang="en-US" sz="1200" dirty="0"/>
          </a:p>
        </p:txBody>
      </p:sp>
      <p:sp>
        <p:nvSpPr>
          <p:cNvPr id="25" name="Text 19"/>
          <p:cNvSpPr/>
          <p:nvPr/>
        </p:nvSpPr>
        <p:spPr>
          <a:xfrm>
            <a:off x="457200" y="4773168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0E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Revenue = Commission Pool + Salary Pool + Operations. Every dollar in has a defined destination.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0F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0EA5A0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164592"/>
            <a:ext cx="2377440" cy="256032"/>
          </a:xfrm>
          <a:prstGeom prst="rect">
            <a:avLst>
              <a:gd name="adj" fmla="val 14286"/>
            </a:avLst>
          </a:prstGeom>
          <a:solidFill>
            <a:srgbClr val="0EA5A0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164592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SECTION 4 — EXAMPLE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5029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D1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Commission Calculation: Worked Example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365760" y="1143000"/>
            <a:ext cx="3931920" cy="2011680"/>
          </a:xfrm>
          <a:prstGeom prst="rect">
            <a:avLst/>
          </a:prstGeom>
          <a:solidFill>
            <a:srgbClr val="0D1B40"/>
          </a:solidFill>
          <a:ln w="6350">
            <a:solidFill>
              <a:srgbClr val="D0D9EC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548640" y="1234440"/>
            <a:ext cx="3474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E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Scenario Setup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48640" y="1600200"/>
            <a:ext cx="3474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E8EF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have 10 direct Level 1 recruits.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E8EF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member makes a purchase of ₹1,000.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548640" y="2286000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L1 Revenue = ₹10,000</a:t>
            </a:r>
            <a:endParaRPr lang="en-US" sz="1400" dirty="0"/>
          </a:p>
        </p:txBody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6160" y="2286000"/>
            <a:ext cx="365760" cy="365760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4663440" y="1143000"/>
            <a:ext cx="4114800" cy="3840480"/>
          </a:xfrm>
          <a:prstGeom prst="rect">
            <a:avLst/>
          </a:prstGeom>
          <a:solidFill>
            <a:srgbClr val="FFFFFF"/>
          </a:solidFill>
          <a:ln w="6350">
            <a:solidFill>
              <a:srgbClr val="D0D9EC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663440" y="1143000"/>
            <a:ext cx="4114800" cy="411480"/>
          </a:xfrm>
          <a:prstGeom prst="rect">
            <a:avLst/>
          </a:prstGeom>
          <a:solidFill>
            <a:srgbClr val="0EA5A0"/>
          </a:solidFill>
          <a:ln/>
        </p:spPr>
      </p:sp>
      <p:sp>
        <p:nvSpPr>
          <p:cNvPr id="13" name="Text 10"/>
          <p:cNvSpPr/>
          <p:nvPr/>
        </p:nvSpPr>
        <p:spPr>
          <a:xfrm>
            <a:off x="4754880" y="1161288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Earnings Breakdown</a:t>
            </a:r>
            <a:endParaRPr lang="en-US" sz="1300" dirty="0"/>
          </a:p>
        </p:txBody>
      </p:sp>
      <p:graphicFrame>
        <p:nvGraphicFramePr>
          <p:cNvPr id="1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754880" y="1645920"/>
          <a:ext cx="3840480" cy="2194560"/>
        </p:xfrm>
        <a:graphic>
          <a:graphicData uri="http://schemas.openxmlformats.org/drawingml/2006/table">
            <a:tbl>
              <a:tblPr/>
              <a:tblGrid>
                <a:gridCol w="1005840"/>
                <a:gridCol w="640080"/>
                <a:gridCol w="1371600"/>
                <a:gridCol w="822960"/>
              </a:tblGrid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Level</a:t>
                      </a:r>
                      <a:endParaRPr lang="en-US" sz="11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0D9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9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9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9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3A8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Rate</a:t>
                      </a:r>
                      <a:endParaRPr lang="en-US" sz="11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0D9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9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9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9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3A8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Calculation</a:t>
                      </a:r>
                      <a:endParaRPr lang="en-US" sz="11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0D9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9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9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9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3A8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Earnings</a:t>
                      </a:r>
                      <a:endParaRPr lang="en-US" sz="11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0D9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9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9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9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3A8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Level 1</a:t>
                      </a:r>
                      <a:endParaRPr lang="en-US" sz="11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0D9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9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9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9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15%</a:t>
                      </a:r>
                      <a:endParaRPr lang="en-US" sz="11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0D9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9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9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9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</a:rPr>
                        <a:t>15% × ₹1,000 × 10</a:t>
                      </a:r>
                      <a:endParaRPr lang="en-US" sz="10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0D9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9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9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9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059669"/>
                          </a:solidFill>
                        </a:rPr>
                        <a:t>₹1,500</a:t>
                      </a:r>
                      <a:endParaRPr lang="en-US" sz="11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0D9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9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9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9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Level 2 (if 10 each)</a:t>
                      </a:r>
                      <a:endParaRPr lang="en-US" sz="11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0D9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9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9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9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10%</a:t>
                      </a:r>
                      <a:endParaRPr lang="en-US" sz="11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0D9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9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9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9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</a:rPr>
                        <a:t>10% × ₹1,000 × 100</a:t>
                      </a:r>
                      <a:endParaRPr lang="en-US" sz="10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0D9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9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9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9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059669"/>
                          </a:solidFill>
                        </a:rPr>
                        <a:t>₹10,000</a:t>
                      </a:r>
                      <a:endParaRPr lang="en-US" sz="11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0D9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9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9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9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Level 3</a:t>
                      </a:r>
                      <a:endParaRPr lang="en-US" sz="11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0D9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9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9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9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8%</a:t>
                      </a:r>
                      <a:endParaRPr lang="en-US" sz="11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0D9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9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9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9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</a:rPr>
                        <a:t>8% × ₹1,000 × 1,000</a:t>
                      </a:r>
                      <a:endParaRPr lang="en-US" sz="10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0D9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9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9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9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059669"/>
                          </a:solidFill>
                        </a:rPr>
                        <a:t>₹80,000</a:t>
                      </a:r>
                      <a:endParaRPr lang="en-US" sz="11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0D9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9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9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9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Level 4</a:t>
                      </a:r>
                      <a:endParaRPr lang="en-US" sz="11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0D9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9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9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9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5%</a:t>
                      </a:r>
                      <a:endParaRPr lang="en-US" sz="11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0D9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9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9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9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</a:rPr>
                        <a:t>5% × ₹1,000 × 10,000</a:t>
                      </a:r>
                      <a:endParaRPr lang="en-US" sz="10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0D9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9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9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9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059669"/>
                          </a:solidFill>
                        </a:rPr>
                        <a:t>₹5,00,000</a:t>
                      </a:r>
                      <a:endParaRPr lang="en-US" sz="11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0D9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9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9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9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5" name="Text 11"/>
          <p:cNvSpPr/>
          <p:nvPr/>
        </p:nvSpPr>
        <p:spPr>
          <a:xfrm>
            <a:off x="4754880" y="3931920"/>
            <a:ext cx="3840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*Theoretical — assumes equal activity at each level. Actual earnings depend on active downline participation.</a:t>
            </a:r>
            <a:endParaRPr lang="en-US" sz="950" dirty="0"/>
          </a:p>
        </p:txBody>
      </p:sp>
      <p:sp>
        <p:nvSpPr>
          <p:cNvPr id="16" name="Shape 12"/>
          <p:cNvSpPr/>
          <p:nvPr/>
        </p:nvSpPr>
        <p:spPr>
          <a:xfrm>
            <a:off x="365760" y="3291840"/>
            <a:ext cx="3931920" cy="1645920"/>
          </a:xfrm>
          <a:prstGeom prst="rect">
            <a:avLst/>
          </a:prstGeom>
          <a:solidFill>
            <a:srgbClr val="FFFFFF"/>
          </a:solidFill>
          <a:ln w="6350">
            <a:solidFill>
              <a:srgbClr val="D0D9EC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17" name="Text 13"/>
          <p:cNvSpPr/>
          <p:nvPr/>
        </p:nvSpPr>
        <p:spPr>
          <a:xfrm>
            <a:off x="548640" y="3401568"/>
            <a:ext cx="3474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3A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Power of Depth</a:t>
            </a:r>
            <a:endParaRPr lang="en-US" sz="1300" dirty="0"/>
          </a:p>
        </p:txBody>
      </p:sp>
      <p:sp>
        <p:nvSpPr>
          <p:cNvPr id="18" name="Text 14"/>
          <p:cNvSpPr/>
          <p:nvPr/>
        </p:nvSpPr>
        <p:spPr>
          <a:xfrm>
            <a:off x="548640" y="3767328"/>
            <a:ext cx="3474720" cy="10241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1 earns ₹1,500 from 10 members.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2 earns ₹10,000 from 100 members.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3 earns ₹80,000 from 1,000 members.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Deep building multiplies income exponentially.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D1B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164592"/>
            <a:ext cx="2377440" cy="256032"/>
          </a:xfrm>
          <a:prstGeom prst="rect">
            <a:avLst>
              <a:gd name="adj" fmla="val 14286"/>
            </a:avLst>
          </a:prstGeom>
          <a:solidFill>
            <a:srgbClr val="0EA5A0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164592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SECTION 5 — INCOME STREAMS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5029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Income Streams at a Glance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320040" y="1234440"/>
            <a:ext cx="1920240" cy="1600200"/>
          </a:xfrm>
          <a:prstGeom prst="rect">
            <a:avLst/>
          </a:prstGeom>
          <a:solidFill>
            <a:srgbClr val="0EA5A0"/>
          </a:solidFill>
          <a:ln/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393192" y="1307592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>
                    <a:alpha val="6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800" dirty="0"/>
          </a:p>
        </p:txBody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3272" y="1371600"/>
            <a:ext cx="475488" cy="475488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429768" y="1947672"/>
            <a:ext cx="1719072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 Sales Commission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2468880" y="1234440"/>
            <a:ext cx="1920240" cy="1600200"/>
          </a:xfrm>
          <a:prstGeom prst="rect">
            <a:avLst/>
          </a:prstGeom>
          <a:solidFill>
            <a:srgbClr val="1A3A8F"/>
          </a:solidFill>
          <a:ln/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11" name="Text 8"/>
          <p:cNvSpPr/>
          <p:nvPr/>
        </p:nvSpPr>
        <p:spPr>
          <a:xfrm>
            <a:off x="2542032" y="1307592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>
                    <a:alpha val="6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800" dirty="0"/>
          </a:p>
        </p:txBody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2112" y="1371600"/>
            <a:ext cx="475488" cy="475488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2578608" y="1947672"/>
            <a:ext cx="1719072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Company Profit Share</a:t>
            </a:r>
            <a:endParaRPr lang="en-US" sz="1150" dirty="0"/>
          </a:p>
        </p:txBody>
      </p:sp>
      <p:sp>
        <p:nvSpPr>
          <p:cNvPr id="14" name="Shape 10"/>
          <p:cNvSpPr/>
          <p:nvPr/>
        </p:nvSpPr>
        <p:spPr>
          <a:xfrm>
            <a:off x="4617720" y="1234440"/>
            <a:ext cx="1920240" cy="1600200"/>
          </a:xfrm>
          <a:prstGeom prst="rect">
            <a:avLst/>
          </a:prstGeom>
          <a:solidFill>
            <a:srgbClr val="D4A017"/>
          </a:solidFill>
          <a:ln/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15" name="Text 11"/>
          <p:cNvSpPr/>
          <p:nvPr/>
        </p:nvSpPr>
        <p:spPr>
          <a:xfrm>
            <a:off x="4690872" y="1307592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>
                    <a:alpha val="6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80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0952" y="1371600"/>
            <a:ext cx="475488" cy="475488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4727448" y="1947672"/>
            <a:ext cx="1719072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Infinity Growth Bonus</a:t>
            </a:r>
            <a:endParaRPr lang="en-US" sz="1150" dirty="0"/>
          </a:p>
        </p:txBody>
      </p:sp>
      <p:sp>
        <p:nvSpPr>
          <p:cNvPr id="18" name="Shape 13"/>
          <p:cNvSpPr/>
          <p:nvPr/>
        </p:nvSpPr>
        <p:spPr>
          <a:xfrm>
            <a:off x="6766560" y="1234440"/>
            <a:ext cx="1920240" cy="1600200"/>
          </a:xfrm>
          <a:prstGeom prst="rect">
            <a:avLst/>
          </a:prstGeom>
          <a:solidFill>
            <a:srgbClr val="F59E0B"/>
          </a:solidFill>
          <a:ln/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19" name="Text 14"/>
          <p:cNvSpPr/>
          <p:nvPr/>
        </p:nvSpPr>
        <p:spPr>
          <a:xfrm>
            <a:off x="6839712" y="1307592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>
                    <a:alpha val="6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800" dirty="0"/>
          </a:p>
        </p:txBody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79792" y="1371600"/>
            <a:ext cx="475488" cy="475488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6876288" y="1947672"/>
            <a:ext cx="1719072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Rank Achievement Bonus</a:t>
            </a:r>
            <a:endParaRPr lang="en-US" sz="1150" dirty="0"/>
          </a:p>
        </p:txBody>
      </p:sp>
      <p:sp>
        <p:nvSpPr>
          <p:cNvPr id="22" name="Shape 16"/>
          <p:cNvSpPr/>
          <p:nvPr/>
        </p:nvSpPr>
        <p:spPr>
          <a:xfrm>
            <a:off x="320040" y="3063240"/>
            <a:ext cx="1920240" cy="1600200"/>
          </a:xfrm>
          <a:prstGeom prst="rect">
            <a:avLst/>
          </a:prstGeom>
          <a:solidFill>
            <a:srgbClr val="059669"/>
          </a:solidFill>
          <a:ln/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23" name="Text 17"/>
          <p:cNvSpPr/>
          <p:nvPr/>
        </p:nvSpPr>
        <p:spPr>
          <a:xfrm>
            <a:off x="393192" y="3136392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>
                    <a:alpha val="6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800" dirty="0"/>
          </a:p>
        </p:txBody>
      </p:sp>
      <p:pic>
        <p:nvPicPr>
          <p:cNvPr id="24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3272" y="3200400"/>
            <a:ext cx="475488" cy="475488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429768" y="3776472"/>
            <a:ext cx="1719072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Salary Income</a:t>
            </a:r>
            <a:endParaRPr lang="en-US" sz="1150" dirty="0"/>
          </a:p>
        </p:txBody>
      </p:sp>
      <p:sp>
        <p:nvSpPr>
          <p:cNvPr id="26" name="Shape 19"/>
          <p:cNvSpPr/>
          <p:nvPr/>
        </p:nvSpPr>
        <p:spPr>
          <a:xfrm>
            <a:off x="2468880" y="3063240"/>
            <a:ext cx="1920240" cy="1600200"/>
          </a:xfrm>
          <a:prstGeom prst="rect">
            <a:avLst/>
          </a:prstGeom>
          <a:solidFill>
            <a:srgbClr val="7C3AED"/>
          </a:solidFill>
          <a:ln/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27" name="Text 20"/>
          <p:cNvSpPr/>
          <p:nvPr/>
        </p:nvSpPr>
        <p:spPr>
          <a:xfrm>
            <a:off x="2542032" y="3136392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>
                    <a:alpha val="6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800" dirty="0"/>
          </a:p>
        </p:txBody>
      </p:sp>
      <p:pic>
        <p:nvPicPr>
          <p:cNvPr id="28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2112" y="3200400"/>
            <a:ext cx="475488" cy="475488"/>
          </a:xfrm>
          <a:prstGeom prst="rect">
            <a:avLst/>
          </a:prstGeom>
        </p:spPr>
      </p:pic>
      <p:sp>
        <p:nvSpPr>
          <p:cNvPr id="29" name="Text 21"/>
          <p:cNvSpPr/>
          <p:nvPr/>
        </p:nvSpPr>
        <p:spPr>
          <a:xfrm>
            <a:off x="2578608" y="3776472"/>
            <a:ext cx="1719072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Vesting / Staking Rewards</a:t>
            </a:r>
            <a:endParaRPr lang="en-US" sz="1150" dirty="0"/>
          </a:p>
        </p:txBody>
      </p:sp>
      <p:sp>
        <p:nvSpPr>
          <p:cNvPr id="30" name="Shape 22"/>
          <p:cNvSpPr/>
          <p:nvPr/>
        </p:nvSpPr>
        <p:spPr>
          <a:xfrm>
            <a:off x="4617720" y="3063240"/>
            <a:ext cx="1920240" cy="1600200"/>
          </a:xfrm>
          <a:prstGeom prst="rect">
            <a:avLst/>
          </a:prstGeom>
          <a:solidFill>
            <a:srgbClr val="DC2626"/>
          </a:solidFill>
          <a:ln/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31" name="Text 23"/>
          <p:cNvSpPr/>
          <p:nvPr/>
        </p:nvSpPr>
        <p:spPr>
          <a:xfrm>
            <a:off x="4690872" y="3136392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>
                    <a:alpha val="6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800" dirty="0"/>
          </a:p>
        </p:txBody>
      </p:sp>
      <p:pic>
        <p:nvPicPr>
          <p:cNvPr id="32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0952" y="3200400"/>
            <a:ext cx="475488" cy="475488"/>
          </a:xfrm>
          <a:prstGeom prst="rect">
            <a:avLst/>
          </a:prstGeom>
        </p:spPr>
      </p:pic>
      <p:sp>
        <p:nvSpPr>
          <p:cNvPr id="33" name="Text 24"/>
          <p:cNvSpPr/>
          <p:nvPr/>
        </p:nvSpPr>
        <p:spPr>
          <a:xfrm>
            <a:off x="4727448" y="3776472"/>
            <a:ext cx="1719072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Insurance Benefits</a:t>
            </a:r>
            <a:endParaRPr lang="en-US" sz="1150" dirty="0"/>
          </a:p>
        </p:txBody>
      </p:sp>
      <p:sp>
        <p:nvSpPr>
          <p:cNvPr id="34" name="Shape 25"/>
          <p:cNvSpPr/>
          <p:nvPr/>
        </p:nvSpPr>
        <p:spPr>
          <a:xfrm>
            <a:off x="6766560" y="3063240"/>
            <a:ext cx="1920240" cy="1600200"/>
          </a:xfrm>
          <a:prstGeom prst="rect">
            <a:avLst/>
          </a:prstGeom>
          <a:solidFill>
            <a:srgbClr val="F59E0B"/>
          </a:solidFill>
          <a:ln/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35" name="Text 26"/>
          <p:cNvSpPr/>
          <p:nvPr/>
        </p:nvSpPr>
        <p:spPr>
          <a:xfrm>
            <a:off x="6839712" y="3136392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>
                    <a:alpha val="6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800" dirty="0"/>
          </a:p>
        </p:txBody>
      </p:sp>
      <p:pic>
        <p:nvPicPr>
          <p:cNvPr id="36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79792" y="3200400"/>
            <a:ext cx="475488" cy="475488"/>
          </a:xfrm>
          <a:prstGeom prst="rect">
            <a:avLst/>
          </a:prstGeom>
        </p:spPr>
      </p:pic>
      <p:sp>
        <p:nvSpPr>
          <p:cNvPr id="37" name="Text 27"/>
          <p:cNvSpPr/>
          <p:nvPr/>
        </p:nvSpPr>
        <p:spPr>
          <a:xfrm>
            <a:off x="6876288" y="3776472"/>
            <a:ext cx="1719072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Partner Token Rewards</a:t>
            </a:r>
            <a:endParaRPr lang="en-US" sz="11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0F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1A3A8F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164592"/>
            <a:ext cx="2377440" cy="256032"/>
          </a:xfrm>
          <a:prstGeom prst="rect">
            <a:avLst>
              <a:gd name="adj" fmla="val 14286"/>
            </a:avLst>
          </a:prstGeom>
          <a:solidFill>
            <a:srgbClr val="0EA5A0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164592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SECTION 5 — CORE EARNINGS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5029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D1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Income Streams 1–4: Core Earnings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365760" y="1188720"/>
            <a:ext cx="4023360" cy="1627632"/>
          </a:xfrm>
          <a:prstGeom prst="rect">
            <a:avLst/>
          </a:prstGeom>
          <a:solidFill>
            <a:srgbClr val="FFFFFF"/>
          </a:solidFill>
          <a:ln w="6350">
            <a:solidFill>
              <a:srgbClr val="D0D9EC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365760" y="1188720"/>
            <a:ext cx="548640" cy="1627632"/>
          </a:xfrm>
          <a:prstGeom prst="rect">
            <a:avLst/>
          </a:prstGeom>
          <a:solidFill>
            <a:srgbClr val="0EA5A0"/>
          </a:solidFill>
          <a:ln/>
        </p:spPr>
      </p:sp>
      <p:sp>
        <p:nvSpPr>
          <p:cNvPr id="8" name="Text 6"/>
          <p:cNvSpPr/>
          <p:nvPr/>
        </p:nvSpPr>
        <p:spPr>
          <a:xfrm>
            <a:off x="365760" y="178308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800" dirty="0"/>
          </a:p>
        </p:txBody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4128" y="1353312"/>
            <a:ext cx="347472" cy="347472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1024128" y="1755648"/>
            <a:ext cx="32004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D1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 Sales Commission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1024128" y="2103120"/>
            <a:ext cx="3200400" cy="6583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Earn commissions on all purchases made within your 8-level downline. Primary source of daily income. Rate varies by level (15% to 1%).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>
            <a:off x="4800600" y="1188720"/>
            <a:ext cx="4023360" cy="1627632"/>
          </a:xfrm>
          <a:prstGeom prst="rect">
            <a:avLst/>
          </a:prstGeom>
          <a:solidFill>
            <a:srgbClr val="FFFFFF"/>
          </a:solidFill>
          <a:ln w="6350">
            <a:solidFill>
              <a:srgbClr val="D0D9EC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4800600" y="1188720"/>
            <a:ext cx="548640" cy="1627632"/>
          </a:xfrm>
          <a:prstGeom prst="rect">
            <a:avLst/>
          </a:prstGeom>
          <a:solidFill>
            <a:srgbClr val="1A3A8F"/>
          </a:solidFill>
          <a:ln/>
        </p:spPr>
      </p:sp>
      <p:sp>
        <p:nvSpPr>
          <p:cNvPr id="14" name="Text 11"/>
          <p:cNvSpPr/>
          <p:nvPr/>
        </p:nvSpPr>
        <p:spPr>
          <a:xfrm>
            <a:off x="4800600" y="178308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800" dirty="0"/>
          </a:p>
        </p:txBody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8968" y="1353312"/>
            <a:ext cx="347472" cy="347472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5458968" y="1755648"/>
            <a:ext cx="32004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D1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Company Profit Share</a:t>
            </a:r>
            <a:endParaRPr lang="en-US" sz="1300" dirty="0"/>
          </a:p>
        </p:txBody>
      </p:sp>
      <p:sp>
        <p:nvSpPr>
          <p:cNvPr id="17" name="Text 13"/>
          <p:cNvSpPr/>
          <p:nvPr/>
        </p:nvSpPr>
        <p:spPr>
          <a:xfrm>
            <a:off x="5458968" y="2103120"/>
            <a:ext cx="3200400" cy="6583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Qualified leaders receive a share of the company's net profit. Distributed to top-ranked participants quarterly from the company profit pool.</a:t>
            </a:r>
            <a:endParaRPr lang="en-US" sz="1100" dirty="0"/>
          </a:p>
        </p:txBody>
      </p:sp>
      <p:sp>
        <p:nvSpPr>
          <p:cNvPr id="18" name="Shape 14"/>
          <p:cNvSpPr/>
          <p:nvPr/>
        </p:nvSpPr>
        <p:spPr>
          <a:xfrm>
            <a:off x="365760" y="2971800"/>
            <a:ext cx="4023360" cy="1627632"/>
          </a:xfrm>
          <a:prstGeom prst="rect">
            <a:avLst/>
          </a:prstGeom>
          <a:solidFill>
            <a:srgbClr val="FFFFFF"/>
          </a:solidFill>
          <a:ln w="6350">
            <a:solidFill>
              <a:srgbClr val="D0D9EC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19" name="Shape 15"/>
          <p:cNvSpPr/>
          <p:nvPr/>
        </p:nvSpPr>
        <p:spPr>
          <a:xfrm>
            <a:off x="365760" y="2971800"/>
            <a:ext cx="548640" cy="1627632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20" name="Text 16"/>
          <p:cNvSpPr/>
          <p:nvPr/>
        </p:nvSpPr>
        <p:spPr>
          <a:xfrm>
            <a:off x="365760" y="356616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800" dirty="0"/>
          </a:p>
        </p:txBody>
      </p:sp>
      <p:pic>
        <p:nvPicPr>
          <p:cNvPr id="2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128" y="3136392"/>
            <a:ext cx="347472" cy="347472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1024128" y="3538728"/>
            <a:ext cx="32004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D1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Infinity Growth Bonus</a:t>
            </a:r>
            <a:endParaRPr lang="en-US" sz="1300" dirty="0"/>
          </a:p>
        </p:txBody>
      </p:sp>
      <p:sp>
        <p:nvSpPr>
          <p:cNvPr id="23" name="Text 18"/>
          <p:cNvSpPr/>
          <p:nvPr/>
        </p:nvSpPr>
        <p:spPr>
          <a:xfrm>
            <a:off x="1024128" y="3886200"/>
            <a:ext cx="3200400" cy="6583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performance bonus triggered when your network reaches specific milestone sizes. Rewards network builders for achieving growth targets.</a:t>
            </a:r>
            <a:endParaRPr lang="en-US" sz="1100" dirty="0"/>
          </a:p>
        </p:txBody>
      </p:sp>
      <p:sp>
        <p:nvSpPr>
          <p:cNvPr id="24" name="Shape 19"/>
          <p:cNvSpPr/>
          <p:nvPr/>
        </p:nvSpPr>
        <p:spPr>
          <a:xfrm>
            <a:off x="4800600" y="2971800"/>
            <a:ext cx="4023360" cy="1627632"/>
          </a:xfrm>
          <a:prstGeom prst="rect">
            <a:avLst/>
          </a:prstGeom>
          <a:solidFill>
            <a:srgbClr val="FFFFFF"/>
          </a:solidFill>
          <a:ln w="6350">
            <a:solidFill>
              <a:srgbClr val="D0D9EC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25" name="Shape 20"/>
          <p:cNvSpPr/>
          <p:nvPr/>
        </p:nvSpPr>
        <p:spPr>
          <a:xfrm>
            <a:off x="4800600" y="2971800"/>
            <a:ext cx="548640" cy="1627632"/>
          </a:xfrm>
          <a:prstGeom prst="rect">
            <a:avLst/>
          </a:prstGeom>
          <a:solidFill>
            <a:srgbClr val="059669"/>
          </a:solidFill>
          <a:ln/>
        </p:spPr>
      </p:sp>
      <p:sp>
        <p:nvSpPr>
          <p:cNvPr id="26" name="Text 21"/>
          <p:cNvSpPr/>
          <p:nvPr/>
        </p:nvSpPr>
        <p:spPr>
          <a:xfrm>
            <a:off x="4800600" y="356616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800" dirty="0"/>
          </a:p>
        </p:txBody>
      </p:sp>
      <p:pic>
        <p:nvPicPr>
          <p:cNvPr id="2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8968" y="3136392"/>
            <a:ext cx="347472" cy="347472"/>
          </a:xfrm>
          <a:prstGeom prst="rect">
            <a:avLst/>
          </a:prstGeom>
        </p:spPr>
      </p:pic>
      <p:sp>
        <p:nvSpPr>
          <p:cNvPr id="28" name="Text 22"/>
          <p:cNvSpPr/>
          <p:nvPr/>
        </p:nvSpPr>
        <p:spPr>
          <a:xfrm>
            <a:off x="5458968" y="3538728"/>
            <a:ext cx="32004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D1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Rank Achievement Bonus</a:t>
            </a:r>
            <a:endParaRPr lang="en-US" sz="1300" dirty="0"/>
          </a:p>
        </p:txBody>
      </p:sp>
      <p:sp>
        <p:nvSpPr>
          <p:cNvPr id="29" name="Text 23"/>
          <p:cNvSpPr/>
          <p:nvPr/>
        </p:nvSpPr>
        <p:spPr>
          <a:xfrm>
            <a:off x="5458968" y="3886200"/>
            <a:ext cx="3200400" cy="6583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One-time cash rewards paid when you achieve each leadership rank. Provides front-loaded income for milestones: Stage 1 through Stage 5.</a:t>
            </a:r>
            <a:endParaRPr lang="en-US" sz="11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D1B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0EA5A0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164592"/>
            <a:ext cx="2377440" cy="256032"/>
          </a:xfrm>
          <a:prstGeom prst="rect">
            <a:avLst>
              <a:gd name="adj" fmla="val 14286"/>
            </a:avLst>
          </a:prstGeom>
          <a:solidFill>
            <a:srgbClr val="0EA5A0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164592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SECTION 5 — LEADERSHIP REWARDS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5029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Income Streams 5–8: Leadership &amp; Ecosystem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365760" y="1188720"/>
            <a:ext cx="4023360" cy="1627632"/>
          </a:xfrm>
          <a:prstGeom prst="rect">
            <a:avLst/>
          </a:prstGeom>
          <a:solidFill>
            <a:srgbClr val="0A1128"/>
          </a:solidFill>
          <a:ln/>
        </p:spPr>
      </p:sp>
      <p:sp>
        <p:nvSpPr>
          <p:cNvPr id="7" name="Shape 5"/>
          <p:cNvSpPr/>
          <p:nvPr/>
        </p:nvSpPr>
        <p:spPr>
          <a:xfrm>
            <a:off x="365760" y="1188720"/>
            <a:ext cx="548640" cy="1627632"/>
          </a:xfrm>
          <a:prstGeom prst="rect">
            <a:avLst/>
          </a:prstGeom>
          <a:solidFill>
            <a:srgbClr val="059669"/>
          </a:solidFill>
          <a:ln/>
        </p:spPr>
      </p:sp>
      <p:sp>
        <p:nvSpPr>
          <p:cNvPr id="8" name="Text 6"/>
          <p:cNvSpPr/>
          <p:nvPr/>
        </p:nvSpPr>
        <p:spPr>
          <a:xfrm>
            <a:off x="365760" y="178308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800" dirty="0"/>
          </a:p>
        </p:txBody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4128" y="1353312"/>
            <a:ext cx="347472" cy="347472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1024128" y="1755648"/>
            <a:ext cx="32004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Salary Income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1024128" y="2103120"/>
            <a:ext cx="3200400" cy="6583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Monthly salary paid to qualified members who build an 8×8 or deeper structure and maintain 3+ months of activity. Ranges ₹800 to ₹80,000+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>
            <a:off x="4800600" y="1188720"/>
            <a:ext cx="4023360" cy="1627632"/>
          </a:xfrm>
          <a:prstGeom prst="rect">
            <a:avLst/>
          </a:prstGeom>
          <a:solidFill>
            <a:srgbClr val="0A1128"/>
          </a:solidFill>
          <a:ln/>
        </p:spPr>
      </p:sp>
      <p:sp>
        <p:nvSpPr>
          <p:cNvPr id="13" name="Shape 10"/>
          <p:cNvSpPr/>
          <p:nvPr/>
        </p:nvSpPr>
        <p:spPr>
          <a:xfrm>
            <a:off x="4800600" y="1188720"/>
            <a:ext cx="548640" cy="1627632"/>
          </a:xfrm>
          <a:prstGeom prst="rect">
            <a:avLst/>
          </a:prstGeom>
          <a:solidFill>
            <a:srgbClr val="7C3AED"/>
          </a:solidFill>
          <a:ln/>
        </p:spPr>
      </p:sp>
      <p:sp>
        <p:nvSpPr>
          <p:cNvPr id="14" name="Text 11"/>
          <p:cNvSpPr/>
          <p:nvPr/>
        </p:nvSpPr>
        <p:spPr>
          <a:xfrm>
            <a:off x="4800600" y="178308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800" dirty="0"/>
          </a:p>
        </p:txBody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8968" y="1353312"/>
            <a:ext cx="347472" cy="347472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5458968" y="1755648"/>
            <a:ext cx="32004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Vesting / Staking Rewards</a:t>
            </a:r>
            <a:endParaRPr lang="en-US" sz="1300" dirty="0"/>
          </a:p>
        </p:txBody>
      </p:sp>
      <p:sp>
        <p:nvSpPr>
          <p:cNvPr id="17" name="Text 13"/>
          <p:cNvSpPr/>
          <p:nvPr/>
        </p:nvSpPr>
        <p:spPr>
          <a:xfrm>
            <a:off x="5458968" y="2103120"/>
            <a:ext cx="3200400" cy="6583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Lock tokens for defined periods to earn up to 80% APY. Longer vesting = higher yield. Creates compounding token income alongside network income.</a:t>
            </a:r>
            <a:endParaRPr lang="en-US" sz="1100" dirty="0"/>
          </a:p>
        </p:txBody>
      </p:sp>
      <p:sp>
        <p:nvSpPr>
          <p:cNvPr id="18" name="Shape 14"/>
          <p:cNvSpPr/>
          <p:nvPr/>
        </p:nvSpPr>
        <p:spPr>
          <a:xfrm>
            <a:off x="365760" y="2971800"/>
            <a:ext cx="4023360" cy="1627632"/>
          </a:xfrm>
          <a:prstGeom prst="rect">
            <a:avLst/>
          </a:prstGeom>
          <a:solidFill>
            <a:srgbClr val="0A1128"/>
          </a:solidFill>
          <a:ln/>
        </p:spPr>
      </p:sp>
      <p:sp>
        <p:nvSpPr>
          <p:cNvPr id="19" name="Shape 15"/>
          <p:cNvSpPr/>
          <p:nvPr/>
        </p:nvSpPr>
        <p:spPr>
          <a:xfrm>
            <a:off x="365760" y="2971800"/>
            <a:ext cx="548640" cy="1627632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20" name="Text 16"/>
          <p:cNvSpPr/>
          <p:nvPr/>
        </p:nvSpPr>
        <p:spPr>
          <a:xfrm>
            <a:off x="365760" y="356616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1800" dirty="0"/>
          </a:p>
        </p:txBody>
      </p:sp>
      <p:pic>
        <p:nvPicPr>
          <p:cNvPr id="2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128" y="3136392"/>
            <a:ext cx="347472" cy="347472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1024128" y="3538728"/>
            <a:ext cx="32004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Insurance Benefits</a:t>
            </a:r>
            <a:endParaRPr lang="en-US" sz="1300" dirty="0"/>
          </a:p>
        </p:txBody>
      </p:sp>
      <p:sp>
        <p:nvSpPr>
          <p:cNvPr id="23" name="Text 18"/>
          <p:cNvSpPr/>
          <p:nvPr/>
        </p:nvSpPr>
        <p:spPr>
          <a:xfrm>
            <a:off x="1024128" y="3886200"/>
            <a:ext cx="3200400" cy="6583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Active qualified members receive access to insurance coverage as part of their ecosystem membership benefits — a unique real-world value-add.</a:t>
            </a:r>
            <a:endParaRPr lang="en-US" sz="1100" dirty="0"/>
          </a:p>
        </p:txBody>
      </p:sp>
      <p:sp>
        <p:nvSpPr>
          <p:cNvPr id="24" name="Shape 19"/>
          <p:cNvSpPr/>
          <p:nvPr/>
        </p:nvSpPr>
        <p:spPr>
          <a:xfrm>
            <a:off x="4800600" y="2971800"/>
            <a:ext cx="4023360" cy="1627632"/>
          </a:xfrm>
          <a:prstGeom prst="rect">
            <a:avLst/>
          </a:prstGeom>
          <a:solidFill>
            <a:srgbClr val="0A1128"/>
          </a:solidFill>
          <a:ln/>
        </p:spPr>
      </p:sp>
      <p:sp>
        <p:nvSpPr>
          <p:cNvPr id="25" name="Shape 20"/>
          <p:cNvSpPr/>
          <p:nvPr/>
        </p:nvSpPr>
        <p:spPr>
          <a:xfrm>
            <a:off x="4800600" y="2971800"/>
            <a:ext cx="548640" cy="1627632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26" name="Text 21"/>
          <p:cNvSpPr/>
          <p:nvPr/>
        </p:nvSpPr>
        <p:spPr>
          <a:xfrm>
            <a:off x="4800600" y="356616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endParaRPr lang="en-US" sz="1800" dirty="0"/>
          </a:p>
        </p:txBody>
      </p:sp>
      <p:pic>
        <p:nvPicPr>
          <p:cNvPr id="2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8968" y="3136392"/>
            <a:ext cx="347472" cy="347472"/>
          </a:xfrm>
          <a:prstGeom prst="rect">
            <a:avLst/>
          </a:prstGeom>
        </p:spPr>
      </p:pic>
      <p:sp>
        <p:nvSpPr>
          <p:cNvPr id="28" name="Text 22"/>
          <p:cNvSpPr/>
          <p:nvPr/>
        </p:nvSpPr>
        <p:spPr>
          <a:xfrm>
            <a:off x="5458968" y="3538728"/>
            <a:ext cx="32004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Partner Token Rewards</a:t>
            </a:r>
            <a:endParaRPr lang="en-US" sz="1300" dirty="0"/>
          </a:p>
        </p:txBody>
      </p:sp>
      <p:sp>
        <p:nvSpPr>
          <p:cNvPr id="29" name="Text 23"/>
          <p:cNvSpPr/>
          <p:nvPr/>
        </p:nvSpPr>
        <p:spPr>
          <a:xfrm>
            <a:off x="5458968" y="3886200"/>
            <a:ext cx="3200400" cy="6583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Ecosystem partners reward Infinity 8 members with partner tokens for platform usage, reviews, and referrals — additional passive income layer.</a:t>
            </a:r>
            <a:endParaRPr lang="en-US" sz="11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0F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164592"/>
            <a:ext cx="2377440" cy="256032"/>
          </a:xfrm>
          <a:prstGeom prst="rect">
            <a:avLst>
              <a:gd name="adj" fmla="val 14286"/>
            </a:avLst>
          </a:prstGeom>
          <a:solidFill>
            <a:srgbClr val="0EA5A0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164592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SECTION 5 — RISK REDUCTION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5029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D1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Multi-Stream Income Advantage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457200" y="1024128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3A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independent income streams protect participants from any single point of failure.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365760" y="1508760"/>
            <a:ext cx="8412480" cy="9601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8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365760" y="1508760"/>
            <a:ext cx="2194560" cy="960120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18488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Single-Stream Model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57200" y="2075688"/>
            <a:ext cx="2011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 RISK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2743200" y="1783080"/>
            <a:ext cx="548640" cy="411480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12" name="Text 10"/>
          <p:cNvSpPr/>
          <p:nvPr/>
        </p:nvSpPr>
        <p:spPr>
          <a:xfrm>
            <a:off x="2743200" y="178308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₹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8046720" y="1783080"/>
            <a:ext cx="7315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failure destroys all income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365760" y="2606040"/>
            <a:ext cx="8412480" cy="9601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8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365760" y="2606040"/>
            <a:ext cx="2194560" cy="96012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6" name="Text 14"/>
          <p:cNvSpPr/>
          <p:nvPr/>
        </p:nvSpPr>
        <p:spPr>
          <a:xfrm>
            <a:off x="457200" y="2715768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Dual-Stream Model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57200" y="3172968"/>
            <a:ext cx="2011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MODERATE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2743200" y="2880360"/>
            <a:ext cx="548640" cy="4114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9" name="Text 17"/>
          <p:cNvSpPr/>
          <p:nvPr/>
        </p:nvSpPr>
        <p:spPr>
          <a:xfrm>
            <a:off x="2743200" y="288036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₹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3401568" y="2880360"/>
            <a:ext cx="548640" cy="411480"/>
          </a:xfrm>
          <a:prstGeom prst="rect">
            <a:avLst/>
          </a:prstGeom>
          <a:solidFill>
            <a:srgbClr val="F59E0B">
              <a:alpha val="60000"/>
            </a:srgbClr>
          </a:solidFill>
          <a:ln/>
        </p:spPr>
      </p:sp>
      <p:sp>
        <p:nvSpPr>
          <p:cNvPr id="21" name="Text 19"/>
          <p:cNvSpPr/>
          <p:nvPr/>
        </p:nvSpPr>
        <p:spPr>
          <a:xfrm>
            <a:off x="3401568" y="288036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₹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8046720" y="2880360"/>
            <a:ext cx="7315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Partial protection only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365760" y="3703320"/>
            <a:ext cx="8412480" cy="9601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8000"/>
              </a:srgbClr>
            </a:outerShdw>
          </a:effectLst>
        </p:spPr>
      </p:sp>
      <p:sp>
        <p:nvSpPr>
          <p:cNvPr id="24" name="Shape 22"/>
          <p:cNvSpPr/>
          <p:nvPr/>
        </p:nvSpPr>
        <p:spPr>
          <a:xfrm>
            <a:off x="365760" y="3703320"/>
            <a:ext cx="2194560" cy="960120"/>
          </a:xfrm>
          <a:prstGeom prst="rect">
            <a:avLst/>
          </a:prstGeom>
          <a:solidFill>
            <a:srgbClr val="0EA5A0"/>
          </a:solidFill>
          <a:ln/>
        </p:spPr>
      </p:sp>
      <p:sp>
        <p:nvSpPr>
          <p:cNvPr id="25" name="Text 23"/>
          <p:cNvSpPr/>
          <p:nvPr/>
        </p:nvSpPr>
        <p:spPr>
          <a:xfrm>
            <a:off x="457200" y="3813048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Infinity 8 — 8 Streams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457200" y="4270248"/>
            <a:ext cx="2011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 RISK</a:t>
            </a:r>
            <a:endParaRPr lang="en-US" sz="1000" dirty="0"/>
          </a:p>
        </p:txBody>
      </p:sp>
      <p:sp>
        <p:nvSpPr>
          <p:cNvPr id="27" name="Shape 25"/>
          <p:cNvSpPr/>
          <p:nvPr/>
        </p:nvSpPr>
        <p:spPr>
          <a:xfrm>
            <a:off x="2743200" y="3977640"/>
            <a:ext cx="548640" cy="411480"/>
          </a:xfrm>
          <a:prstGeom prst="rect">
            <a:avLst/>
          </a:prstGeom>
          <a:solidFill>
            <a:srgbClr val="0EA5A0"/>
          </a:solidFill>
          <a:ln/>
        </p:spPr>
      </p:sp>
      <p:sp>
        <p:nvSpPr>
          <p:cNvPr id="28" name="Text 26"/>
          <p:cNvSpPr/>
          <p:nvPr/>
        </p:nvSpPr>
        <p:spPr>
          <a:xfrm>
            <a:off x="2743200" y="397764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₹</a:t>
            </a:r>
            <a:endParaRPr lang="en-US" sz="1400" dirty="0"/>
          </a:p>
        </p:txBody>
      </p:sp>
      <p:sp>
        <p:nvSpPr>
          <p:cNvPr id="29" name="Shape 27"/>
          <p:cNvSpPr/>
          <p:nvPr/>
        </p:nvSpPr>
        <p:spPr>
          <a:xfrm>
            <a:off x="3401568" y="3977640"/>
            <a:ext cx="548640" cy="411480"/>
          </a:xfrm>
          <a:prstGeom prst="rect">
            <a:avLst/>
          </a:prstGeom>
          <a:solidFill>
            <a:srgbClr val="0EA5A0">
              <a:alpha val="60000"/>
            </a:srgbClr>
          </a:solidFill>
          <a:ln/>
        </p:spPr>
      </p:sp>
      <p:sp>
        <p:nvSpPr>
          <p:cNvPr id="30" name="Text 28"/>
          <p:cNvSpPr/>
          <p:nvPr/>
        </p:nvSpPr>
        <p:spPr>
          <a:xfrm>
            <a:off x="3401568" y="397764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₹</a:t>
            </a:r>
            <a:endParaRPr lang="en-US" sz="1400" dirty="0"/>
          </a:p>
        </p:txBody>
      </p:sp>
      <p:sp>
        <p:nvSpPr>
          <p:cNvPr id="31" name="Shape 29"/>
          <p:cNvSpPr/>
          <p:nvPr/>
        </p:nvSpPr>
        <p:spPr>
          <a:xfrm>
            <a:off x="4059936" y="3977640"/>
            <a:ext cx="548640" cy="411480"/>
          </a:xfrm>
          <a:prstGeom prst="rect">
            <a:avLst/>
          </a:prstGeom>
          <a:solidFill>
            <a:srgbClr val="0EA5A0">
              <a:alpha val="60000"/>
            </a:srgbClr>
          </a:solidFill>
          <a:ln/>
        </p:spPr>
      </p:sp>
      <p:sp>
        <p:nvSpPr>
          <p:cNvPr id="32" name="Text 30"/>
          <p:cNvSpPr/>
          <p:nvPr/>
        </p:nvSpPr>
        <p:spPr>
          <a:xfrm>
            <a:off x="4059936" y="397764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₹</a:t>
            </a:r>
            <a:endParaRPr lang="en-US" sz="1400" dirty="0"/>
          </a:p>
        </p:txBody>
      </p:sp>
      <p:sp>
        <p:nvSpPr>
          <p:cNvPr id="33" name="Shape 31"/>
          <p:cNvSpPr/>
          <p:nvPr/>
        </p:nvSpPr>
        <p:spPr>
          <a:xfrm>
            <a:off x="4718304" y="3977640"/>
            <a:ext cx="548640" cy="411480"/>
          </a:xfrm>
          <a:prstGeom prst="rect">
            <a:avLst/>
          </a:prstGeom>
          <a:solidFill>
            <a:srgbClr val="0EA5A0">
              <a:alpha val="60000"/>
            </a:srgbClr>
          </a:solidFill>
          <a:ln/>
        </p:spPr>
      </p:sp>
      <p:sp>
        <p:nvSpPr>
          <p:cNvPr id="34" name="Text 32"/>
          <p:cNvSpPr/>
          <p:nvPr/>
        </p:nvSpPr>
        <p:spPr>
          <a:xfrm>
            <a:off x="4718304" y="397764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₹</a:t>
            </a:r>
            <a:endParaRPr lang="en-US" sz="1400" dirty="0"/>
          </a:p>
        </p:txBody>
      </p:sp>
      <p:sp>
        <p:nvSpPr>
          <p:cNvPr id="35" name="Shape 33"/>
          <p:cNvSpPr/>
          <p:nvPr/>
        </p:nvSpPr>
        <p:spPr>
          <a:xfrm>
            <a:off x="5376672" y="3977640"/>
            <a:ext cx="548640" cy="411480"/>
          </a:xfrm>
          <a:prstGeom prst="rect">
            <a:avLst/>
          </a:prstGeom>
          <a:solidFill>
            <a:srgbClr val="0EA5A0">
              <a:alpha val="60000"/>
            </a:srgbClr>
          </a:solidFill>
          <a:ln/>
        </p:spPr>
      </p:sp>
      <p:sp>
        <p:nvSpPr>
          <p:cNvPr id="36" name="Text 34"/>
          <p:cNvSpPr/>
          <p:nvPr/>
        </p:nvSpPr>
        <p:spPr>
          <a:xfrm>
            <a:off x="5376672" y="397764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₹</a:t>
            </a:r>
            <a:endParaRPr lang="en-US" sz="1400" dirty="0"/>
          </a:p>
        </p:txBody>
      </p:sp>
      <p:sp>
        <p:nvSpPr>
          <p:cNvPr id="37" name="Shape 35"/>
          <p:cNvSpPr/>
          <p:nvPr/>
        </p:nvSpPr>
        <p:spPr>
          <a:xfrm>
            <a:off x="6035040" y="3977640"/>
            <a:ext cx="548640" cy="411480"/>
          </a:xfrm>
          <a:prstGeom prst="rect">
            <a:avLst/>
          </a:prstGeom>
          <a:solidFill>
            <a:srgbClr val="0EA5A0">
              <a:alpha val="60000"/>
            </a:srgbClr>
          </a:solidFill>
          <a:ln/>
        </p:spPr>
      </p:sp>
      <p:sp>
        <p:nvSpPr>
          <p:cNvPr id="38" name="Text 36"/>
          <p:cNvSpPr/>
          <p:nvPr/>
        </p:nvSpPr>
        <p:spPr>
          <a:xfrm>
            <a:off x="6035040" y="397764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₹</a:t>
            </a:r>
            <a:endParaRPr lang="en-US" sz="1400" dirty="0"/>
          </a:p>
        </p:txBody>
      </p:sp>
      <p:sp>
        <p:nvSpPr>
          <p:cNvPr id="39" name="Shape 37"/>
          <p:cNvSpPr/>
          <p:nvPr/>
        </p:nvSpPr>
        <p:spPr>
          <a:xfrm>
            <a:off x="6693408" y="3977640"/>
            <a:ext cx="548640" cy="411480"/>
          </a:xfrm>
          <a:prstGeom prst="rect">
            <a:avLst/>
          </a:prstGeom>
          <a:solidFill>
            <a:srgbClr val="0EA5A0">
              <a:alpha val="60000"/>
            </a:srgbClr>
          </a:solidFill>
          <a:ln/>
        </p:spPr>
      </p:sp>
      <p:sp>
        <p:nvSpPr>
          <p:cNvPr id="40" name="Text 38"/>
          <p:cNvSpPr/>
          <p:nvPr/>
        </p:nvSpPr>
        <p:spPr>
          <a:xfrm>
            <a:off x="6693408" y="397764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₹</a:t>
            </a:r>
            <a:endParaRPr lang="en-US" sz="1400" dirty="0"/>
          </a:p>
        </p:txBody>
      </p:sp>
      <p:sp>
        <p:nvSpPr>
          <p:cNvPr id="41" name="Shape 39"/>
          <p:cNvSpPr/>
          <p:nvPr/>
        </p:nvSpPr>
        <p:spPr>
          <a:xfrm>
            <a:off x="7351776" y="3977640"/>
            <a:ext cx="548640" cy="411480"/>
          </a:xfrm>
          <a:prstGeom prst="rect">
            <a:avLst/>
          </a:prstGeom>
          <a:solidFill>
            <a:srgbClr val="0EA5A0">
              <a:alpha val="60000"/>
            </a:srgbClr>
          </a:solidFill>
          <a:ln/>
        </p:spPr>
      </p:sp>
      <p:sp>
        <p:nvSpPr>
          <p:cNvPr id="42" name="Text 40"/>
          <p:cNvSpPr/>
          <p:nvPr/>
        </p:nvSpPr>
        <p:spPr>
          <a:xfrm>
            <a:off x="7351776" y="397764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₹</a:t>
            </a:r>
            <a:endParaRPr lang="en-US" sz="1400" dirty="0"/>
          </a:p>
        </p:txBody>
      </p:sp>
      <p:sp>
        <p:nvSpPr>
          <p:cNvPr id="43" name="Text 41"/>
          <p:cNvSpPr/>
          <p:nvPr/>
        </p:nvSpPr>
        <p:spPr>
          <a:xfrm>
            <a:off x="8046720" y="3977640"/>
            <a:ext cx="7315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Diversified, resilient income</a:t>
            </a:r>
            <a:endParaRPr lang="en-US" sz="1000" dirty="0"/>
          </a:p>
        </p:txBody>
      </p:sp>
      <p:sp>
        <p:nvSpPr>
          <p:cNvPr id="44" name="Shape 42"/>
          <p:cNvSpPr/>
          <p:nvPr/>
        </p:nvSpPr>
        <p:spPr>
          <a:xfrm>
            <a:off x="365760" y="4572000"/>
            <a:ext cx="841248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0D9EC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45" name="Text 43"/>
          <p:cNvSpPr/>
          <p:nvPr/>
        </p:nvSpPr>
        <p:spPr>
          <a:xfrm>
            <a:off x="548640" y="461772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1E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token markets correct, commerce commissions continue. When network growth slows, salary and staking still pay. No single failure can stop all 8 streams simultaneously.</a:t>
            </a:r>
            <a:endParaRPr lang="en-US" sz="11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D1B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0EA5A0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164592"/>
            <a:ext cx="2377440" cy="256032"/>
          </a:xfrm>
          <a:prstGeom prst="rect">
            <a:avLst>
              <a:gd name="adj" fmla="val 14286"/>
            </a:avLst>
          </a:prstGeom>
          <a:solidFill>
            <a:srgbClr val="0EA5A0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164592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SECTION 6 — SALARY POOL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5029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Salary Pool Structure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3429000" y="1188720"/>
            <a:ext cx="2286000" cy="1005840"/>
          </a:xfrm>
          <a:prstGeom prst="rect">
            <a:avLst/>
          </a:prstGeom>
          <a:solidFill>
            <a:srgbClr val="1A3A8F"/>
          </a:solidFill>
          <a:ln/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3429000" y="1261872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15%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3429000" y="1737360"/>
            <a:ext cx="2286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Revenue → Salary Pool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365760" y="2423160"/>
            <a:ext cx="8412480" cy="2286000"/>
          </a:xfrm>
          <a:prstGeom prst="rect">
            <a:avLst/>
          </a:prstGeom>
          <a:solidFill>
            <a:srgbClr val="0A1128"/>
          </a:solidFill>
          <a:ln/>
        </p:spPr>
      </p:sp>
      <p:sp>
        <p:nvSpPr>
          <p:cNvPr id="10" name="Text 8"/>
          <p:cNvSpPr/>
          <p:nvPr/>
        </p:nvSpPr>
        <p:spPr>
          <a:xfrm>
            <a:off x="548640" y="2542032"/>
            <a:ext cx="36576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the Salary Pool Works</a:t>
            </a:r>
            <a:endParaRPr lang="en-US" sz="1400" dirty="0"/>
          </a:p>
        </p:txBody>
      </p:sp>
      <p:pic>
        <p:nvPicPr>
          <p:cNvPr id="11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2944368"/>
            <a:ext cx="201168" cy="201168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822960" y="2926080"/>
            <a:ext cx="77724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15% of ALL revenue — token sales, commerce, subscriptions — flows into the Salary Pool</a:t>
            </a:r>
            <a:endParaRPr lang="en-US" sz="1200" dirty="0"/>
          </a:p>
        </p:txBody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383280"/>
            <a:ext cx="201168" cy="201168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822960" y="3364992"/>
            <a:ext cx="77724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Salary Pool is distributed ONLY to members who meet specific structural requirements</a:t>
            </a:r>
            <a:endParaRPr lang="en-US" sz="1200" dirty="0"/>
          </a:p>
        </p:txBody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3822192"/>
            <a:ext cx="201168" cy="201168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822960" y="3803904"/>
            <a:ext cx="77724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total salary claims exceed the pool, distributions are adjusted pro-rata — pool never overflows</a:t>
            </a:r>
            <a:endParaRPr lang="en-US" sz="1200" dirty="0"/>
          </a:p>
        </p:txBody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4261104"/>
            <a:ext cx="201168" cy="201168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822960" y="4242816"/>
            <a:ext cx="77724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Salary is earned ongoing — not a one-time bonus — rewarding sustained network leadership</a:t>
            </a:r>
            <a:endParaRPr lang="en-US" sz="1200" dirty="0"/>
          </a:p>
        </p:txBody>
      </p:sp>
      <p:sp>
        <p:nvSpPr>
          <p:cNvPr id="19" name="Text 13"/>
          <p:cNvSpPr/>
          <p:nvPr/>
        </p:nvSpPr>
        <p:spPr>
          <a:xfrm>
            <a:off x="457200" y="4773168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Salary is the ecosystem's commitment to serious network builders — a real recurring income for real network leadership.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0F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1A3A8F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164592"/>
            <a:ext cx="2377440" cy="256032"/>
          </a:xfrm>
          <a:prstGeom prst="rect">
            <a:avLst>
              <a:gd name="adj" fmla="val 14286"/>
            </a:avLst>
          </a:prstGeom>
          <a:solidFill>
            <a:srgbClr val="0EA5A0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164592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SECTION 6 — QUALIFICATION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5029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D1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Salary Qualification Levels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365760" y="1188720"/>
            <a:ext cx="8412480" cy="1115568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365760" y="1188720"/>
            <a:ext cx="1463040" cy="1115568"/>
          </a:xfrm>
          <a:prstGeom prst="rect">
            <a:avLst/>
          </a:prstGeom>
          <a:solidFill>
            <a:srgbClr val="0EA5A0"/>
          </a:solidFill>
          <a:ln/>
        </p:spPr>
      </p:sp>
      <p:sp>
        <p:nvSpPr>
          <p:cNvPr id="8" name="Text 6"/>
          <p:cNvSpPr/>
          <p:nvPr/>
        </p:nvSpPr>
        <p:spPr>
          <a:xfrm>
            <a:off x="402336" y="1325880"/>
            <a:ext cx="138988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SALARY LEVEL 1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1965960" y="1325880"/>
            <a:ext cx="73152" cy="822960"/>
          </a:xfrm>
          <a:prstGeom prst="rect">
            <a:avLst/>
          </a:prstGeom>
          <a:solidFill>
            <a:srgbClr val="0EA5A0">
              <a:alpha val="40000"/>
            </a:srgbClr>
          </a:solidFill>
          <a:ln/>
        </p:spPr>
      </p:sp>
      <p:sp>
        <p:nvSpPr>
          <p:cNvPr id="10" name="Text 8"/>
          <p:cNvSpPr/>
          <p:nvPr/>
        </p:nvSpPr>
        <p:spPr>
          <a:xfrm>
            <a:off x="2148840" y="1280160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Requirement: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2148840" y="1536192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direct referrals + 3 months active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2148840" y="1993392"/>
            <a:ext cx="32004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Structure: 8 members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6675120" y="1417320"/>
            <a:ext cx="1828800" cy="640080"/>
          </a:xfrm>
          <a:prstGeom prst="rect">
            <a:avLst/>
          </a:prstGeom>
          <a:solidFill>
            <a:srgbClr val="0EA5A0"/>
          </a:solidFill>
          <a:ln/>
        </p:spPr>
      </p:sp>
      <p:sp>
        <p:nvSpPr>
          <p:cNvPr id="14" name="Text 12"/>
          <p:cNvSpPr/>
          <p:nvPr/>
        </p:nvSpPr>
        <p:spPr>
          <a:xfrm>
            <a:off x="6675120" y="1417320"/>
            <a:ext cx="1828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₹800/month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365760" y="2450592"/>
            <a:ext cx="8412480" cy="1115568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365760" y="2450592"/>
            <a:ext cx="1463040" cy="1115568"/>
          </a:xfrm>
          <a:prstGeom prst="rect">
            <a:avLst/>
          </a:prstGeom>
          <a:solidFill>
            <a:srgbClr val="1A3A8F"/>
          </a:solidFill>
          <a:ln/>
        </p:spPr>
      </p:sp>
      <p:sp>
        <p:nvSpPr>
          <p:cNvPr id="17" name="Text 15"/>
          <p:cNvSpPr/>
          <p:nvPr/>
        </p:nvSpPr>
        <p:spPr>
          <a:xfrm>
            <a:off x="402336" y="2587752"/>
            <a:ext cx="138988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SALARY LEVEL 2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1965960" y="2587752"/>
            <a:ext cx="73152" cy="822960"/>
          </a:xfrm>
          <a:prstGeom prst="rect">
            <a:avLst/>
          </a:prstGeom>
          <a:solidFill>
            <a:srgbClr val="1A3A8F">
              <a:alpha val="40000"/>
            </a:srgbClr>
          </a:solidFill>
          <a:ln/>
        </p:spPr>
      </p:sp>
      <p:sp>
        <p:nvSpPr>
          <p:cNvPr id="19" name="Text 17"/>
          <p:cNvSpPr/>
          <p:nvPr/>
        </p:nvSpPr>
        <p:spPr>
          <a:xfrm>
            <a:off x="2148840" y="2542032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Requirement: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2148840" y="2798064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a complete 8×8 structure (64 members)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2148840" y="3255264"/>
            <a:ext cx="32004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Structure: 8×8 = 64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6675120" y="2679192"/>
            <a:ext cx="1828800" cy="640080"/>
          </a:xfrm>
          <a:prstGeom prst="rect">
            <a:avLst/>
          </a:prstGeom>
          <a:solidFill>
            <a:srgbClr val="1A3A8F"/>
          </a:solidFill>
          <a:ln/>
        </p:spPr>
      </p:sp>
      <p:sp>
        <p:nvSpPr>
          <p:cNvPr id="23" name="Text 21"/>
          <p:cNvSpPr/>
          <p:nvPr/>
        </p:nvSpPr>
        <p:spPr>
          <a:xfrm>
            <a:off x="6675120" y="2679192"/>
            <a:ext cx="1828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₹8,000/month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365760" y="3712464"/>
            <a:ext cx="8412480" cy="1115568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365760" y="3712464"/>
            <a:ext cx="1463040" cy="1115568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26" name="Text 24"/>
          <p:cNvSpPr/>
          <p:nvPr/>
        </p:nvSpPr>
        <p:spPr>
          <a:xfrm>
            <a:off x="402336" y="3849624"/>
            <a:ext cx="138988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SALARY LEVEL 3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1965960" y="3849624"/>
            <a:ext cx="73152" cy="822960"/>
          </a:xfrm>
          <a:prstGeom prst="rect">
            <a:avLst/>
          </a:prstGeom>
          <a:solidFill>
            <a:srgbClr val="D4A017">
              <a:alpha val="40000"/>
            </a:srgbClr>
          </a:solidFill>
          <a:ln/>
        </p:spPr>
      </p:sp>
      <p:sp>
        <p:nvSpPr>
          <p:cNvPr id="28" name="Text 26"/>
          <p:cNvSpPr/>
          <p:nvPr/>
        </p:nvSpPr>
        <p:spPr>
          <a:xfrm>
            <a:off x="2148840" y="3803904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Requirement: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2148840" y="4059936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8×8×8 structure fully active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2148840" y="4517136"/>
            <a:ext cx="32004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Structure: 8×8×8 = 512</a:t>
            </a:r>
            <a:endParaRPr lang="en-US" sz="1000" dirty="0"/>
          </a:p>
        </p:txBody>
      </p:sp>
      <p:sp>
        <p:nvSpPr>
          <p:cNvPr id="31" name="Shape 29"/>
          <p:cNvSpPr/>
          <p:nvPr/>
        </p:nvSpPr>
        <p:spPr>
          <a:xfrm>
            <a:off x="6675120" y="3941064"/>
            <a:ext cx="1828800" cy="640080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32" name="Text 30"/>
          <p:cNvSpPr/>
          <p:nvPr/>
        </p:nvSpPr>
        <p:spPr>
          <a:xfrm>
            <a:off x="6675120" y="3941064"/>
            <a:ext cx="1828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₹80,000/month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D1B40"/>
          </a:solidFill>
          <a:ln/>
        </p:spPr>
      </p:sp>
      <p:sp>
        <p:nvSpPr>
          <p:cNvPr id="34" name="Text 32"/>
          <p:cNvSpPr/>
          <p:nvPr/>
        </p:nvSpPr>
        <p:spPr>
          <a:xfrm>
            <a:off x="365760" y="4828032"/>
            <a:ext cx="84124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E8EF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salary levels require ongoing network activity. Inactive structures result in salary suspension until activity resumes.</a:t>
            </a:r>
            <a:endParaRPr lang="en-US" sz="11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164592"/>
            <a:ext cx="2377440" cy="256032"/>
          </a:xfrm>
          <a:prstGeom prst="rect">
            <a:avLst>
              <a:gd name="adj" fmla="val 14286"/>
            </a:avLst>
          </a:prstGeom>
          <a:solidFill>
            <a:srgbClr val="0EA5A0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164592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SECTION 6 — SAFETY CONTROLS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5029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D1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Salary Safety &amp; Control Mechanisms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365760" y="1188720"/>
            <a:ext cx="4023360" cy="1645920"/>
          </a:xfrm>
          <a:prstGeom prst="rect">
            <a:avLst/>
          </a:prstGeom>
          <a:solidFill>
            <a:srgbClr val="FFFFFF"/>
          </a:solidFill>
          <a:ln w="6350">
            <a:solidFill>
              <a:srgbClr val="D0D9EC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365760" y="1188720"/>
            <a:ext cx="4023360" cy="502920"/>
          </a:xfrm>
          <a:prstGeom prst="rect">
            <a:avLst/>
          </a:prstGeom>
          <a:solidFill>
            <a:srgbClr val="1A3A8F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1280160"/>
            <a:ext cx="320040" cy="32004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914400" y="1280160"/>
            <a:ext cx="3383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Activity Lock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548640" y="1783080"/>
            <a:ext cx="3657600" cy="9875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Salary is gated behind active membership status. Inactive members (below 1000 purchase points/month) have salary suspended immediately.</a:t>
            </a: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4800600" y="1188720"/>
            <a:ext cx="4023360" cy="1645920"/>
          </a:xfrm>
          <a:prstGeom prst="rect">
            <a:avLst/>
          </a:prstGeom>
          <a:solidFill>
            <a:srgbClr val="FFFFFF"/>
          </a:solidFill>
          <a:ln w="6350">
            <a:solidFill>
              <a:srgbClr val="D0D9EC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800600" y="1188720"/>
            <a:ext cx="4023360" cy="502920"/>
          </a:xfrm>
          <a:prstGeom prst="rect">
            <a:avLst/>
          </a:prstGeom>
          <a:solidFill>
            <a:srgbClr val="0EA5A0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7760" y="1280160"/>
            <a:ext cx="320040" cy="32004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349240" y="1280160"/>
            <a:ext cx="3383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Capped Salary Pool</a:t>
            </a:r>
            <a:endParaRPr lang="en-US" sz="1300" dirty="0"/>
          </a:p>
        </p:txBody>
      </p:sp>
      <p:sp>
        <p:nvSpPr>
          <p:cNvPr id="15" name="Text 11"/>
          <p:cNvSpPr/>
          <p:nvPr/>
        </p:nvSpPr>
        <p:spPr>
          <a:xfrm>
            <a:off x="4983480" y="1783080"/>
            <a:ext cx="3657600" cy="9875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salary paid out across all members cannot exceed 15% of revenue in any period. This hard cap prevents pool depletion.</a:t>
            </a:r>
            <a:endParaRPr lang="en-US" sz="1150" dirty="0"/>
          </a:p>
        </p:txBody>
      </p:sp>
      <p:sp>
        <p:nvSpPr>
          <p:cNvPr id="16" name="Shape 12"/>
          <p:cNvSpPr/>
          <p:nvPr/>
        </p:nvSpPr>
        <p:spPr>
          <a:xfrm>
            <a:off x="365760" y="3017520"/>
            <a:ext cx="4023360" cy="1645920"/>
          </a:xfrm>
          <a:prstGeom prst="rect">
            <a:avLst/>
          </a:prstGeom>
          <a:solidFill>
            <a:srgbClr val="FFFFFF"/>
          </a:solidFill>
          <a:ln w="6350">
            <a:solidFill>
              <a:srgbClr val="D0D9EC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365760" y="3017520"/>
            <a:ext cx="4023360" cy="502920"/>
          </a:xfrm>
          <a:prstGeom prst="rect">
            <a:avLst/>
          </a:prstGeom>
          <a:solidFill>
            <a:srgbClr val="D4A017"/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3108960"/>
            <a:ext cx="320040" cy="320040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914400" y="3108960"/>
            <a:ext cx="3383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Pro-Rata Distribution</a:t>
            </a:r>
            <a:endParaRPr lang="en-US" sz="1300" dirty="0"/>
          </a:p>
        </p:txBody>
      </p:sp>
      <p:sp>
        <p:nvSpPr>
          <p:cNvPr id="20" name="Text 15"/>
          <p:cNvSpPr/>
          <p:nvPr/>
        </p:nvSpPr>
        <p:spPr>
          <a:xfrm>
            <a:off x="548640" y="3611880"/>
            <a:ext cx="3657600" cy="9875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total claims exceed the 15% pool, each qualifying member receives a proportional reduction. Fair distribution, guaranteed solvency.</a:t>
            </a:r>
            <a:endParaRPr lang="en-US" sz="1150" dirty="0"/>
          </a:p>
        </p:txBody>
      </p:sp>
      <p:sp>
        <p:nvSpPr>
          <p:cNvPr id="21" name="Shape 16"/>
          <p:cNvSpPr/>
          <p:nvPr/>
        </p:nvSpPr>
        <p:spPr>
          <a:xfrm>
            <a:off x="4800600" y="3017520"/>
            <a:ext cx="4023360" cy="1645920"/>
          </a:xfrm>
          <a:prstGeom prst="rect">
            <a:avLst/>
          </a:prstGeom>
          <a:solidFill>
            <a:srgbClr val="FFFFFF"/>
          </a:solidFill>
          <a:ln w="6350">
            <a:solidFill>
              <a:srgbClr val="D0D9EC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22" name="Shape 17"/>
          <p:cNvSpPr/>
          <p:nvPr/>
        </p:nvSpPr>
        <p:spPr>
          <a:xfrm>
            <a:off x="4800600" y="3017520"/>
            <a:ext cx="4023360" cy="502920"/>
          </a:xfrm>
          <a:prstGeom prst="rect">
            <a:avLst/>
          </a:prstGeom>
          <a:solidFill>
            <a:srgbClr val="059669"/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7760" y="3108960"/>
            <a:ext cx="320040" cy="320040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5349240" y="3108960"/>
            <a:ext cx="3383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Pause Mechanism</a:t>
            </a:r>
            <a:endParaRPr lang="en-US" sz="1300" dirty="0"/>
          </a:p>
        </p:txBody>
      </p:sp>
      <p:sp>
        <p:nvSpPr>
          <p:cNvPr id="25" name="Text 19"/>
          <p:cNvSpPr/>
          <p:nvPr/>
        </p:nvSpPr>
        <p:spPr>
          <a:xfrm>
            <a:off x="4983480" y="3611880"/>
            <a:ext cx="3657600" cy="9875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a member's sponsor structure falls inactive for 30+ days, salary pauses. This incentivizes ongoing support of downline development.</a:t>
            </a:r>
            <a:endParaRPr lang="en-US" sz="11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0D1B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164592"/>
            <a:ext cx="2377440" cy="256032"/>
          </a:xfrm>
          <a:prstGeom prst="rect">
            <a:avLst>
              <a:gd name="adj" fmla="val 14286"/>
            </a:avLst>
          </a:prstGeom>
          <a:solidFill>
            <a:srgbClr val="0EA5A0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164592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SECTION 6 — LEADERSHIP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5029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Leadership Growth Ladder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365760" y="1097280"/>
            <a:ext cx="8229600" cy="594360"/>
          </a:xfrm>
          <a:prstGeom prst="rect">
            <a:avLst/>
          </a:prstGeom>
          <a:solidFill>
            <a:srgbClr val="0EA5A0"/>
          </a:solidFill>
          <a:ln/>
          <a:effectLst>
            <a:outerShdw sx="100000" sy="100000" kx="0" ky="0" algn="bl" rotWithShape="0" blurRad="50800" dist="25400" dir="8100000">
              <a:srgbClr val="000000">
                <a:alpha val="2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365760" y="1097280"/>
            <a:ext cx="548640" cy="594360"/>
          </a:xfrm>
          <a:prstGeom prst="rect">
            <a:avLst/>
          </a:prstGeom>
          <a:solidFill>
            <a:srgbClr val="FFFFFF">
              <a:alpha val="20000"/>
            </a:srgbClr>
          </a:solidFill>
          <a:ln/>
        </p:spPr>
      </p:sp>
      <p:sp>
        <p:nvSpPr>
          <p:cNvPr id="8" name="Text 6"/>
          <p:cNvSpPr/>
          <p:nvPr/>
        </p:nvSpPr>
        <p:spPr>
          <a:xfrm>
            <a:off x="365760" y="1097280"/>
            <a:ext cx="5486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024128" y="1124712"/>
            <a:ext cx="7452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STAGE 1 — Commission Builder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1024128" y="1399032"/>
            <a:ext cx="7452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DDE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Active member earning direct commissions from Level 1 downline. Entry stage for all participants.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640080" y="1828800"/>
            <a:ext cx="7680960" cy="594360"/>
          </a:xfrm>
          <a:prstGeom prst="rect">
            <a:avLst/>
          </a:prstGeom>
          <a:solidFill>
            <a:srgbClr val="1A3A8F"/>
          </a:solidFill>
          <a:ln/>
          <a:effectLst>
            <a:outerShdw sx="100000" sy="100000" kx="0" ky="0" algn="bl" rotWithShape="0" blurRad="50800" dist="25400" dir="8100000">
              <a:srgbClr val="000000">
                <a:alpha val="20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640080" y="1828800"/>
            <a:ext cx="548640" cy="594360"/>
          </a:xfrm>
          <a:prstGeom prst="rect">
            <a:avLst/>
          </a:prstGeom>
          <a:solidFill>
            <a:srgbClr val="FFFFFF">
              <a:alpha val="20000"/>
            </a:srgbClr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1828800"/>
            <a:ext cx="5486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298448" y="1856232"/>
            <a:ext cx="6903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STAGE 2 — Structure Developer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1298448" y="2130552"/>
            <a:ext cx="6903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DDE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Building the 8×8 structure. Earning from multiple levels. Focus on duplication and team support.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914400" y="2560320"/>
            <a:ext cx="7132320" cy="594360"/>
          </a:xfrm>
          <a:prstGeom prst="rect">
            <a:avLst/>
          </a:prstGeom>
          <a:solidFill>
            <a:srgbClr val="2563EB"/>
          </a:solidFill>
          <a:ln/>
          <a:effectLst>
            <a:outerShdw sx="100000" sy="100000" kx="0" ky="0" algn="bl" rotWithShape="0" blurRad="50800" dist="25400" dir="8100000">
              <a:srgbClr val="000000">
                <a:alpha val="2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914400" y="2560320"/>
            <a:ext cx="548640" cy="594360"/>
          </a:xfrm>
          <a:prstGeom prst="rect">
            <a:avLst/>
          </a:prstGeom>
          <a:solidFill>
            <a:srgbClr val="FFFFFF">
              <a:alpha val="20000"/>
            </a:srgbClr>
          </a:solidFill>
          <a:ln/>
        </p:spPr>
      </p:sp>
      <p:sp>
        <p:nvSpPr>
          <p:cNvPr id="18" name="Text 16"/>
          <p:cNvSpPr/>
          <p:nvPr/>
        </p:nvSpPr>
        <p:spPr>
          <a:xfrm>
            <a:off x="914400" y="2560320"/>
            <a:ext cx="5486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1572768" y="2587752"/>
            <a:ext cx="6355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STAGE 3 — Salary Qualifier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1572768" y="2862072"/>
            <a:ext cx="6355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DDE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8-member structure + 3 months active = ₹800/month salary. A critical milestone for credibility.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1188720" y="3291840"/>
            <a:ext cx="6583680" cy="594360"/>
          </a:xfrm>
          <a:prstGeom prst="rect">
            <a:avLst/>
          </a:prstGeom>
          <a:solidFill>
            <a:srgbClr val="D4A017"/>
          </a:solidFill>
          <a:ln/>
          <a:effectLst>
            <a:outerShdw sx="100000" sy="100000" kx="0" ky="0" algn="bl" rotWithShape="0" blurRad="50800" dist="25400" dir="8100000">
              <a:srgbClr val="000000">
                <a:alpha val="20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1188720" y="3291840"/>
            <a:ext cx="548640" cy="594360"/>
          </a:xfrm>
          <a:prstGeom prst="rect">
            <a:avLst/>
          </a:prstGeom>
          <a:solidFill>
            <a:srgbClr val="FFFFFF">
              <a:alpha val="20000"/>
            </a:srgbClr>
          </a:solidFill>
          <a:ln/>
        </p:spPr>
      </p:sp>
      <p:sp>
        <p:nvSpPr>
          <p:cNvPr id="23" name="Text 21"/>
          <p:cNvSpPr/>
          <p:nvPr/>
        </p:nvSpPr>
        <p:spPr>
          <a:xfrm>
            <a:off x="1188720" y="3291840"/>
            <a:ext cx="5486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1847088" y="3319272"/>
            <a:ext cx="5806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STAGE 4 — Profit Share Leader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1847088" y="3593592"/>
            <a:ext cx="5806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DDE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 performers receiving company profit share. Quarterly distributions from net revenue.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1463040" y="4023360"/>
            <a:ext cx="6035040" cy="594360"/>
          </a:xfrm>
          <a:prstGeom prst="rect">
            <a:avLst/>
          </a:prstGeom>
          <a:solidFill>
            <a:srgbClr val="F59E0B"/>
          </a:solidFill>
          <a:ln/>
          <a:effectLst>
            <a:outerShdw sx="100000" sy="100000" kx="0" ky="0" algn="bl" rotWithShape="0" blurRad="50800" dist="25400" dir="8100000">
              <a:srgbClr val="000000">
                <a:alpha val="20000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1463040" y="4023360"/>
            <a:ext cx="548640" cy="594360"/>
          </a:xfrm>
          <a:prstGeom prst="rect">
            <a:avLst/>
          </a:prstGeom>
          <a:solidFill>
            <a:srgbClr val="FFFFFF">
              <a:alpha val="20000"/>
            </a:srgbClr>
          </a:solidFill>
          <a:ln/>
        </p:spPr>
      </p:sp>
      <p:sp>
        <p:nvSpPr>
          <p:cNvPr id="28" name="Text 26"/>
          <p:cNvSpPr/>
          <p:nvPr/>
        </p:nvSpPr>
        <p:spPr>
          <a:xfrm>
            <a:off x="1463040" y="4023360"/>
            <a:ext cx="5486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2121408" y="4050792"/>
            <a:ext cx="5257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STAGE 5 — Ecosystem Ambassador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2121408" y="4325112"/>
            <a:ext cx="5257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DDE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Fully vested leader with all 8 income streams active. Highest recognition and global platform access.</a:t>
            </a:r>
            <a:endParaRPr lang="en-US" sz="10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0F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0EA5A0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164592"/>
            <a:ext cx="2377440" cy="256032"/>
          </a:xfrm>
          <a:prstGeom prst="rect">
            <a:avLst>
              <a:gd name="adj" fmla="val 14286"/>
            </a:avLst>
          </a:prstGeom>
          <a:solidFill>
            <a:srgbClr val="0EA5A0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164592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SECTION 7 — ACTIVITY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5029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D1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Active Membership Requirement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457200" y="1024128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3A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active members earn. Activity is the foundation of sustainability.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3337560" y="1508760"/>
            <a:ext cx="2468880" cy="1188720"/>
          </a:xfrm>
          <a:prstGeom prst="rect">
            <a:avLst/>
          </a:prstGeom>
          <a:solidFill>
            <a:srgbClr val="0EA5A0"/>
          </a:solidFill>
          <a:ln/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3337560" y="1581912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1,000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3337560" y="2057400"/>
            <a:ext cx="2468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Monthly Purchase Points Required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365760" y="2926080"/>
            <a:ext cx="4023360" cy="2011680"/>
          </a:xfrm>
          <a:prstGeom prst="rect">
            <a:avLst/>
          </a:prstGeom>
          <a:solidFill>
            <a:srgbClr val="FFFFFF"/>
          </a:solidFill>
          <a:ln w="6350">
            <a:solidFill>
              <a:srgbClr val="D0D9EC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548640" y="3035808"/>
            <a:ext cx="3474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3A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counts as activity?</a:t>
            </a:r>
            <a:endParaRPr lang="en-US" sz="1300" dirty="0"/>
          </a:p>
        </p:txBody>
      </p:sp>
      <p:pic>
        <p:nvPicPr>
          <p:cNvPr id="1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3429000"/>
            <a:ext cx="182880" cy="182880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804672" y="3410712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Purchasing products from the eCommerce marketplace</a:t>
            </a:r>
            <a:endParaRPr lang="en-US" sz="1150" dirty="0"/>
          </a:p>
        </p:txBody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813048"/>
            <a:ext cx="182880" cy="182880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804672" y="3794760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Subscribing to SaaS tools or digital services</a:t>
            </a:r>
            <a:endParaRPr lang="en-US" sz="11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4197096"/>
            <a:ext cx="182880" cy="18288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804672" y="4178808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Booking through NirvaTravel or Education modules</a:t>
            </a:r>
            <a:endParaRPr lang="en-US" sz="1150" dirty="0"/>
          </a:p>
        </p:txBody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4581144"/>
            <a:ext cx="182880" cy="182880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804672" y="4562856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 ecosystem transaction generating purchase points</a:t>
            </a:r>
            <a:endParaRPr lang="en-US" sz="1150" dirty="0"/>
          </a:p>
        </p:txBody>
      </p:sp>
      <p:sp>
        <p:nvSpPr>
          <p:cNvPr id="20" name="Shape 14"/>
          <p:cNvSpPr/>
          <p:nvPr/>
        </p:nvSpPr>
        <p:spPr>
          <a:xfrm>
            <a:off x="4754880" y="2926080"/>
            <a:ext cx="4023360" cy="2011680"/>
          </a:xfrm>
          <a:prstGeom prst="rect">
            <a:avLst/>
          </a:prstGeom>
          <a:solidFill>
            <a:srgbClr val="0D1B40"/>
          </a:solidFill>
          <a:ln w="6350">
            <a:solidFill>
              <a:srgbClr val="D0D9EC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21" name="Text 15"/>
          <p:cNvSpPr/>
          <p:nvPr/>
        </p:nvSpPr>
        <p:spPr>
          <a:xfrm>
            <a:off x="4937760" y="3035808"/>
            <a:ext cx="3474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E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happens if inactive?</a:t>
            </a:r>
            <a:endParaRPr lang="en-US" sz="1300" dirty="0"/>
          </a:p>
        </p:txBody>
      </p:sp>
      <p:pic>
        <p:nvPicPr>
          <p:cNvPr id="2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37760" y="3429000"/>
            <a:ext cx="182880" cy="182880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5193792" y="3410712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Commission earnings pause immediately</a:t>
            </a:r>
            <a:endParaRPr lang="en-US" sz="1150" dirty="0"/>
          </a:p>
        </p:txBody>
      </p:sp>
      <p:pic>
        <p:nvPicPr>
          <p:cNvPr id="2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37760" y="3813048"/>
            <a:ext cx="182880" cy="182880"/>
          </a:xfrm>
          <a:prstGeom prst="rect">
            <a:avLst/>
          </a:prstGeom>
        </p:spPr>
      </p:pic>
      <p:sp>
        <p:nvSpPr>
          <p:cNvPr id="25" name="Text 17"/>
          <p:cNvSpPr/>
          <p:nvPr/>
        </p:nvSpPr>
        <p:spPr>
          <a:xfrm>
            <a:off x="5193792" y="3794760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Salary payments suspended</a:t>
            </a:r>
            <a:endParaRPr lang="en-US" sz="1150" dirty="0"/>
          </a:p>
        </p:txBody>
      </p:sp>
      <p:pic>
        <p:nvPicPr>
          <p:cNvPr id="26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37760" y="4197096"/>
            <a:ext cx="182880" cy="182880"/>
          </a:xfrm>
          <a:prstGeom prst="rect">
            <a:avLst/>
          </a:prstGeom>
        </p:spPr>
      </p:pic>
      <p:sp>
        <p:nvSpPr>
          <p:cNvPr id="27" name="Text 18"/>
          <p:cNvSpPr/>
          <p:nvPr/>
        </p:nvSpPr>
        <p:spPr>
          <a:xfrm>
            <a:off x="5193792" y="4178808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Downline activity does not count toward your qualification</a:t>
            </a:r>
            <a:endParaRPr lang="en-US" sz="1150" dirty="0"/>
          </a:p>
        </p:txBody>
      </p:sp>
      <p:pic>
        <p:nvPicPr>
          <p:cNvPr id="28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37760" y="4581144"/>
            <a:ext cx="182880" cy="182880"/>
          </a:xfrm>
          <a:prstGeom prst="rect">
            <a:avLst/>
          </a:prstGeom>
        </p:spPr>
      </p:pic>
      <p:sp>
        <p:nvSpPr>
          <p:cNvPr id="29" name="Text 19"/>
          <p:cNvSpPr/>
          <p:nvPr/>
        </p:nvSpPr>
        <p:spPr>
          <a:xfrm>
            <a:off x="5193792" y="4562856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Reactivation restores eligibility on next cycle</a:t>
            </a:r>
            <a:endParaRPr lang="en-US" sz="11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0D1B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1A3A8F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164592"/>
            <a:ext cx="2377440" cy="256032"/>
          </a:xfrm>
          <a:prstGeom prst="rect">
            <a:avLst>
              <a:gd name="adj" fmla="val 14286"/>
            </a:avLst>
          </a:prstGeom>
          <a:solidFill>
            <a:srgbClr val="0EA5A0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164592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SECTION 7 — MONTHLY RULE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5029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Monthly Activity Rule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365760" y="1143000"/>
            <a:ext cx="8412480" cy="822960"/>
          </a:xfrm>
          <a:prstGeom prst="rect">
            <a:avLst/>
          </a:prstGeom>
          <a:solidFill>
            <a:srgbClr val="1A3A8F"/>
          </a:solidFill>
          <a:ln/>
        </p:spPr>
      </p:sp>
      <p:sp>
        <p:nvSpPr>
          <p:cNvPr id="7" name="Text 5"/>
          <p:cNvSpPr/>
          <p:nvPr/>
        </p:nvSpPr>
        <p:spPr>
          <a:xfrm>
            <a:off x="548640" y="123444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Minimum Monthly Activity: 1,000 Purchase Points</a:t>
            </a:r>
            <a:endParaRPr lang="en-US" sz="2200" dirty="0"/>
          </a:p>
        </p:txBody>
      </p:sp>
      <p:graphicFrame>
        <p:nvGraphicFramePr>
          <p:cNvPr id="8" name="Chart 0" descr=""/>
          <p:cNvGraphicFramePr/>
          <p:nvPr/>
        </p:nvGraphicFramePr>
        <p:xfrm>
          <a:off x="457200" y="2103120"/>
          <a:ext cx="5029200" cy="25603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9" name="Shape 6"/>
          <p:cNvSpPr/>
          <p:nvPr/>
        </p:nvSpPr>
        <p:spPr>
          <a:xfrm>
            <a:off x="5760720" y="2103120"/>
            <a:ext cx="3108960" cy="2560320"/>
          </a:xfrm>
          <a:prstGeom prst="rect">
            <a:avLst/>
          </a:prstGeom>
          <a:solidFill>
            <a:srgbClr val="0A1128"/>
          </a:solidFill>
          <a:ln/>
        </p:spPr>
      </p:sp>
      <p:sp>
        <p:nvSpPr>
          <p:cNvPr id="10" name="Text 7"/>
          <p:cNvSpPr/>
          <p:nvPr/>
        </p:nvSpPr>
        <p:spPr>
          <a:xfrm>
            <a:off x="5943600" y="2212848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E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Activity Status Legend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5943600" y="2633472"/>
            <a:ext cx="320040" cy="228600"/>
          </a:xfrm>
          <a:prstGeom prst="rect">
            <a:avLst/>
          </a:prstGeom>
          <a:solidFill>
            <a:srgbClr val="0EA5A0"/>
          </a:solidFill>
          <a:ln/>
        </p:spPr>
      </p:sp>
      <p:sp>
        <p:nvSpPr>
          <p:cNvPr id="12" name="Text 9"/>
          <p:cNvSpPr/>
          <p:nvPr/>
        </p:nvSpPr>
        <p:spPr>
          <a:xfrm>
            <a:off x="6355080" y="2651760"/>
            <a:ext cx="23774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≥ 1,000 pts — ACTIVE (earning)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5943600" y="2971800"/>
            <a:ext cx="320040" cy="228600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14" name="Text 11"/>
          <p:cNvSpPr/>
          <p:nvPr/>
        </p:nvSpPr>
        <p:spPr>
          <a:xfrm>
            <a:off x="6355080" y="2990088"/>
            <a:ext cx="23774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&lt; 1,000 pts — INACTIVE (paused)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5943600" y="3337560"/>
            <a:ext cx="27432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this example: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Feb (950 pts) → INACTIVE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May (900 pts) → INACTIVE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other months → ACTIVE</a:t>
            </a:r>
            <a:endParaRPr lang="en-US" sz="11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0F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0EA5A0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164592"/>
            <a:ext cx="2377440" cy="256032"/>
          </a:xfrm>
          <a:prstGeom prst="rect">
            <a:avLst>
              <a:gd name="adj" fmla="val 14286"/>
            </a:avLst>
          </a:prstGeom>
          <a:solidFill>
            <a:srgbClr val="0EA5A0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164592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SECTION 7 — RATIONALE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5029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D1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the Activity Requirement Matters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365760" y="1188720"/>
            <a:ext cx="2606040" cy="3474720"/>
          </a:xfrm>
          <a:prstGeom prst="rect">
            <a:avLst/>
          </a:prstGeom>
          <a:solidFill>
            <a:srgbClr val="0EA5A0"/>
          </a:solidFill>
          <a:ln/>
          <a:effectLst>
            <a:outerShdw sx="100000" sy="100000" kx="0" ky="0" algn="bl" rotWithShape="0" blurRad="127000" dist="50800" dir="8100000">
              <a:srgbClr val="000000">
                <a:alpha val="15000"/>
              </a:srgbClr>
            </a:outerShdw>
          </a:effectLst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71600" y="1417320"/>
            <a:ext cx="566928" cy="566928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1517904" y="2057400"/>
            <a:ext cx="292608" cy="36576"/>
          </a:xfrm>
          <a:prstGeom prst="rect">
            <a:avLst/>
          </a:prstGeom>
          <a:solidFill>
            <a:srgbClr val="FFFFFF">
              <a:alpha val="60000"/>
            </a:srgbClr>
          </a:solidFill>
          <a:ln/>
        </p:spPr>
      </p:sp>
      <p:sp>
        <p:nvSpPr>
          <p:cNvPr id="9" name="Text 6"/>
          <p:cNvSpPr/>
          <p:nvPr/>
        </p:nvSpPr>
        <p:spPr>
          <a:xfrm>
            <a:off x="502920" y="2176272"/>
            <a:ext cx="2331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 Revenue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530352" y="2761488"/>
            <a:ext cx="2286000" cy="1737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DDE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Activity requirements ensure all commissions are backed by genuine product purchases, not just registration fees or passive token holdings.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3200400" y="1188720"/>
            <a:ext cx="2606040" cy="3474720"/>
          </a:xfrm>
          <a:prstGeom prst="rect">
            <a:avLst/>
          </a:prstGeom>
          <a:solidFill>
            <a:srgbClr val="1A3A8F"/>
          </a:solidFill>
          <a:ln/>
          <a:effectLst>
            <a:outerShdw sx="100000" sy="100000" kx="0" ky="0" algn="bl" rotWithShape="0" blurRad="127000" dist="50800" dir="8100000">
              <a:srgbClr val="000000">
                <a:alpha val="15000"/>
              </a:srgbClr>
            </a:outerShdw>
          </a:effectLst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6240" y="1417320"/>
            <a:ext cx="566928" cy="566928"/>
          </a:xfrm>
          <a:prstGeom prst="rect">
            <a:avLst/>
          </a:prstGeom>
        </p:spPr>
      </p:pic>
      <p:sp>
        <p:nvSpPr>
          <p:cNvPr id="13" name="Shape 9"/>
          <p:cNvSpPr/>
          <p:nvPr/>
        </p:nvSpPr>
        <p:spPr>
          <a:xfrm>
            <a:off x="4352544" y="2057400"/>
            <a:ext cx="292608" cy="36576"/>
          </a:xfrm>
          <a:prstGeom prst="rect">
            <a:avLst/>
          </a:prstGeom>
          <a:solidFill>
            <a:srgbClr val="FFFFFF">
              <a:alpha val="60000"/>
            </a:srgbClr>
          </a:solidFill>
          <a:ln/>
        </p:spPr>
      </p:sp>
      <p:sp>
        <p:nvSpPr>
          <p:cNvPr id="14" name="Text 10"/>
          <p:cNvSpPr/>
          <p:nvPr/>
        </p:nvSpPr>
        <p:spPr>
          <a:xfrm>
            <a:off x="3337560" y="2176272"/>
            <a:ext cx="2331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 Retention</a:t>
            </a:r>
            <a:endParaRPr lang="en-US" sz="1500" dirty="0"/>
          </a:p>
        </p:txBody>
      </p:sp>
      <p:sp>
        <p:nvSpPr>
          <p:cNvPr id="15" name="Text 11"/>
          <p:cNvSpPr/>
          <p:nvPr/>
        </p:nvSpPr>
        <p:spPr>
          <a:xfrm>
            <a:off x="3364992" y="2761488"/>
            <a:ext cx="2286000" cy="1737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DDE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Members who regularly purchase remain engaged with the ecosystem. High activity correlates with network longevity and growth.</a:t>
            </a:r>
            <a:endParaRPr lang="en-US" sz="1200" dirty="0"/>
          </a:p>
        </p:txBody>
      </p:sp>
      <p:sp>
        <p:nvSpPr>
          <p:cNvPr id="16" name="Shape 12"/>
          <p:cNvSpPr/>
          <p:nvPr/>
        </p:nvSpPr>
        <p:spPr>
          <a:xfrm>
            <a:off x="6035040" y="1188720"/>
            <a:ext cx="2606040" cy="3474720"/>
          </a:xfrm>
          <a:prstGeom prst="rect">
            <a:avLst/>
          </a:prstGeom>
          <a:solidFill>
            <a:srgbClr val="059669"/>
          </a:solidFill>
          <a:ln/>
          <a:effectLst>
            <a:outerShdw sx="100000" sy="100000" kx="0" ky="0" algn="bl" rotWithShape="0" blurRad="127000" dist="50800" dir="8100000">
              <a:srgbClr val="000000">
                <a:alpha val="15000"/>
              </a:srgbClr>
            </a:outerShdw>
          </a:effectLst>
        </p:spPr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1417320"/>
            <a:ext cx="566928" cy="566928"/>
          </a:xfrm>
          <a:prstGeom prst="rect">
            <a:avLst/>
          </a:prstGeom>
        </p:spPr>
      </p:pic>
      <p:sp>
        <p:nvSpPr>
          <p:cNvPr id="18" name="Shape 13"/>
          <p:cNvSpPr/>
          <p:nvPr/>
        </p:nvSpPr>
        <p:spPr>
          <a:xfrm>
            <a:off x="7187184" y="2057400"/>
            <a:ext cx="292608" cy="36576"/>
          </a:xfrm>
          <a:prstGeom prst="rect">
            <a:avLst/>
          </a:prstGeom>
          <a:solidFill>
            <a:srgbClr val="FFFFFF">
              <a:alpha val="60000"/>
            </a:srgbClr>
          </a:solidFill>
          <a:ln/>
        </p:spPr>
      </p:sp>
      <p:sp>
        <p:nvSpPr>
          <p:cNvPr id="19" name="Text 14"/>
          <p:cNvSpPr/>
          <p:nvPr/>
        </p:nvSpPr>
        <p:spPr>
          <a:xfrm>
            <a:off x="6172200" y="2176272"/>
            <a:ext cx="2331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Sustainable Commerce</a:t>
            </a:r>
            <a:endParaRPr lang="en-US" sz="1500" dirty="0"/>
          </a:p>
        </p:txBody>
      </p:sp>
      <p:sp>
        <p:nvSpPr>
          <p:cNvPr id="20" name="Text 15"/>
          <p:cNvSpPr/>
          <p:nvPr/>
        </p:nvSpPr>
        <p:spPr>
          <a:xfrm>
            <a:off x="6199632" y="2761488"/>
            <a:ext cx="2286000" cy="1737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DDE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Ongoing activity creates a reliable revenue baseline that funds salary pools, buybacks, and operational reserves continuously.</a:t>
            </a:r>
            <a:endParaRPr lang="en-US" sz="1200" dirty="0"/>
          </a:p>
        </p:txBody>
      </p:sp>
      <p:sp>
        <p:nvSpPr>
          <p:cNvPr id="21" name="Shape 16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D1B40"/>
          </a:solidFill>
          <a:ln/>
        </p:spPr>
      </p:sp>
      <p:sp>
        <p:nvSpPr>
          <p:cNvPr id="22" name="Text 17"/>
          <p:cNvSpPr/>
          <p:nvPr/>
        </p:nvSpPr>
        <p:spPr>
          <a:xfrm>
            <a:off x="365760" y="4828032"/>
            <a:ext cx="84124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E8EF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Activity requirements are not a barrier — they are the foundation that makes every income stream in Infinity 8 mathematically sustainable.</a:t>
            </a:r>
            <a:endParaRPr lang="en-US" sz="11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0D1B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164592"/>
            <a:ext cx="2377440" cy="256032"/>
          </a:xfrm>
          <a:prstGeom prst="rect">
            <a:avLst>
              <a:gd name="adj" fmla="val 14286"/>
            </a:avLst>
          </a:prstGeom>
          <a:solidFill>
            <a:srgbClr val="0EA5A0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164592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SECTION 8 — TOKEN ECONOMY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5029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Token Integration &amp; Utility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457200" y="1280160"/>
            <a:ext cx="4023360" cy="1600200"/>
          </a:xfrm>
          <a:prstGeom prst="rect">
            <a:avLst/>
          </a:prstGeom>
          <a:solidFill>
            <a:srgbClr val="0A1128"/>
          </a:solidFill>
          <a:ln/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457200" y="1280160"/>
            <a:ext cx="4023360" cy="73152"/>
          </a:xfrm>
          <a:prstGeom prst="rect">
            <a:avLst/>
          </a:prstGeom>
          <a:solidFill>
            <a:srgbClr val="D4A017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1737360"/>
            <a:ext cx="475488" cy="475488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261872" y="1463040"/>
            <a:ext cx="30632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Staking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1261872" y="1920240"/>
            <a:ext cx="306324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Lock tokens for APY rewards. Longer locks = higher APY up to 80%.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846320" y="1280160"/>
            <a:ext cx="4023360" cy="1600200"/>
          </a:xfrm>
          <a:prstGeom prst="rect">
            <a:avLst/>
          </a:prstGeom>
          <a:solidFill>
            <a:srgbClr val="0A1128"/>
          </a:solidFill>
          <a:ln/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846320" y="1280160"/>
            <a:ext cx="4023360" cy="73152"/>
          </a:xfrm>
          <a:prstGeom prst="rect">
            <a:avLst/>
          </a:prstGeom>
          <a:solidFill>
            <a:srgbClr val="D4A017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0" y="1737360"/>
            <a:ext cx="475488" cy="475488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650992" y="1463040"/>
            <a:ext cx="30632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Governance</a:t>
            </a:r>
            <a:endParaRPr lang="en-US" sz="1800" dirty="0"/>
          </a:p>
        </p:txBody>
      </p:sp>
      <p:sp>
        <p:nvSpPr>
          <p:cNvPr id="15" name="Text 11"/>
          <p:cNvSpPr/>
          <p:nvPr/>
        </p:nvSpPr>
        <p:spPr>
          <a:xfrm>
            <a:off x="5650992" y="1920240"/>
            <a:ext cx="306324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Token holders vote on ecosystem decisions and protocol changes.</a:t>
            </a:r>
            <a:endParaRPr lang="en-US" sz="1200" dirty="0"/>
          </a:p>
        </p:txBody>
      </p:sp>
      <p:sp>
        <p:nvSpPr>
          <p:cNvPr id="16" name="Shape 12"/>
          <p:cNvSpPr/>
          <p:nvPr/>
        </p:nvSpPr>
        <p:spPr>
          <a:xfrm>
            <a:off x="457200" y="3063240"/>
            <a:ext cx="4023360" cy="1600200"/>
          </a:xfrm>
          <a:prstGeom prst="rect">
            <a:avLst/>
          </a:prstGeom>
          <a:solidFill>
            <a:srgbClr val="0A1128"/>
          </a:solidFill>
          <a:ln/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457200" y="3063240"/>
            <a:ext cx="4023360" cy="73152"/>
          </a:xfrm>
          <a:prstGeom prst="rect">
            <a:avLst/>
          </a:prstGeom>
          <a:solidFill>
            <a:srgbClr val="D4A017"/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3520440"/>
            <a:ext cx="475488" cy="475488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1261872" y="3246120"/>
            <a:ext cx="30632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Rewards</a:t>
            </a:r>
            <a:endParaRPr lang="en-US" sz="1800" dirty="0"/>
          </a:p>
        </p:txBody>
      </p:sp>
      <p:sp>
        <p:nvSpPr>
          <p:cNvPr id="20" name="Text 15"/>
          <p:cNvSpPr/>
          <p:nvPr/>
        </p:nvSpPr>
        <p:spPr>
          <a:xfrm>
            <a:off x="1261872" y="3703320"/>
            <a:ext cx="306324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Distributed to active participants as network growth bonuses.</a:t>
            </a:r>
            <a:endParaRPr lang="en-US" sz="1200" dirty="0"/>
          </a:p>
        </p:txBody>
      </p:sp>
      <p:sp>
        <p:nvSpPr>
          <p:cNvPr id="21" name="Shape 16"/>
          <p:cNvSpPr/>
          <p:nvPr/>
        </p:nvSpPr>
        <p:spPr>
          <a:xfrm>
            <a:off x="4846320" y="3063240"/>
            <a:ext cx="4023360" cy="1600200"/>
          </a:xfrm>
          <a:prstGeom prst="rect">
            <a:avLst/>
          </a:prstGeom>
          <a:solidFill>
            <a:srgbClr val="0A1128"/>
          </a:solidFill>
          <a:ln/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22" name="Shape 17"/>
          <p:cNvSpPr/>
          <p:nvPr/>
        </p:nvSpPr>
        <p:spPr>
          <a:xfrm>
            <a:off x="4846320" y="3063240"/>
            <a:ext cx="4023360" cy="73152"/>
          </a:xfrm>
          <a:prstGeom prst="rect">
            <a:avLst/>
          </a:prstGeom>
          <a:solidFill>
            <a:srgbClr val="D4A017"/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0" y="3520440"/>
            <a:ext cx="475488" cy="475488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5650992" y="3246120"/>
            <a:ext cx="30632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Liquidity</a:t>
            </a:r>
            <a:endParaRPr lang="en-US" sz="1800" dirty="0"/>
          </a:p>
        </p:txBody>
      </p:sp>
      <p:sp>
        <p:nvSpPr>
          <p:cNvPr id="25" name="Text 19"/>
          <p:cNvSpPr/>
          <p:nvPr/>
        </p:nvSpPr>
        <p:spPr>
          <a:xfrm>
            <a:off x="5650992" y="3703320"/>
            <a:ext cx="306324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Tradeable on exchanges. Buyback mechanism maintains floor price.</a:t>
            </a:r>
            <a:endParaRPr lang="en-US" sz="12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0F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1A3A8F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164592"/>
            <a:ext cx="2377440" cy="256032"/>
          </a:xfrm>
          <a:prstGeom prst="rect">
            <a:avLst>
              <a:gd name="adj" fmla="val 14286"/>
            </a:avLst>
          </a:prstGeom>
          <a:solidFill>
            <a:srgbClr val="0EA5A0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164592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SECTION 8 — SUPPLY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5029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D1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Token Distribution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3337560" y="1078992"/>
            <a:ext cx="2468880" cy="1005840"/>
          </a:xfrm>
          <a:prstGeom prst="rect">
            <a:avLst/>
          </a:prstGeom>
          <a:solidFill>
            <a:srgbClr val="0D1B40"/>
          </a:solidFill>
          <a:ln/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3337560" y="1152144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Crore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3337560" y="1627632"/>
            <a:ext cx="2468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Token Supply (10,000,000)</a:t>
            </a:r>
            <a:endParaRPr lang="en-US" sz="1000" dirty="0"/>
          </a:p>
        </p:txBody>
      </p:sp>
      <p:graphicFrame>
        <p:nvGraphicFramePr>
          <p:cNvPr id="9" name="Chart 0" descr=""/>
          <p:cNvGraphicFramePr/>
          <p:nvPr/>
        </p:nvGraphicFramePr>
        <p:xfrm>
          <a:off x="365760" y="2194560"/>
          <a:ext cx="4114800" cy="27432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10" name="Shape 7"/>
          <p:cNvSpPr/>
          <p:nvPr/>
        </p:nvSpPr>
        <p:spPr>
          <a:xfrm>
            <a:off x="4846320" y="2194560"/>
            <a:ext cx="3931920" cy="2651760"/>
          </a:xfrm>
          <a:prstGeom prst="rect">
            <a:avLst/>
          </a:prstGeom>
          <a:solidFill>
            <a:srgbClr val="FFFFFF"/>
          </a:solidFill>
          <a:ln w="6350">
            <a:solidFill>
              <a:srgbClr val="D0D9EC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11" name="Text 8"/>
          <p:cNvSpPr/>
          <p:nvPr/>
        </p:nvSpPr>
        <p:spPr>
          <a:xfrm>
            <a:off x="5029200" y="2331720"/>
            <a:ext cx="34747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D1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Distribution Breakdown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4937760" y="2788920"/>
            <a:ext cx="384048" cy="384048"/>
          </a:xfrm>
          <a:prstGeom prst="rect">
            <a:avLst/>
          </a:prstGeom>
          <a:solidFill>
            <a:srgbClr val="0EA5A0"/>
          </a:solidFill>
          <a:ln/>
        </p:spPr>
      </p:sp>
      <p:sp>
        <p:nvSpPr>
          <p:cNvPr id="13" name="Text 10"/>
          <p:cNvSpPr/>
          <p:nvPr/>
        </p:nvSpPr>
        <p:spPr>
          <a:xfrm>
            <a:off x="4937760" y="27889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60%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5413248" y="2807208"/>
            <a:ext cx="3200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D1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ICO Distribution</a:t>
            </a:r>
            <a:endParaRPr lang="en-US" sz="1300" dirty="0"/>
          </a:p>
        </p:txBody>
      </p:sp>
      <p:sp>
        <p:nvSpPr>
          <p:cNvPr id="15" name="Text 12"/>
          <p:cNvSpPr/>
          <p:nvPr/>
        </p:nvSpPr>
        <p:spPr>
          <a:xfrm>
            <a:off x="5413248" y="3081528"/>
            <a:ext cx="3200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Available for public sale in 3 rounds</a:t>
            </a:r>
            <a:endParaRPr lang="en-US" sz="1100" dirty="0"/>
          </a:p>
        </p:txBody>
      </p:sp>
      <p:sp>
        <p:nvSpPr>
          <p:cNvPr id="16" name="Shape 13"/>
          <p:cNvSpPr/>
          <p:nvPr/>
        </p:nvSpPr>
        <p:spPr>
          <a:xfrm>
            <a:off x="4937760" y="3703320"/>
            <a:ext cx="384048" cy="384048"/>
          </a:xfrm>
          <a:prstGeom prst="rect">
            <a:avLst/>
          </a:prstGeom>
          <a:solidFill>
            <a:srgbClr val="1A3A8F"/>
          </a:solidFill>
          <a:ln/>
        </p:spPr>
      </p:sp>
      <p:sp>
        <p:nvSpPr>
          <p:cNvPr id="17" name="Text 14"/>
          <p:cNvSpPr/>
          <p:nvPr/>
        </p:nvSpPr>
        <p:spPr>
          <a:xfrm>
            <a:off x="4937760" y="37033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40%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5413248" y="3721608"/>
            <a:ext cx="3200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D1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Reserved &amp; Vested</a:t>
            </a:r>
            <a:endParaRPr lang="en-US" sz="1300" dirty="0"/>
          </a:p>
        </p:txBody>
      </p:sp>
      <p:sp>
        <p:nvSpPr>
          <p:cNvPr id="19" name="Text 16"/>
          <p:cNvSpPr/>
          <p:nvPr/>
        </p:nvSpPr>
        <p:spPr>
          <a:xfrm>
            <a:off x="5413248" y="3995928"/>
            <a:ext cx="3200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Team, advisors, ecosystem fund, reserve</a:t>
            </a:r>
            <a:endParaRPr lang="en-US" sz="11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0D1B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0EA5A0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164592"/>
            <a:ext cx="2377440" cy="256032"/>
          </a:xfrm>
          <a:prstGeom prst="rect">
            <a:avLst>
              <a:gd name="adj" fmla="val 14286"/>
            </a:avLst>
          </a:prstGeom>
          <a:solidFill>
            <a:srgbClr val="0EA5A0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164592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SECTION 8 — PRICING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5029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Token Price Ladder</a:t>
            </a:r>
            <a:endParaRPr lang="en-US" sz="2600" dirty="0"/>
          </a:p>
        </p:txBody>
      </p:sp>
      <p:graphicFrame>
        <p:nvGraphicFramePr>
          <p:cNvPr id="6" name="Chart 0" descr=""/>
          <p:cNvGraphicFramePr/>
          <p:nvPr/>
        </p:nvGraphicFramePr>
        <p:xfrm>
          <a:off x="365760" y="1188720"/>
          <a:ext cx="5303520" cy="34747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5943600" y="1188720"/>
            <a:ext cx="2926080" cy="594360"/>
          </a:xfrm>
          <a:prstGeom prst="rect">
            <a:avLst/>
          </a:prstGeom>
          <a:solidFill>
            <a:srgbClr val="0A1128"/>
          </a:solidFill>
          <a:ln/>
        </p:spPr>
      </p:sp>
      <p:sp>
        <p:nvSpPr>
          <p:cNvPr id="8" name="Shape 5"/>
          <p:cNvSpPr/>
          <p:nvPr/>
        </p:nvSpPr>
        <p:spPr>
          <a:xfrm>
            <a:off x="5943600" y="1188720"/>
            <a:ext cx="73152" cy="594360"/>
          </a:xfrm>
          <a:prstGeom prst="rect">
            <a:avLst/>
          </a:prstGeom>
          <a:solidFill>
            <a:srgbClr val="0EA5A0"/>
          </a:solidFill>
          <a:ln/>
        </p:spPr>
      </p:sp>
      <p:sp>
        <p:nvSpPr>
          <p:cNvPr id="9" name="Text 6"/>
          <p:cNvSpPr/>
          <p:nvPr/>
        </p:nvSpPr>
        <p:spPr>
          <a:xfrm>
            <a:off x="6108192" y="1243584"/>
            <a:ext cx="2011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Pre-ICO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6108192" y="1517904"/>
            <a:ext cx="9144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₹10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7086600" y="1517904"/>
            <a:ext cx="16459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0E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Entry price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5943600" y="1883664"/>
            <a:ext cx="2926080" cy="594360"/>
          </a:xfrm>
          <a:prstGeom prst="rect">
            <a:avLst/>
          </a:prstGeom>
          <a:solidFill>
            <a:srgbClr val="0A1128"/>
          </a:solidFill>
          <a:ln/>
        </p:spPr>
      </p:sp>
      <p:sp>
        <p:nvSpPr>
          <p:cNvPr id="13" name="Shape 10"/>
          <p:cNvSpPr/>
          <p:nvPr/>
        </p:nvSpPr>
        <p:spPr>
          <a:xfrm>
            <a:off x="5943600" y="1883664"/>
            <a:ext cx="73152" cy="594360"/>
          </a:xfrm>
          <a:prstGeom prst="rect">
            <a:avLst/>
          </a:prstGeom>
          <a:solidFill>
            <a:srgbClr val="1A3A8F"/>
          </a:solidFill>
          <a:ln/>
        </p:spPr>
      </p:sp>
      <p:sp>
        <p:nvSpPr>
          <p:cNvPr id="14" name="Text 11"/>
          <p:cNvSpPr/>
          <p:nvPr/>
        </p:nvSpPr>
        <p:spPr>
          <a:xfrm>
            <a:off x="6108192" y="1938528"/>
            <a:ext cx="2011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ICO Round 1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6108192" y="2212848"/>
            <a:ext cx="9144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₹20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7086600" y="2212848"/>
            <a:ext cx="16459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1A3A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Pre-ICO ROI: +100%</a:t>
            </a:r>
            <a:endParaRPr lang="en-US" sz="1000" dirty="0"/>
          </a:p>
        </p:txBody>
      </p:sp>
      <p:sp>
        <p:nvSpPr>
          <p:cNvPr id="17" name="Shape 14"/>
          <p:cNvSpPr/>
          <p:nvPr/>
        </p:nvSpPr>
        <p:spPr>
          <a:xfrm>
            <a:off x="5943600" y="2578608"/>
            <a:ext cx="2926080" cy="594360"/>
          </a:xfrm>
          <a:prstGeom prst="rect">
            <a:avLst/>
          </a:prstGeom>
          <a:solidFill>
            <a:srgbClr val="0A1128"/>
          </a:solidFill>
          <a:ln/>
        </p:spPr>
      </p:sp>
      <p:sp>
        <p:nvSpPr>
          <p:cNvPr id="18" name="Shape 15"/>
          <p:cNvSpPr/>
          <p:nvPr/>
        </p:nvSpPr>
        <p:spPr>
          <a:xfrm>
            <a:off x="5943600" y="2578608"/>
            <a:ext cx="73152" cy="59436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9" name="Text 16"/>
          <p:cNvSpPr/>
          <p:nvPr/>
        </p:nvSpPr>
        <p:spPr>
          <a:xfrm>
            <a:off x="6108192" y="2633472"/>
            <a:ext cx="2011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ICO Round 2</a:t>
            </a:r>
            <a:endParaRPr lang="en-US" sz="1100" dirty="0"/>
          </a:p>
        </p:txBody>
      </p:sp>
      <p:sp>
        <p:nvSpPr>
          <p:cNvPr id="20" name="Text 17"/>
          <p:cNvSpPr/>
          <p:nvPr/>
        </p:nvSpPr>
        <p:spPr>
          <a:xfrm>
            <a:off x="6108192" y="2907792"/>
            <a:ext cx="9144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₹30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7086600" y="2907792"/>
            <a:ext cx="16459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2563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Pre-ICO ROI: +200%</a:t>
            </a:r>
            <a:endParaRPr lang="en-US" sz="1000" dirty="0"/>
          </a:p>
        </p:txBody>
      </p:sp>
      <p:sp>
        <p:nvSpPr>
          <p:cNvPr id="22" name="Shape 19"/>
          <p:cNvSpPr/>
          <p:nvPr/>
        </p:nvSpPr>
        <p:spPr>
          <a:xfrm>
            <a:off x="5943600" y="3273552"/>
            <a:ext cx="2926080" cy="594360"/>
          </a:xfrm>
          <a:prstGeom prst="rect">
            <a:avLst/>
          </a:prstGeom>
          <a:solidFill>
            <a:srgbClr val="0A1128"/>
          </a:solidFill>
          <a:ln/>
        </p:spPr>
      </p:sp>
      <p:sp>
        <p:nvSpPr>
          <p:cNvPr id="23" name="Shape 20"/>
          <p:cNvSpPr/>
          <p:nvPr/>
        </p:nvSpPr>
        <p:spPr>
          <a:xfrm>
            <a:off x="5943600" y="3273552"/>
            <a:ext cx="73152" cy="594360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24" name="Text 21"/>
          <p:cNvSpPr/>
          <p:nvPr/>
        </p:nvSpPr>
        <p:spPr>
          <a:xfrm>
            <a:off x="6108192" y="3328416"/>
            <a:ext cx="2011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ICO Round 3</a:t>
            </a:r>
            <a:endParaRPr lang="en-US" sz="1100" dirty="0"/>
          </a:p>
        </p:txBody>
      </p:sp>
      <p:sp>
        <p:nvSpPr>
          <p:cNvPr id="25" name="Text 22"/>
          <p:cNvSpPr/>
          <p:nvPr/>
        </p:nvSpPr>
        <p:spPr>
          <a:xfrm>
            <a:off x="6108192" y="3602736"/>
            <a:ext cx="9144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₹40</a:t>
            </a:r>
            <a:endParaRPr lang="en-US" sz="1100" dirty="0"/>
          </a:p>
        </p:txBody>
      </p:sp>
      <p:sp>
        <p:nvSpPr>
          <p:cNvPr id="26" name="Text 23"/>
          <p:cNvSpPr/>
          <p:nvPr/>
        </p:nvSpPr>
        <p:spPr>
          <a:xfrm>
            <a:off x="7086600" y="3602736"/>
            <a:ext cx="16459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Pre-ICO ROI: +300%</a:t>
            </a:r>
            <a:endParaRPr lang="en-US" sz="1000" dirty="0"/>
          </a:p>
        </p:txBody>
      </p:sp>
      <p:sp>
        <p:nvSpPr>
          <p:cNvPr id="27" name="Shape 24"/>
          <p:cNvSpPr/>
          <p:nvPr/>
        </p:nvSpPr>
        <p:spPr>
          <a:xfrm>
            <a:off x="5943600" y="3968496"/>
            <a:ext cx="2926080" cy="594360"/>
          </a:xfrm>
          <a:prstGeom prst="rect">
            <a:avLst/>
          </a:prstGeom>
          <a:solidFill>
            <a:srgbClr val="0A1128"/>
          </a:solidFill>
          <a:ln/>
        </p:spPr>
      </p:sp>
      <p:sp>
        <p:nvSpPr>
          <p:cNvPr id="28" name="Shape 25"/>
          <p:cNvSpPr/>
          <p:nvPr/>
        </p:nvSpPr>
        <p:spPr>
          <a:xfrm>
            <a:off x="5943600" y="3968496"/>
            <a:ext cx="73152" cy="59436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29" name="Text 26"/>
          <p:cNvSpPr/>
          <p:nvPr/>
        </p:nvSpPr>
        <p:spPr>
          <a:xfrm>
            <a:off x="6108192" y="4023360"/>
            <a:ext cx="2011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Exchange Listing</a:t>
            </a:r>
            <a:endParaRPr lang="en-US" sz="1100" dirty="0"/>
          </a:p>
        </p:txBody>
      </p:sp>
      <p:sp>
        <p:nvSpPr>
          <p:cNvPr id="30" name="Text 27"/>
          <p:cNvSpPr/>
          <p:nvPr/>
        </p:nvSpPr>
        <p:spPr>
          <a:xfrm>
            <a:off x="6108192" y="4297680"/>
            <a:ext cx="9144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₹50</a:t>
            </a:r>
            <a:endParaRPr lang="en-US" sz="1100" dirty="0"/>
          </a:p>
        </p:txBody>
      </p:sp>
      <p:sp>
        <p:nvSpPr>
          <p:cNvPr id="31" name="Text 28"/>
          <p:cNvSpPr/>
          <p:nvPr/>
        </p:nvSpPr>
        <p:spPr>
          <a:xfrm>
            <a:off x="7086600" y="4297680"/>
            <a:ext cx="16459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Pre-ICO ROI: +400%</a:t>
            </a:r>
            <a:endParaRPr lang="en-US" sz="1000" dirty="0"/>
          </a:p>
        </p:txBody>
      </p:sp>
      <p:sp>
        <p:nvSpPr>
          <p:cNvPr id="32" name="Text 29"/>
          <p:cNvSpPr/>
          <p:nvPr/>
        </p:nvSpPr>
        <p:spPr>
          <a:xfrm>
            <a:off x="457200" y="4773168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Pre-ICO participants at ₹10 see potential 400% ROI at exchange listing (₹50). ROI is not guaranteed — market dependent.</a:t>
            </a:r>
            <a:endParaRPr lang="en-US" sz="11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0F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164592"/>
            <a:ext cx="2377440" cy="256032"/>
          </a:xfrm>
          <a:prstGeom prst="rect">
            <a:avLst>
              <a:gd name="adj" fmla="val 14286"/>
            </a:avLst>
          </a:prstGeom>
          <a:solidFill>
            <a:srgbClr val="0EA5A0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164592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SECTION 8 — VESTING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5029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D1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Vesting &amp; Staking Rewards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457200" y="100584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longer you lock your tokens, the higher your annual percentage yield (APY).</a:t>
            </a:r>
            <a:endParaRPr lang="en-US" sz="130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365760" y="1417320"/>
          <a:ext cx="4114800" cy="32004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8" name="Shape 5"/>
          <p:cNvSpPr/>
          <p:nvPr/>
        </p:nvSpPr>
        <p:spPr>
          <a:xfrm>
            <a:off x="4846320" y="1508760"/>
            <a:ext cx="3931920" cy="822960"/>
          </a:xfrm>
          <a:prstGeom prst="rect">
            <a:avLst/>
          </a:prstGeom>
          <a:solidFill>
            <a:srgbClr val="FFFFFF"/>
          </a:solidFill>
          <a:ln w="6350">
            <a:solidFill>
              <a:srgbClr val="D0D9EC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4846320" y="1508760"/>
            <a:ext cx="1097280" cy="822960"/>
          </a:xfrm>
          <a:prstGeom prst="rect">
            <a:avLst/>
          </a:prstGeom>
          <a:solidFill>
            <a:srgbClr val="0EA5A0"/>
          </a:solidFill>
          <a:ln/>
        </p:spPr>
      </p:sp>
      <p:sp>
        <p:nvSpPr>
          <p:cNvPr id="10" name="Text 7"/>
          <p:cNvSpPr/>
          <p:nvPr/>
        </p:nvSpPr>
        <p:spPr>
          <a:xfrm>
            <a:off x="4846320" y="1600200"/>
            <a:ext cx="10972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20%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APY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6035040" y="1581912"/>
            <a:ext cx="25603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D1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 Days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6035040" y="1920240"/>
            <a:ext cx="2651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Flexible entry for new participants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4846320" y="2514600"/>
            <a:ext cx="3931920" cy="822960"/>
          </a:xfrm>
          <a:prstGeom prst="rect">
            <a:avLst/>
          </a:prstGeom>
          <a:solidFill>
            <a:srgbClr val="FFFFFF"/>
          </a:solidFill>
          <a:ln w="6350">
            <a:solidFill>
              <a:srgbClr val="D0D9EC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4846320" y="2514600"/>
            <a:ext cx="1097280" cy="822960"/>
          </a:xfrm>
          <a:prstGeom prst="rect">
            <a:avLst/>
          </a:prstGeom>
          <a:solidFill>
            <a:srgbClr val="1A3A8F"/>
          </a:solidFill>
          <a:ln/>
        </p:spPr>
      </p:sp>
      <p:sp>
        <p:nvSpPr>
          <p:cNvPr id="15" name="Text 12"/>
          <p:cNvSpPr/>
          <p:nvPr/>
        </p:nvSpPr>
        <p:spPr>
          <a:xfrm>
            <a:off x="4846320" y="2606040"/>
            <a:ext cx="10972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35%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APY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6035040" y="2587752"/>
            <a:ext cx="25603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D1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90 Days</a:t>
            </a:r>
            <a:endParaRPr lang="en-US" sz="1300" dirty="0"/>
          </a:p>
        </p:txBody>
      </p:sp>
      <p:sp>
        <p:nvSpPr>
          <p:cNvPr id="17" name="Text 14"/>
          <p:cNvSpPr/>
          <p:nvPr/>
        </p:nvSpPr>
        <p:spPr>
          <a:xfrm>
            <a:off x="6035040" y="2926080"/>
            <a:ext cx="2651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Solid APY with moderate commitment</a:t>
            </a:r>
            <a:endParaRPr lang="en-US" sz="1100" dirty="0"/>
          </a:p>
        </p:txBody>
      </p:sp>
      <p:sp>
        <p:nvSpPr>
          <p:cNvPr id="18" name="Shape 15"/>
          <p:cNvSpPr/>
          <p:nvPr/>
        </p:nvSpPr>
        <p:spPr>
          <a:xfrm>
            <a:off x="4846320" y="3520440"/>
            <a:ext cx="3931920" cy="822960"/>
          </a:xfrm>
          <a:prstGeom prst="rect">
            <a:avLst/>
          </a:prstGeom>
          <a:solidFill>
            <a:srgbClr val="FFFFFF"/>
          </a:solidFill>
          <a:ln w="6350">
            <a:solidFill>
              <a:srgbClr val="D0D9EC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19" name="Shape 16"/>
          <p:cNvSpPr/>
          <p:nvPr/>
        </p:nvSpPr>
        <p:spPr>
          <a:xfrm>
            <a:off x="4846320" y="3520440"/>
            <a:ext cx="1097280" cy="822960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20" name="Text 17"/>
          <p:cNvSpPr/>
          <p:nvPr/>
        </p:nvSpPr>
        <p:spPr>
          <a:xfrm>
            <a:off x="4846320" y="3611880"/>
            <a:ext cx="10972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55%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APY</a:t>
            </a:r>
            <a:endParaRPr lang="en-US" sz="1600" dirty="0"/>
          </a:p>
        </p:txBody>
      </p:sp>
      <p:sp>
        <p:nvSpPr>
          <p:cNvPr id="21" name="Text 18"/>
          <p:cNvSpPr/>
          <p:nvPr/>
        </p:nvSpPr>
        <p:spPr>
          <a:xfrm>
            <a:off x="6035040" y="3593592"/>
            <a:ext cx="25603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D1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180 Days</a:t>
            </a:r>
            <a:endParaRPr lang="en-US" sz="1300" dirty="0"/>
          </a:p>
        </p:txBody>
      </p:sp>
      <p:sp>
        <p:nvSpPr>
          <p:cNvPr id="22" name="Text 19"/>
          <p:cNvSpPr/>
          <p:nvPr/>
        </p:nvSpPr>
        <p:spPr>
          <a:xfrm>
            <a:off x="6035040" y="3931920"/>
            <a:ext cx="2651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 yield — recommended for serious builders</a:t>
            </a:r>
            <a:endParaRPr lang="en-US" sz="1100" dirty="0"/>
          </a:p>
        </p:txBody>
      </p:sp>
      <p:sp>
        <p:nvSpPr>
          <p:cNvPr id="23" name="Shape 20"/>
          <p:cNvSpPr/>
          <p:nvPr/>
        </p:nvSpPr>
        <p:spPr>
          <a:xfrm>
            <a:off x="4846320" y="4526280"/>
            <a:ext cx="3931920" cy="822960"/>
          </a:xfrm>
          <a:prstGeom prst="rect">
            <a:avLst/>
          </a:prstGeom>
          <a:solidFill>
            <a:srgbClr val="FFFFFF"/>
          </a:solidFill>
          <a:ln w="6350">
            <a:solidFill>
              <a:srgbClr val="D0D9EC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4846320" y="4526280"/>
            <a:ext cx="1097280" cy="82296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25" name="Text 22"/>
          <p:cNvSpPr/>
          <p:nvPr/>
        </p:nvSpPr>
        <p:spPr>
          <a:xfrm>
            <a:off x="4846320" y="4617720"/>
            <a:ext cx="10972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80%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APY</a:t>
            </a:r>
            <a:endParaRPr lang="en-US" sz="1600" dirty="0"/>
          </a:p>
        </p:txBody>
      </p:sp>
      <p:sp>
        <p:nvSpPr>
          <p:cNvPr id="26" name="Text 23"/>
          <p:cNvSpPr/>
          <p:nvPr/>
        </p:nvSpPr>
        <p:spPr>
          <a:xfrm>
            <a:off x="6035040" y="4599432"/>
            <a:ext cx="25603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D1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365 Days</a:t>
            </a:r>
            <a:endParaRPr lang="en-US" sz="1300" dirty="0"/>
          </a:p>
        </p:txBody>
      </p:sp>
      <p:sp>
        <p:nvSpPr>
          <p:cNvPr id="27" name="Text 24"/>
          <p:cNvSpPr/>
          <p:nvPr/>
        </p:nvSpPr>
        <p:spPr>
          <a:xfrm>
            <a:off x="6035040" y="4937760"/>
            <a:ext cx="2651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Maximum yield — full commitment</a:t>
            </a:r>
            <a:endParaRPr lang="en-US" sz="11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0D1B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0EA5A0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164592"/>
            <a:ext cx="2377440" cy="256032"/>
          </a:xfrm>
          <a:prstGeom prst="rect">
            <a:avLst>
              <a:gd name="adj" fmla="val 14286"/>
            </a:avLst>
          </a:prstGeom>
          <a:solidFill>
            <a:srgbClr val="0EA5A0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164592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SECTION 9 — LIQUIDITY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5029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Token Buy-Back Mechanism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457200" y="100584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Infinity 8 maintains a dedicated Liquidity Reserve Fund to execute strategic token buybacks.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365760" y="1508760"/>
            <a:ext cx="1920240" cy="1417320"/>
          </a:xfrm>
          <a:prstGeom prst="rect">
            <a:avLst/>
          </a:prstGeom>
          <a:solidFill>
            <a:srgbClr val="0A1128"/>
          </a:solidFill>
          <a:ln/>
        </p:spPr>
      </p:sp>
      <p:sp>
        <p:nvSpPr>
          <p:cNvPr id="8" name="Shape 6"/>
          <p:cNvSpPr/>
          <p:nvPr/>
        </p:nvSpPr>
        <p:spPr>
          <a:xfrm>
            <a:off x="365760" y="1508760"/>
            <a:ext cx="1920240" cy="54864"/>
          </a:xfrm>
          <a:prstGeom prst="rect">
            <a:avLst/>
          </a:prstGeom>
          <a:solidFill>
            <a:srgbClr val="0EA5A0"/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8992" y="1664208"/>
            <a:ext cx="457200" cy="457200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457200" y="2212848"/>
            <a:ext cx="173736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Revenue Generated from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Commerce &amp; Token Sales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2286000" y="2029968"/>
            <a:ext cx="274320" cy="91440"/>
          </a:xfrm>
          <a:prstGeom prst="rect">
            <a:avLst/>
          </a:prstGeom>
          <a:solidFill>
            <a:srgbClr val="0EA5A0"/>
          </a:solidFill>
          <a:ln/>
        </p:spPr>
      </p:sp>
      <p:sp>
        <p:nvSpPr>
          <p:cNvPr id="12" name="Text 9"/>
          <p:cNvSpPr/>
          <p:nvPr/>
        </p:nvSpPr>
        <p:spPr>
          <a:xfrm>
            <a:off x="2267712" y="1956816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E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2560320" y="1508760"/>
            <a:ext cx="1920240" cy="1417320"/>
          </a:xfrm>
          <a:prstGeom prst="rect">
            <a:avLst/>
          </a:prstGeom>
          <a:solidFill>
            <a:srgbClr val="0A1128"/>
          </a:solidFill>
          <a:ln/>
        </p:spPr>
      </p:sp>
      <p:sp>
        <p:nvSpPr>
          <p:cNvPr id="14" name="Shape 11"/>
          <p:cNvSpPr/>
          <p:nvPr/>
        </p:nvSpPr>
        <p:spPr>
          <a:xfrm>
            <a:off x="2560320" y="1508760"/>
            <a:ext cx="1920240" cy="54864"/>
          </a:xfrm>
          <a:prstGeom prst="rect">
            <a:avLst/>
          </a:prstGeom>
          <a:solidFill>
            <a:srgbClr val="0EA5A0"/>
          </a:solidFill>
          <a:ln/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3552" y="1664208"/>
            <a:ext cx="457200" cy="457200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2651760" y="2212848"/>
            <a:ext cx="173736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% Allocated to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Liquidity Reserve Fund</a:t>
            </a:r>
            <a:endParaRPr lang="en-US" sz="1100" dirty="0"/>
          </a:p>
        </p:txBody>
      </p:sp>
      <p:sp>
        <p:nvSpPr>
          <p:cNvPr id="17" name="Shape 13"/>
          <p:cNvSpPr/>
          <p:nvPr/>
        </p:nvSpPr>
        <p:spPr>
          <a:xfrm>
            <a:off x="4480560" y="2029968"/>
            <a:ext cx="274320" cy="91440"/>
          </a:xfrm>
          <a:prstGeom prst="rect">
            <a:avLst/>
          </a:prstGeom>
          <a:solidFill>
            <a:srgbClr val="0EA5A0"/>
          </a:solidFill>
          <a:ln/>
        </p:spPr>
      </p:sp>
      <p:sp>
        <p:nvSpPr>
          <p:cNvPr id="18" name="Text 14"/>
          <p:cNvSpPr/>
          <p:nvPr/>
        </p:nvSpPr>
        <p:spPr>
          <a:xfrm>
            <a:off x="4462272" y="1956816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E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400" dirty="0"/>
          </a:p>
        </p:txBody>
      </p:sp>
      <p:sp>
        <p:nvSpPr>
          <p:cNvPr id="19" name="Shape 15"/>
          <p:cNvSpPr/>
          <p:nvPr/>
        </p:nvSpPr>
        <p:spPr>
          <a:xfrm>
            <a:off x="4754880" y="1508760"/>
            <a:ext cx="1920240" cy="1417320"/>
          </a:xfrm>
          <a:prstGeom prst="rect">
            <a:avLst/>
          </a:prstGeom>
          <a:solidFill>
            <a:srgbClr val="0A1128"/>
          </a:solidFill>
          <a:ln/>
        </p:spPr>
      </p:sp>
      <p:sp>
        <p:nvSpPr>
          <p:cNvPr id="20" name="Shape 16"/>
          <p:cNvSpPr/>
          <p:nvPr/>
        </p:nvSpPr>
        <p:spPr>
          <a:xfrm>
            <a:off x="4754880" y="1508760"/>
            <a:ext cx="1920240" cy="54864"/>
          </a:xfrm>
          <a:prstGeom prst="rect">
            <a:avLst/>
          </a:prstGeom>
          <a:solidFill>
            <a:srgbClr val="0EA5A0"/>
          </a:solidFill>
          <a:ln/>
        </p:spPr>
      </p:sp>
      <p:pic>
        <p:nvPicPr>
          <p:cNvPr id="2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8112" y="1664208"/>
            <a:ext cx="457200" cy="457200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4846320" y="2212848"/>
            <a:ext cx="173736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Buyback Executed on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Market</a:t>
            </a:r>
            <a:endParaRPr lang="en-US" sz="1100" dirty="0"/>
          </a:p>
        </p:txBody>
      </p:sp>
      <p:sp>
        <p:nvSpPr>
          <p:cNvPr id="23" name="Shape 18"/>
          <p:cNvSpPr/>
          <p:nvPr/>
        </p:nvSpPr>
        <p:spPr>
          <a:xfrm>
            <a:off x="6675120" y="2029968"/>
            <a:ext cx="274320" cy="91440"/>
          </a:xfrm>
          <a:prstGeom prst="rect">
            <a:avLst/>
          </a:prstGeom>
          <a:solidFill>
            <a:srgbClr val="0EA5A0"/>
          </a:solidFill>
          <a:ln/>
        </p:spPr>
      </p:sp>
      <p:sp>
        <p:nvSpPr>
          <p:cNvPr id="24" name="Text 19"/>
          <p:cNvSpPr/>
          <p:nvPr/>
        </p:nvSpPr>
        <p:spPr>
          <a:xfrm>
            <a:off x="6656832" y="1956816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E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400" dirty="0"/>
          </a:p>
        </p:txBody>
      </p:sp>
      <p:sp>
        <p:nvSpPr>
          <p:cNvPr id="25" name="Shape 20"/>
          <p:cNvSpPr/>
          <p:nvPr/>
        </p:nvSpPr>
        <p:spPr>
          <a:xfrm>
            <a:off x="6949440" y="1508760"/>
            <a:ext cx="1920240" cy="1417320"/>
          </a:xfrm>
          <a:prstGeom prst="rect">
            <a:avLst/>
          </a:prstGeom>
          <a:solidFill>
            <a:srgbClr val="0A1128"/>
          </a:solidFill>
          <a:ln/>
        </p:spPr>
      </p:sp>
      <p:sp>
        <p:nvSpPr>
          <p:cNvPr id="26" name="Shape 21"/>
          <p:cNvSpPr/>
          <p:nvPr/>
        </p:nvSpPr>
        <p:spPr>
          <a:xfrm>
            <a:off x="6949440" y="1508760"/>
            <a:ext cx="1920240" cy="54864"/>
          </a:xfrm>
          <a:prstGeom prst="rect">
            <a:avLst/>
          </a:prstGeom>
          <a:solidFill>
            <a:srgbClr val="0EA5A0"/>
          </a:solidFill>
          <a:ln/>
        </p:spPr>
      </p:sp>
      <p:pic>
        <p:nvPicPr>
          <p:cNvPr id="2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62672" y="1664208"/>
            <a:ext cx="457200" cy="457200"/>
          </a:xfrm>
          <a:prstGeom prst="rect">
            <a:avLst/>
          </a:prstGeom>
        </p:spPr>
      </p:pic>
      <p:sp>
        <p:nvSpPr>
          <p:cNvPr id="28" name="Text 22"/>
          <p:cNvSpPr/>
          <p:nvPr/>
        </p:nvSpPr>
        <p:spPr>
          <a:xfrm>
            <a:off x="7040880" y="2212848"/>
            <a:ext cx="173736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Tokens Removed from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Circulation</a:t>
            </a:r>
            <a:endParaRPr lang="en-US" sz="1100" dirty="0"/>
          </a:p>
        </p:txBody>
      </p:sp>
      <p:sp>
        <p:nvSpPr>
          <p:cNvPr id="29" name="Shape 23"/>
          <p:cNvSpPr/>
          <p:nvPr/>
        </p:nvSpPr>
        <p:spPr>
          <a:xfrm>
            <a:off x="365760" y="3154680"/>
            <a:ext cx="8412480" cy="1508760"/>
          </a:xfrm>
          <a:prstGeom prst="rect">
            <a:avLst/>
          </a:prstGeom>
          <a:solidFill>
            <a:srgbClr val="0A1128"/>
          </a:solidFill>
          <a:ln w="6350">
            <a:solidFill>
              <a:srgbClr val="D0D9EC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30" name="Text 24"/>
          <p:cNvSpPr/>
          <p:nvPr/>
        </p:nvSpPr>
        <p:spPr>
          <a:xfrm>
            <a:off x="548640" y="3273552"/>
            <a:ext cx="32004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Buyback Triggers</a:t>
            </a:r>
            <a:endParaRPr lang="en-US" sz="1400" dirty="0"/>
          </a:p>
        </p:txBody>
      </p:sp>
      <p:pic>
        <p:nvPicPr>
          <p:cNvPr id="3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640" y="3703320"/>
            <a:ext cx="182880" cy="182880"/>
          </a:xfrm>
          <a:prstGeom prst="rect">
            <a:avLst/>
          </a:prstGeom>
        </p:spPr>
      </p:pic>
      <p:sp>
        <p:nvSpPr>
          <p:cNvPr id="32" name="Text 25"/>
          <p:cNvSpPr/>
          <p:nvPr/>
        </p:nvSpPr>
        <p:spPr>
          <a:xfrm>
            <a:off x="804672" y="3685032"/>
            <a:ext cx="76809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Token price drops below ICO listing price — automatic floor support</a:t>
            </a:r>
            <a:endParaRPr lang="en-US" sz="1200" dirty="0"/>
          </a:p>
        </p:txBody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640" y="4023360"/>
            <a:ext cx="182880" cy="182880"/>
          </a:xfrm>
          <a:prstGeom prst="rect">
            <a:avLst/>
          </a:prstGeom>
        </p:spPr>
      </p:pic>
      <p:sp>
        <p:nvSpPr>
          <p:cNvPr id="34" name="Text 26"/>
          <p:cNvSpPr/>
          <p:nvPr/>
        </p:nvSpPr>
        <p:spPr>
          <a:xfrm>
            <a:off x="804672" y="4005072"/>
            <a:ext cx="76809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Quarterly scheduled buybacks using % of net revenue</a:t>
            </a:r>
            <a:endParaRPr lang="en-US" sz="1200" dirty="0"/>
          </a:p>
        </p:txBody>
      </p:sp>
      <p:pic>
        <p:nvPicPr>
          <p:cNvPr id="35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8640" y="4343400"/>
            <a:ext cx="182880" cy="182880"/>
          </a:xfrm>
          <a:prstGeom prst="rect">
            <a:avLst/>
          </a:prstGeom>
        </p:spPr>
      </p:pic>
      <p:sp>
        <p:nvSpPr>
          <p:cNvPr id="36" name="Text 27"/>
          <p:cNvSpPr/>
          <p:nvPr/>
        </p:nvSpPr>
        <p:spPr>
          <a:xfrm>
            <a:off x="804672" y="4325112"/>
            <a:ext cx="76809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Major ecosystem milestones (user growth, commerce volume targets)</a:t>
            </a:r>
            <a:endParaRPr lang="en-US" sz="1200" dirty="0"/>
          </a:p>
        </p:txBody>
      </p:sp>
      <p:pic>
        <p:nvPicPr>
          <p:cNvPr id="37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8640" y="4663440"/>
            <a:ext cx="182880" cy="182880"/>
          </a:xfrm>
          <a:prstGeom prst="rect">
            <a:avLst/>
          </a:prstGeom>
        </p:spPr>
      </p:pic>
      <p:sp>
        <p:nvSpPr>
          <p:cNvPr id="38" name="Text 28"/>
          <p:cNvSpPr/>
          <p:nvPr/>
        </p:nvSpPr>
        <p:spPr>
          <a:xfrm>
            <a:off x="804672" y="4645152"/>
            <a:ext cx="76809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DAO governance vote by token holders</a:t>
            </a:r>
            <a:endParaRPr lang="en-US" sz="12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0F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1A3A8F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164592"/>
            <a:ext cx="2377440" cy="256032"/>
          </a:xfrm>
          <a:prstGeom prst="rect">
            <a:avLst>
              <a:gd name="adj" fmla="val 14286"/>
            </a:avLst>
          </a:prstGeom>
          <a:solidFill>
            <a:srgbClr val="0EA5A0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164592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SECTION 9 — BUYBACK PURPOSE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5029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D1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Buybacks Protect the Ecosystem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365760" y="1234440"/>
            <a:ext cx="8412480" cy="1115568"/>
          </a:xfrm>
          <a:prstGeom prst="rect">
            <a:avLst/>
          </a:prstGeom>
          <a:solidFill>
            <a:srgbClr val="FFFFFF"/>
          </a:solidFill>
          <a:ln w="6350">
            <a:solidFill>
              <a:srgbClr val="D0D9EC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365760" y="1234440"/>
            <a:ext cx="73152" cy="1115568"/>
          </a:xfrm>
          <a:prstGeom prst="rect">
            <a:avLst/>
          </a:prstGeom>
          <a:solidFill>
            <a:srgbClr val="0EA5A0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1581912"/>
            <a:ext cx="365760" cy="36576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097280" y="1344168"/>
            <a:ext cx="34747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D1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Prevent Panic Selling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1097280" y="1764792"/>
            <a:ext cx="740664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the market knows a buyback mechanism is active, holders have confidence there is institutional price support. Fear-driven selling is reduced.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365760" y="2496312"/>
            <a:ext cx="8412480" cy="1115568"/>
          </a:xfrm>
          <a:prstGeom prst="rect">
            <a:avLst/>
          </a:prstGeom>
          <a:solidFill>
            <a:srgbClr val="FFFFFF"/>
          </a:solidFill>
          <a:ln w="6350">
            <a:solidFill>
              <a:srgbClr val="D0D9EC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365760" y="2496312"/>
            <a:ext cx="73152" cy="1115568"/>
          </a:xfrm>
          <a:prstGeom prst="rect">
            <a:avLst/>
          </a:prstGeom>
          <a:solidFill>
            <a:srgbClr val="1A3A8F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2843784"/>
            <a:ext cx="365760" cy="36576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1097280" y="2606040"/>
            <a:ext cx="34747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D1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 Liquidity</a:t>
            </a:r>
            <a:endParaRPr lang="en-US" sz="1400" dirty="0"/>
          </a:p>
        </p:txBody>
      </p:sp>
      <p:sp>
        <p:nvSpPr>
          <p:cNvPr id="15" name="Text 11"/>
          <p:cNvSpPr/>
          <p:nvPr/>
        </p:nvSpPr>
        <p:spPr>
          <a:xfrm>
            <a:off x="1097280" y="3026664"/>
            <a:ext cx="740664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Buybacks inject demand-side pressure into the market, reducing bid-ask spread and making the token easier to trade at fair market prices.</a:t>
            </a:r>
            <a:endParaRPr lang="en-US" sz="1200" dirty="0"/>
          </a:p>
        </p:txBody>
      </p:sp>
      <p:sp>
        <p:nvSpPr>
          <p:cNvPr id="16" name="Shape 12"/>
          <p:cNvSpPr/>
          <p:nvPr/>
        </p:nvSpPr>
        <p:spPr>
          <a:xfrm>
            <a:off x="365760" y="3758184"/>
            <a:ext cx="8412480" cy="1115568"/>
          </a:xfrm>
          <a:prstGeom prst="rect">
            <a:avLst/>
          </a:prstGeom>
          <a:solidFill>
            <a:srgbClr val="FFFFFF"/>
          </a:solidFill>
          <a:ln w="6350">
            <a:solidFill>
              <a:srgbClr val="D0D9EC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365760" y="3758184"/>
            <a:ext cx="73152" cy="1115568"/>
          </a:xfrm>
          <a:prstGeom prst="rect">
            <a:avLst/>
          </a:prstGeom>
          <a:solidFill>
            <a:srgbClr val="D4A017"/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" y="4105656"/>
            <a:ext cx="365760" cy="365760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1097280" y="3867912"/>
            <a:ext cx="34747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D1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Maintain Confidence</a:t>
            </a:r>
            <a:endParaRPr lang="en-US" sz="1400" dirty="0"/>
          </a:p>
        </p:txBody>
      </p:sp>
      <p:sp>
        <p:nvSpPr>
          <p:cNvPr id="20" name="Text 15"/>
          <p:cNvSpPr/>
          <p:nvPr/>
        </p:nvSpPr>
        <p:spPr>
          <a:xfrm>
            <a:off x="1097280" y="4288536"/>
            <a:ext cx="740664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Visible, scheduled buybacks signal the company's long-term commitment to token value — a critical trust signal for both investors and participants.</a:t>
            </a:r>
            <a:endParaRPr lang="en-US" sz="1200" dirty="0"/>
          </a:p>
        </p:txBody>
      </p:sp>
      <p:sp>
        <p:nvSpPr>
          <p:cNvPr id="21" name="Shape 16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D1B40"/>
          </a:solidFill>
          <a:ln/>
        </p:spPr>
      </p:sp>
      <p:sp>
        <p:nvSpPr>
          <p:cNvPr id="22" name="Text 17"/>
          <p:cNvSpPr/>
          <p:nvPr/>
        </p:nvSpPr>
        <p:spPr>
          <a:xfrm>
            <a:off x="365760" y="4828032"/>
            <a:ext cx="84124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E8EF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buyback mechanism converts ecosystem revenue into direct token demand — creating a self-funding price support system.</a:t>
            </a:r>
            <a:endParaRPr lang="en-US" sz="11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0D1B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164592"/>
            <a:ext cx="2377440" cy="256032"/>
          </a:xfrm>
          <a:prstGeom prst="rect">
            <a:avLst>
              <a:gd name="adj" fmla="val 14286"/>
            </a:avLst>
          </a:prstGeom>
          <a:solidFill>
            <a:srgbClr val="0EA5A0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164592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SECTION 10 — SUSTAINABILITY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5029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Financial Stability Equation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457200" y="100584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Non-Negotiable Financial Rule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914400" y="1508760"/>
            <a:ext cx="7315200" cy="1280160"/>
          </a:xfrm>
          <a:prstGeom prst="rect">
            <a:avLst/>
          </a:prstGeom>
          <a:solidFill>
            <a:srgbClr val="0A1128"/>
          </a:solidFill>
          <a:ln/>
        </p:spPr>
      </p:sp>
      <p:sp>
        <p:nvSpPr>
          <p:cNvPr id="8" name="Text 6"/>
          <p:cNvSpPr/>
          <p:nvPr/>
        </p:nvSpPr>
        <p:spPr>
          <a:xfrm>
            <a:off x="1097280" y="1664208"/>
            <a:ext cx="69494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Payout  ≤  Total Revenue</a:t>
            </a:r>
            <a:endParaRPr lang="en-US" sz="3200" dirty="0"/>
          </a:p>
        </p:txBody>
      </p:sp>
      <p:sp>
        <p:nvSpPr>
          <p:cNvPr id="9" name="Shape 7"/>
          <p:cNvSpPr/>
          <p:nvPr/>
        </p:nvSpPr>
        <p:spPr>
          <a:xfrm>
            <a:off x="914400" y="2788920"/>
            <a:ext cx="3474720" cy="36576"/>
          </a:xfrm>
          <a:prstGeom prst="rect">
            <a:avLst/>
          </a:prstGeom>
          <a:solidFill>
            <a:srgbClr val="0EA5A0"/>
          </a:solidFill>
          <a:ln/>
        </p:spPr>
      </p:sp>
      <p:sp>
        <p:nvSpPr>
          <p:cNvPr id="10" name="Shape 8"/>
          <p:cNvSpPr/>
          <p:nvPr/>
        </p:nvSpPr>
        <p:spPr>
          <a:xfrm>
            <a:off x="4754880" y="2788920"/>
            <a:ext cx="3474720" cy="36576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11" name="Text 9"/>
          <p:cNvSpPr/>
          <p:nvPr/>
        </p:nvSpPr>
        <p:spPr>
          <a:xfrm>
            <a:off x="914400" y="2880360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E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Commissions + Salaries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754880" y="2880360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 + Token Revenue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365760" y="3291840"/>
            <a:ext cx="8412480" cy="1417320"/>
          </a:xfrm>
          <a:prstGeom prst="rect">
            <a:avLst/>
          </a:prstGeom>
          <a:solidFill>
            <a:srgbClr val="0A1128"/>
          </a:solidFill>
          <a:ln/>
        </p:spPr>
      </p:sp>
      <p:sp>
        <p:nvSpPr>
          <p:cNvPr id="14" name="Text 12"/>
          <p:cNvSpPr/>
          <p:nvPr/>
        </p:nvSpPr>
        <p:spPr>
          <a:xfrm>
            <a:off x="548640" y="3401568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E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this is enforced:</a:t>
            </a:r>
            <a:endParaRPr lang="en-US" sz="1300" dirty="0"/>
          </a:p>
        </p:txBody>
      </p:sp>
      <p:pic>
        <p:nvPicPr>
          <p:cNvPr id="1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3794760"/>
            <a:ext cx="182880" cy="182880"/>
          </a:xfrm>
          <a:prstGeom prst="rect">
            <a:avLst/>
          </a:prstGeom>
        </p:spPr>
      </p:pic>
      <p:sp>
        <p:nvSpPr>
          <p:cNvPr id="16" name="Text 13"/>
          <p:cNvSpPr/>
          <p:nvPr/>
        </p:nvSpPr>
        <p:spPr>
          <a:xfrm>
            <a:off x="804672" y="3776472"/>
            <a:ext cx="7680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commission and salary calculations run AFTER revenue is confirmed — never before</a:t>
            </a:r>
            <a:endParaRPr lang="en-US" sz="1150" dirty="0"/>
          </a:p>
        </p:txBody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4069080"/>
            <a:ext cx="182880" cy="182880"/>
          </a:xfrm>
          <a:prstGeom prst="rect">
            <a:avLst/>
          </a:prstGeom>
        </p:spPr>
      </p:pic>
      <p:sp>
        <p:nvSpPr>
          <p:cNvPr id="18" name="Text 14"/>
          <p:cNvSpPr/>
          <p:nvPr/>
        </p:nvSpPr>
        <p:spPr>
          <a:xfrm>
            <a:off x="804672" y="4050792"/>
            <a:ext cx="7680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Hard caps on each pool (45% commissions, 15% salary) prevent structural deficit</a:t>
            </a:r>
            <a:endParaRPr lang="en-US" sz="1150" dirty="0"/>
          </a:p>
        </p:txBody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4343400"/>
            <a:ext cx="182880" cy="182880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804672" y="4325112"/>
            <a:ext cx="7680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Pro-rata distribution logic ensures even over-subscribed pools never exceed allocated %</a:t>
            </a:r>
            <a:endParaRPr lang="en-US" sz="1150" dirty="0"/>
          </a:p>
        </p:txBody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4617720"/>
            <a:ext cx="182880" cy="18288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804672" y="4599432"/>
            <a:ext cx="7680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Automated smart contract controls enforce payout rules without human override</a:t>
            </a:r>
            <a:endParaRPr lang="en-US" sz="11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0F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0EA5A0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164592"/>
            <a:ext cx="2377440" cy="256032"/>
          </a:xfrm>
          <a:prstGeom prst="rect">
            <a:avLst>
              <a:gd name="adj" fmla="val 14286"/>
            </a:avLst>
          </a:prstGeom>
          <a:solidFill>
            <a:srgbClr val="0EA5A0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164592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SECTION 10 — ALLOCATION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5029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D1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Revenue Allocation Model</a:t>
            </a:r>
            <a:endParaRPr lang="en-US" sz="2600" dirty="0"/>
          </a:p>
        </p:txBody>
      </p:sp>
      <p:graphicFrame>
        <p:nvGraphicFramePr>
          <p:cNvPr id="6" name="Chart 0" descr=""/>
          <p:cNvGraphicFramePr/>
          <p:nvPr/>
        </p:nvGraphicFramePr>
        <p:xfrm>
          <a:off x="365760" y="1097280"/>
          <a:ext cx="4114800" cy="34747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4754880" y="1143000"/>
            <a:ext cx="4023360" cy="1170432"/>
          </a:xfrm>
          <a:prstGeom prst="rect">
            <a:avLst/>
          </a:prstGeom>
          <a:solidFill>
            <a:srgbClr val="FFFFFF"/>
          </a:solidFill>
          <a:ln w="6350">
            <a:solidFill>
              <a:srgbClr val="D0D9EC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4754880" y="1143000"/>
            <a:ext cx="685800" cy="1170432"/>
          </a:xfrm>
          <a:prstGeom prst="rect">
            <a:avLst/>
          </a:prstGeom>
          <a:solidFill>
            <a:srgbClr val="0EA5A0"/>
          </a:solidFill>
          <a:ln/>
        </p:spPr>
      </p:sp>
      <p:sp>
        <p:nvSpPr>
          <p:cNvPr id="9" name="Text 6"/>
          <p:cNvSpPr/>
          <p:nvPr/>
        </p:nvSpPr>
        <p:spPr>
          <a:xfrm>
            <a:off x="4754880" y="1490472"/>
            <a:ext cx="685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45%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5532120" y="1216152"/>
            <a:ext cx="3108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D1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 Commissions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5532120" y="1554480"/>
            <a:ext cx="31089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Level 1–8 commission payments</a:t>
            </a:r>
            <a:endParaRPr lang="en-US" sz="1050" dirty="0"/>
          </a:p>
        </p:txBody>
      </p:sp>
      <p:sp>
        <p:nvSpPr>
          <p:cNvPr id="12" name="Text 9"/>
          <p:cNvSpPr/>
          <p:nvPr/>
        </p:nvSpPr>
        <p:spPr>
          <a:xfrm>
            <a:off x="5532120" y="1801368"/>
            <a:ext cx="31089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Direct sponsor bonuses</a:t>
            </a:r>
            <a:endParaRPr lang="en-US" sz="1050" dirty="0"/>
          </a:p>
        </p:txBody>
      </p:sp>
      <p:sp>
        <p:nvSpPr>
          <p:cNvPr id="13" name="Text 10"/>
          <p:cNvSpPr/>
          <p:nvPr/>
        </p:nvSpPr>
        <p:spPr>
          <a:xfrm>
            <a:off x="5532120" y="2048256"/>
            <a:ext cx="31089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Growth milestone rewards</a:t>
            </a:r>
            <a:endParaRPr lang="en-US" sz="1050" dirty="0"/>
          </a:p>
        </p:txBody>
      </p:sp>
      <p:sp>
        <p:nvSpPr>
          <p:cNvPr id="14" name="Shape 11"/>
          <p:cNvSpPr/>
          <p:nvPr/>
        </p:nvSpPr>
        <p:spPr>
          <a:xfrm>
            <a:off x="4754880" y="2441448"/>
            <a:ext cx="4023360" cy="1170432"/>
          </a:xfrm>
          <a:prstGeom prst="rect">
            <a:avLst/>
          </a:prstGeom>
          <a:solidFill>
            <a:srgbClr val="FFFFFF"/>
          </a:solidFill>
          <a:ln w="6350">
            <a:solidFill>
              <a:srgbClr val="D0D9EC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4754880" y="2441448"/>
            <a:ext cx="685800" cy="1170432"/>
          </a:xfrm>
          <a:prstGeom prst="rect">
            <a:avLst/>
          </a:prstGeom>
          <a:solidFill>
            <a:srgbClr val="1A3A8F"/>
          </a:solidFill>
          <a:ln/>
        </p:spPr>
      </p:sp>
      <p:sp>
        <p:nvSpPr>
          <p:cNvPr id="16" name="Text 13"/>
          <p:cNvSpPr/>
          <p:nvPr/>
        </p:nvSpPr>
        <p:spPr>
          <a:xfrm>
            <a:off x="4754880" y="2788920"/>
            <a:ext cx="685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15%</a:t>
            </a:r>
            <a:endParaRPr lang="en-US" sz="2200" dirty="0"/>
          </a:p>
        </p:txBody>
      </p:sp>
      <p:sp>
        <p:nvSpPr>
          <p:cNvPr id="17" name="Text 14"/>
          <p:cNvSpPr/>
          <p:nvPr/>
        </p:nvSpPr>
        <p:spPr>
          <a:xfrm>
            <a:off x="5532120" y="2514600"/>
            <a:ext cx="3108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D1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Salary Pool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5532120" y="2852928"/>
            <a:ext cx="31089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Level 1–3 salary payments</a:t>
            </a:r>
            <a:endParaRPr lang="en-US" sz="1050" dirty="0"/>
          </a:p>
        </p:txBody>
      </p:sp>
      <p:sp>
        <p:nvSpPr>
          <p:cNvPr id="19" name="Text 16"/>
          <p:cNvSpPr/>
          <p:nvPr/>
        </p:nvSpPr>
        <p:spPr>
          <a:xfrm>
            <a:off x="5532120" y="3099816"/>
            <a:ext cx="31089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Pro-rata if overclaimed</a:t>
            </a:r>
            <a:endParaRPr lang="en-US" sz="1050" dirty="0"/>
          </a:p>
        </p:txBody>
      </p:sp>
      <p:sp>
        <p:nvSpPr>
          <p:cNvPr id="20" name="Text 17"/>
          <p:cNvSpPr/>
          <p:nvPr/>
        </p:nvSpPr>
        <p:spPr>
          <a:xfrm>
            <a:off x="5532120" y="3346704"/>
            <a:ext cx="31089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Requires active structure</a:t>
            </a:r>
            <a:endParaRPr lang="en-US" sz="1050" dirty="0"/>
          </a:p>
        </p:txBody>
      </p:sp>
      <p:sp>
        <p:nvSpPr>
          <p:cNvPr id="21" name="Shape 18"/>
          <p:cNvSpPr/>
          <p:nvPr/>
        </p:nvSpPr>
        <p:spPr>
          <a:xfrm>
            <a:off x="4754880" y="3739896"/>
            <a:ext cx="4023360" cy="1170432"/>
          </a:xfrm>
          <a:prstGeom prst="rect">
            <a:avLst/>
          </a:prstGeom>
          <a:solidFill>
            <a:srgbClr val="FFFFFF"/>
          </a:solidFill>
          <a:ln w="6350">
            <a:solidFill>
              <a:srgbClr val="D0D9EC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22" name="Shape 19"/>
          <p:cNvSpPr/>
          <p:nvPr/>
        </p:nvSpPr>
        <p:spPr>
          <a:xfrm>
            <a:off x="4754880" y="3739896"/>
            <a:ext cx="685800" cy="1170432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23" name="Text 20"/>
          <p:cNvSpPr/>
          <p:nvPr/>
        </p:nvSpPr>
        <p:spPr>
          <a:xfrm>
            <a:off x="4754880" y="4087368"/>
            <a:ext cx="685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40%</a:t>
            </a:r>
            <a:endParaRPr lang="en-US" sz="2200" dirty="0"/>
          </a:p>
        </p:txBody>
      </p:sp>
      <p:sp>
        <p:nvSpPr>
          <p:cNvPr id="24" name="Text 21"/>
          <p:cNvSpPr/>
          <p:nvPr/>
        </p:nvSpPr>
        <p:spPr>
          <a:xfrm>
            <a:off x="5532120" y="3813048"/>
            <a:ext cx="3108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D1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Company Operations</a:t>
            </a:r>
            <a:endParaRPr lang="en-US" sz="1300" dirty="0"/>
          </a:p>
        </p:txBody>
      </p:sp>
      <p:sp>
        <p:nvSpPr>
          <p:cNvPr id="25" name="Text 22"/>
          <p:cNvSpPr/>
          <p:nvPr/>
        </p:nvSpPr>
        <p:spPr>
          <a:xfrm>
            <a:off x="5532120" y="4151376"/>
            <a:ext cx="31089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Tech infrastructure &amp; development</a:t>
            </a:r>
            <a:endParaRPr lang="en-US" sz="1050" dirty="0"/>
          </a:p>
        </p:txBody>
      </p:sp>
      <p:sp>
        <p:nvSpPr>
          <p:cNvPr id="26" name="Text 23"/>
          <p:cNvSpPr/>
          <p:nvPr/>
        </p:nvSpPr>
        <p:spPr>
          <a:xfrm>
            <a:off x="5532120" y="4398264"/>
            <a:ext cx="31089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Regulatory &amp; legal compliance</a:t>
            </a:r>
            <a:endParaRPr lang="en-US" sz="1050" dirty="0"/>
          </a:p>
        </p:txBody>
      </p:sp>
      <p:sp>
        <p:nvSpPr>
          <p:cNvPr id="27" name="Text 24"/>
          <p:cNvSpPr/>
          <p:nvPr/>
        </p:nvSpPr>
        <p:spPr>
          <a:xfrm>
            <a:off x="5532120" y="4645152"/>
            <a:ext cx="31089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Buyback reserve fund</a:t>
            </a:r>
            <a:endParaRPr lang="en-US" sz="1050" dirty="0"/>
          </a:p>
        </p:txBody>
      </p:sp>
      <p:sp>
        <p:nvSpPr>
          <p:cNvPr id="28" name="Text 25"/>
          <p:cNvSpPr/>
          <p:nvPr/>
        </p:nvSpPr>
        <p:spPr>
          <a:xfrm>
            <a:off x="5532120" y="4892040"/>
            <a:ext cx="31089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Marketing &amp; partnership</a:t>
            </a:r>
            <a:endParaRPr lang="en-US" sz="10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0D1B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1A3A8F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164592"/>
            <a:ext cx="2377440" cy="256032"/>
          </a:xfrm>
          <a:prstGeom prst="rect">
            <a:avLst>
              <a:gd name="adj" fmla="val 14286"/>
            </a:avLst>
          </a:prstGeom>
          <a:solidFill>
            <a:srgbClr val="0EA5A0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164592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SECTION 10 — PILLARS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5029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Pillars of Long-Term Sustainability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320040" y="1188720"/>
            <a:ext cx="2697480" cy="3657600"/>
          </a:xfrm>
          <a:prstGeom prst="rect">
            <a:avLst/>
          </a:prstGeom>
          <a:solidFill>
            <a:srgbClr val="0A1128"/>
          </a:solidFill>
          <a:ln/>
          <a:effectLst>
            <a:outerShdw sx="100000" sy="100000" kx="0" ky="0" algn="bl" rotWithShape="0" blurRad="127000" dist="50800" dir="8100000">
              <a:srgbClr val="000000">
                <a:alpha val="18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320040" y="1188720"/>
            <a:ext cx="2697480" cy="594360"/>
          </a:xfrm>
          <a:prstGeom prst="rect">
            <a:avLst/>
          </a:prstGeom>
          <a:solidFill>
            <a:srgbClr val="0EA5A0"/>
          </a:solidFill>
          <a:ln/>
        </p:spPr>
      </p:sp>
      <p:sp>
        <p:nvSpPr>
          <p:cNvPr id="8" name="Text 6"/>
          <p:cNvSpPr/>
          <p:nvPr/>
        </p:nvSpPr>
        <p:spPr>
          <a:xfrm>
            <a:off x="320040" y="1234440"/>
            <a:ext cx="594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>
                    <a:alpha val="6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800" dirty="0"/>
          </a:p>
        </p:txBody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17320" y="1261872"/>
            <a:ext cx="411480" cy="411480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457200" y="1874520"/>
            <a:ext cx="24231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 Revenue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1417320" y="2313432"/>
            <a:ext cx="475488" cy="36576"/>
          </a:xfrm>
          <a:prstGeom prst="rect">
            <a:avLst/>
          </a:prstGeom>
          <a:solidFill>
            <a:srgbClr val="0EA5A0">
              <a:alpha val="50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632" y="2450592"/>
            <a:ext cx="182880" cy="18288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731520" y="2432304"/>
            <a:ext cx="21488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eCommerce marketplace sales</a:t>
            </a:r>
            <a:endParaRPr lang="en-US" sz="1150" dirty="0"/>
          </a:p>
        </p:txBody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632" y="2999232"/>
            <a:ext cx="182880" cy="182880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731520" y="2980944"/>
            <a:ext cx="21488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Travel &amp; education bookings</a:t>
            </a:r>
            <a:endParaRPr lang="en-US" sz="1150" dirty="0"/>
          </a:p>
        </p:txBody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632" y="3547872"/>
            <a:ext cx="182880" cy="182880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731520" y="3529584"/>
            <a:ext cx="21488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SaaS subscriptions</a:t>
            </a:r>
            <a:endParaRPr lang="en-US" sz="1150" dirty="0"/>
          </a:p>
        </p:txBody>
      </p:sp>
      <p:pic>
        <p:nvPicPr>
          <p:cNvPr id="18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632" y="4096512"/>
            <a:ext cx="182880" cy="182880"/>
          </a:xfrm>
          <a:prstGeom prst="rect">
            <a:avLst/>
          </a:prstGeom>
        </p:spPr>
      </p:pic>
      <p:sp>
        <p:nvSpPr>
          <p:cNvPr id="19" name="Text 12"/>
          <p:cNvSpPr/>
          <p:nvPr/>
        </p:nvSpPr>
        <p:spPr>
          <a:xfrm>
            <a:off x="731520" y="4078224"/>
            <a:ext cx="21488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External customer demand (not just member fees)</a:t>
            </a:r>
            <a:endParaRPr lang="en-US" sz="1150" dirty="0"/>
          </a:p>
        </p:txBody>
      </p:sp>
      <p:sp>
        <p:nvSpPr>
          <p:cNvPr id="20" name="Shape 13"/>
          <p:cNvSpPr/>
          <p:nvPr/>
        </p:nvSpPr>
        <p:spPr>
          <a:xfrm>
            <a:off x="3246120" y="1188720"/>
            <a:ext cx="2697480" cy="3657600"/>
          </a:xfrm>
          <a:prstGeom prst="rect">
            <a:avLst/>
          </a:prstGeom>
          <a:solidFill>
            <a:srgbClr val="0A1128"/>
          </a:solidFill>
          <a:ln/>
          <a:effectLst>
            <a:outerShdw sx="100000" sy="100000" kx="0" ky="0" algn="bl" rotWithShape="0" blurRad="127000" dist="50800" dir="8100000">
              <a:srgbClr val="000000">
                <a:alpha val="18000"/>
              </a:srgbClr>
            </a:outerShdw>
          </a:effectLst>
        </p:spPr>
      </p:sp>
      <p:sp>
        <p:nvSpPr>
          <p:cNvPr id="21" name="Shape 14"/>
          <p:cNvSpPr/>
          <p:nvPr/>
        </p:nvSpPr>
        <p:spPr>
          <a:xfrm>
            <a:off x="3246120" y="1188720"/>
            <a:ext cx="2697480" cy="594360"/>
          </a:xfrm>
          <a:prstGeom prst="rect">
            <a:avLst/>
          </a:prstGeom>
          <a:solidFill>
            <a:srgbClr val="1A3A8F"/>
          </a:solidFill>
          <a:ln/>
        </p:spPr>
      </p:sp>
      <p:sp>
        <p:nvSpPr>
          <p:cNvPr id="22" name="Text 15"/>
          <p:cNvSpPr/>
          <p:nvPr/>
        </p:nvSpPr>
        <p:spPr>
          <a:xfrm>
            <a:off x="3246120" y="1234440"/>
            <a:ext cx="594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>
                    <a:alpha val="6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800" dirty="0"/>
          </a:p>
        </p:txBody>
      </p:sp>
      <p:pic>
        <p:nvPicPr>
          <p:cNvPr id="23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43400" y="1261872"/>
            <a:ext cx="411480" cy="411480"/>
          </a:xfrm>
          <a:prstGeom prst="rect">
            <a:avLst/>
          </a:prstGeom>
        </p:spPr>
      </p:pic>
      <p:sp>
        <p:nvSpPr>
          <p:cNvPr id="24" name="Text 16"/>
          <p:cNvSpPr/>
          <p:nvPr/>
        </p:nvSpPr>
        <p:spPr>
          <a:xfrm>
            <a:off x="3383280" y="1874520"/>
            <a:ext cx="24231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 Activity</a:t>
            </a:r>
            <a:endParaRPr lang="en-US" sz="1400" dirty="0"/>
          </a:p>
        </p:txBody>
      </p:sp>
      <p:sp>
        <p:nvSpPr>
          <p:cNvPr id="25" name="Shape 17"/>
          <p:cNvSpPr/>
          <p:nvPr/>
        </p:nvSpPr>
        <p:spPr>
          <a:xfrm>
            <a:off x="4343400" y="2313432"/>
            <a:ext cx="475488" cy="36576"/>
          </a:xfrm>
          <a:prstGeom prst="rect">
            <a:avLst/>
          </a:prstGeom>
          <a:solidFill>
            <a:srgbClr val="1A3A8F">
              <a:alpha val="50000"/>
            </a:srgbClr>
          </a:solidFill>
          <a:ln/>
        </p:spPr>
      </p:sp>
      <p:pic>
        <p:nvPicPr>
          <p:cNvPr id="26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10712" y="2450592"/>
            <a:ext cx="182880" cy="182880"/>
          </a:xfrm>
          <a:prstGeom prst="rect">
            <a:avLst/>
          </a:prstGeom>
        </p:spPr>
      </p:pic>
      <p:sp>
        <p:nvSpPr>
          <p:cNvPr id="27" name="Text 18"/>
          <p:cNvSpPr/>
          <p:nvPr/>
        </p:nvSpPr>
        <p:spPr>
          <a:xfrm>
            <a:off x="3657600" y="2432304"/>
            <a:ext cx="21488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1,000 pts/month requirement keeps revenue flowing</a:t>
            </a:r>
            <a:endParaRPr lang="en-US" sz="1150" dirty="0"/>
          </a:p>
        </p:txBody>
      </p:sp>
      <p:pic>
        <p:nvPicPr>
          <p:cNvPr id="28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10712" y="2999232"/>
            <a:ext cx="182880" cy="182880"/>
          </a:xfrm>
          <a:prstGeom prst="rect">
            <a:avLst/>
          </a:prstGeom>
        </p:spPr>
      </p:pic>
      <p:sp>
        <p:nvSpPr>
          <p:cNvPr id="29" name="Text 19"/>
          <p:cNvSpPr/>
          <p:nvPr/>
        </p:nvSpPr>
        <p:spPr>
          <a:xfrm>
            <a:off x="3657600" y="2980944"/>
            <a:ext cx="21488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Activity gates all commissions and salaries</a:t>
            </a:r>
            <a:endParaRPr lang="en-US" sz="1150" dirty="0"/>
          </a:p>
        </p:txBody>
      </p:sp>
      <p:pic>
        <p:nvPicPr>
          <p:cNvPr id="3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0712" y="3547872"/>
            <a:ext cx="182880" cy="182880"/>
          </a:xfrm>
          <a:prstGeom prst="rect">
            <a:avLst/>
          </a:prstGeom>
        </p:spPr>
      </p:pic>
      <p:sp>
        <p:nvSpPr>
          <p:cNvPr id="31" name="Text 20"/>
          <p:cNvSpPr/>
          <p:nvPr/>
        </p:nvSpPr>
        <p:spPr>
          <a:xfrm>
            <a:off x="3657600" y="3529584"/>
            <a:ext cx="21488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Growing network = growing transaction volume</a:t>
            </a:r>
            <a:endParaRPr lang="en-US" sz="1150" dirty="0"/>
          </a:p>
        </p:txBody>
      </p:sp>
      <p:pic>
        <p:nvPicPr>
          <p:cNvPr id="32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10712" y="4096512"/>
            <a:ext cx="182880" cy="182880"/>
          </a:xfrm>
          <a:prstGeom prst="rect">
            <a:avLst/>
          </a:prstGeom>
        </p:spPr>
      </p:pic>
      <p:sp>
        <p:nvSpPr>
          <p:cNvPr id="33" name="Text 21"/>
          <p:cNvSpPr/>
          <p:nvPr/>
        </p:nvSpPr>
        <p:spPr>
          <a:xfrm>
            <a:off x="3657600" y="4078224"/>
            <a:ext cx="21488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Retention-first design</a:t>
            </a:r>
            <a:endParaRPr lang="en-US" sz="1150" dirty="0"/>
          </a:p>
        </p:txBody>
      </p:sp>
      <p:sp>
        <p:nvSpPr>
          <p:cNvPr id="34" name="Shape 22"/>
          <p:cNvSpPr/>
          <p:nvPr/>
        </p:nvSpPr>
        <p:spPr>
          <a:xfrm>
            <a:off x="6172200" y="1188720"/>
            <a:ext cx="2697480" cy="3657600"/>
          </a:xfrm>
          <a:prstGeom prst="rect">
            <a:avLst/>
          </a:prstGeom>
          <a:solidFill>
            <a:srgbClr val="0A1128"/>
          </a:solidFill>
          <a:ln/>
          <a:effectLst>
            <a:outerShdw sx="100000" sy="100000" kx="0" ky="0" algn="bl" rotWithShape="0" blurRad="127000" dist="50800" dir="8100000">
              <a:srgbClr val="000000">
                <a:alpha val="18000"/>
              </a:srgbClr>
            </a:outerShdw>
          </a:effectLst>
        </p:spPr>
      </p:sp>
      <p:sp>
        <p:nvSpPr>
          <p:cNvPr id="35" name="Shape 23"/>
          <p:cNvSpPr/>
          <p:nvPr/>
        </p:nvSpPr>
        <p:spPr>
          <a:xfrm>
            <a:off x="6172200" y="1188720"/>
            <a:ext cx="2697480" cy="594360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36" name="Text 24"/>
          <p:cNvSpPr/>
          <p:nvPr/>
        </p:nvSpPr>
        <p:spPr>
          <a:xfrm>
            <a:off x="6172200" y="1234440"/>
            <a:ext cx="594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>
                    <a:alpha val="6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800" dirty="0"/>
          </a:p>
        </p:txBody>
      </p:sp>
      <p:pic>
        <p:nvPicPr>
          <p:cNvPr id="37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69480" y="1261872"/>
            <a:ext cx="411480" cy="411480"/>
          </a:xfrm>
          <a:prstGeom prst="rect">
            <a:avLst/>
          </a:prstGeom>
        </p:spPr>
      </p:pic>
      <p:sp>
        <p:nvSpPr>
          <p:cNvPr id="38" name="Text 25"/>
          <p:cNvSpPr/>
          <p:nvPr/>
        </p:nvSpPr>
        <p:spPr>
          <a:xfrm>
            <a:off x="6309360" y="1874520"/>
            <a:ext cx="24231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Controlled Payouts</a:t>
            </a:r>
            <a:endParaRPr lang="en-US" sz="1400" dirty="0"/>
          </a:p>
        </p:txBody>
      </p:sp>
      <p:sp>
        <p:nvSpPr>
          <p:cNvPr id="39" name="Shape 26"/>
          <p:cNvSpPr/>
          <p:nvPr/>
        </p:nvSpPr>
        <p:spPr>
          <a:xfrm>
            <a:off x="7269480" y="2313432"/>
            <a:ext cx="475488" cy="36576"/>
          </a:xfrm>
          <a:prstGeom prst="rect">
            <a:avLst/>
          </a:prstGeom>
          <a:solidFill>
            <a:srgbClr val="D4A017">
              <a:alpha val="50000"/>
            </a:srgbClr>
          </a:solidFill>
          <a:ln/>
        </p:spPr>
      </p:sp>
      <p:pic>
        <p:nvPicPr>
          <p:cNvPr id="40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36792" y="2450592"/>
            <a:ext cx="182880" cy="182880"/>
          </a:xfrm>
          <a:prstGeom prst="rect">
            <a:avLst/>
          </a:prstGeom>
        </p:spPr>
      </p:pic>
      <p:sp>
        <p:nvSpPr>
          <p:cNvPr id="41" name="Text 27"/>
          <p:cNvSpPr/>
          <p:nvPr/>
        </p:nvSpPr>
        <p:spPr>
          <a:xfrm>
            <a:off x="6583680" y="2432304"/>
            <a:ext cx="21488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45% hard cap on commissions</a:t>
            </a:r>
            <a:endParaRPr lang="en-US" sz="1150" dirty="0"/>
          </a:p>
        </p:txBody>
      </p:sp>
      <p:pic>
        <p:nvPicPr>
          <p:cNvPr id="42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36792" y="2999232"/>
            <a:ext cx="182880" cy="182880"/>
          </a:xfrm>
          <a:prstGeom prst="rect">
            <a:avLst/>
          </a:prstGeom>
        </p:spPr>
      </p:pic>
      <p:sp>
        <p:nvSpPr>
          <p:cNvPr id="43" name="Text 28"/>
          <p:cNvSpPr/>
          <p:nvPr/>
        </p:nvSpPr>
        <p:spPr>
          <a:xfrm>
            <a:off x="6583680" y="2980944"/>
            <a:ext cx="21488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15% hard cap on salary pool</a:t>
            </a:r>
            <a:endParaRPr lang="en-US" sz="1150" dirty="0"/>
          </a:p>
        </p:txBody>
      </p:sp>
      <p:pic>
        <p:nvPicPr>
          <p:cNvPr id="44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336792" y="3547872"/>
            <a:ext cx="182880" cy="182880"/>
          </a:xfrm>
          <a:prstGeom prst="rect">
            <a:avLst/>
          </a:prstGeom>
        </p:spPr>
      </p:pic>
      <p:sp>
        <p:nvSpPr>
          <p:cNvPr id="45" name="Text 29"/>
          <p:cNvSpPr/>
          <p:nvPr/>
        </p:nvSpPr>
        <p:spPr>
          <a:xfrm>
            <a:off x="6583680" y="3529584"/>
            <a:ext cx="21488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Pro-rata enforcement prevents deficit</a:t>
            </a:r>
            <a:endParaRPr lang="en-US" sz="1150" dirty="0"/>
          </a:p>
        </p:txBody>
      </p:sp>
      <p:pic>
        <p:nvPicPr>
          <p:cNvPr id="4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336792" y="4096512"/>
            <a:ext cx="182880" cy="182880"/>
          </a:xfrm>
          <a:prstGeom prst="rect">
            <a:avLst/>
          </a:prstGeom>
        </p:spPr>
      </p:pic>
      <p:sp>
        <p:nvSpPr>
          <p:cNvPr id="47" name="Text 30"/>
          <p:cNvSpPr/>
          <p:nvPr/>
        </p:nvSpPr>
        <p:spPr>
          <a:xfrm>
            <a:off x="6583680" y="4078224"/>
            <a:ext cx="21488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payout unless revenue exists</a:t>
            </a:r>
            <a:endParaRPr lang="en-US" sz="11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0F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0EA5A0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164592"/>
            <a:ext cx="2377440" cy="256032"/>
          </a:xfrm>
          <a:prstGeom prst="rect">
            <a:avLst>
              <a:gd name="adj" fmla="val 14286"/>
            </a:avLst>
          </a:prstGeom>
          <a:solidFill>
            <a:srgbClr val="0EA5A0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164592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SECTION 10 — FLYWHEEL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5029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D1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Long-Term Growth Flywheel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3657600" y="1188720"/>
            <a:ext cx="1554480" cy="914400"/>
          </a:xfrm>
          <a:prstGeom prst="oval">
            <a:avLst/>
          </a:prstGeom>
          <a:solidFill>
            <a:srgbClr val="0EA5A0"/>
          </a:solidFill>
          <a:ln/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4528" y="1261872"/>
            <a:ext cx="384048" cy="384048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3703320" y="1664208"/>
            <a:ext cx="1463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Users Join</a:t>
            </a:r>
            <a:endParaRPr lang="en-US" sz="950" dirty="0"/>
          </a:p>
          <a:p>
            <a:pPr algn="ctr" indent="0" marL="0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Ecosystem</a:t>
            </a:r>
            <a:endParaRPr lang="en-US" sz="950" dirty="0"/>
          </a:p>
        </p:txBody>
      </p:sp>
      <p:sp>
        <p:nvSpPr>
          <p:cNvPr id="9" name="Shape 6"/>
          <p:cNvSpPr/>
          <p:nvPr/>
        </p:nvSpPr>
        <p:spPr>
          <a:xfrm>
            <a:off x="6583680" y="2011680"/>
            <a:ext cx="1554480" cy="914400"/>
          </a:xfrm>
          <a:prstGeom prst="oval">
            <a:avLst/>
          </a:prstGeom>
          <a:solidFill>
            <a:srgbClr val="1A3A8F"/>
          </a:solidFill>
          <a:ln/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0608" y="2084832"/>
            <a:ext cx="384048" cy="384048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6629400" y="2487168"/>
            <a:ext cx="1463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Products</a:t>
            </a:r>
            <a:endParaRPr lang="en-US" sz="950" dirty="0"/>
          </a:p>
          <a:p>
            <a:pPr algn="ctr" indent="0" marL="0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Sold</a:t>
            </a:r>
            <a:endParaRPr lang="en-US" sz="950" dirty="0"/>
          </a:p>
        </p:txBody>
      </p:sp>
      <p:sp>
        <p:nvSpPr>
          <p:cNvPr id="12" name="Shape 8"/>
          <p:cNvSpPr/>
          <p:nvPr/>
        </p:nvSpPr>
        <p:spPr>
          <a:xfrm>
            <a:off x="6858000" y="3566160"/>
            <a:ext cx="1554480" cy="914400"/>
          </a:xfrm>
          <a:prstGeom prst="oval">
            <a:avLst/>
          </a:prstGeom>
          <a:solidFill>
            <a:srgbClr val="D4A017"/>
          </a:solidFill>
          <a:ln/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4928" y="3639312"/>
            <a:ext cx="384048" cy="384048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6903720" y="4041648"/>
            <a:ext cx="1463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Revenue</a:t>
            </a:r>
            <a:endParaRPr lang="en-US" sz="950" dirty="0"/>
          </a:p>
          <a:p>
            <a:pPr algn="ctr" indent="0" marL="0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Generated</a:t>
            </a:r>
            <a:endParaRPr lang="en-US" sz="950" dirty="0"/>
          </a:p>
        </p:txBody>
      </p:sp>
      <p:sp>
        <p:nvSpPr>
          <p:cNvPr id="15" name="Shape 10"/>
          <p:cNvSpPr/>
          <p:nvPr/>
        </p:nvSpPr>
        <p:spPr>
          <a:xfrm>
            <a:off x="5029200" y="4572000"/>
            <a:ext cx="1554480" cy="914400"/>
          </a:xfrm>
          <a:prstGeom prst="oval">
            <a:avLst/>
          </a:prstGeom>
          <a:solidFill>
            <a:srgbClr val="F59E0B"/>
          </a:solidFill>
          <a:ln/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96128" y="4645152"/>
            <a:ext cx="384048" cy="384048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5074920" y="5047488"/>
            <a:ext cx="1463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Commissions</a:t>
            </a:r>
            <a:endParaRPr lang="en-US" sz="950" dirty="0"/>
          </a:p>
          <a:p>
            <a:pPr algn="ctr" indent="0" marL="0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Paid</a:t>
            </a:r>
            <a:endParaRPr lang="en-US" sz="950" dirty="0"/>
          </a:p>
        </p:txBody>
      </p:sp>
      <p:sp>
        <p:nvSpPr>
          <p:cNvPr id="18" name="Shape 12"/>
          <p:cNvSpPr/>
          <p:nvPr/>
        </p:nvSpPr>
        <p:spPr>
          <a:xfrm>
            <a:off x="2286000" y="4572000"/>
            <a:ext cx="1554480" cy="914400"/>
          </a:xfrm>
          <a:prstGeom prst="oval">
            <a:avLst/>
          </a:prstGeom>
          <a:solidFill>
            <a:srgbClr val="059669"/>
          </a:solidFill>
          <a:ln/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pic>
        <p:nvPicPr>
          <p:cNvPr id="1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2928" y="4645152"/>
            <a:ext cx="384048" cy="384048"/>
          </a:xfrm>
          <a:prstGeom prst="rect">
            <a:avLst/>
          </a:prstGeom>
        </p:spPr>
      </p:pic>
      <p:sp>
        <p:nvSpPr>
          <p:cNvPr id="20" name="Text 13"/>
          <p:cNvSpPr/>
          <p:nvPr/>
        </p:nvSpPr>
        <p:spPr>
          <a:xfrm>
            <a:off x="2331720" y="5047488"/>
            <a:ext cx="1463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</a:t>
            </a:r>
            <a:endParaRPr lang="en-US" sz="950" dirty="0"/>
          </a:p>
          <a:p>
            <a:pPr algn="ctr" indent="0" marL="0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Grows</a:t>
            </a:r>
            <a:endParaRPr lang="en-US" sz="950" dirty="0"/>
          </a:p>
        </p:txBody>
      </p:sp>
      <p:sp>
        <p:nvSpPr>
          <p:cNvPr id="21" name="Shape 14"/>
          <p:cNvSpPr/>
          <p:nvPr/>
        </p:nvSpPr>
        <p:spPr>
          <a:xfrm>
            <a:off x="731520" y="3566160"/>
            <a:ext cx="1554480" cy="914400"/>
          </a:xfrm>
          <a:prstGeom prst="oval">
            <a:avLst/>
          </a:prstGeom>
          <a:solidFill>
            <a:srgbClr val="7C3AED"/>
          </a:solidFill>
          <a:ln/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pic>
        <p:nvPicPr>
          <p:cNvPr id="22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8448" y="3639312"/>
            <a:ext cx="384048" cy="384048"/>
          </a:xfrm>
          <a:prstGeom prst="rect">
            <a:avLst/>
          </a:prstGeom>
        </p:spPr>
      </p:pic>
      <p:sp>
        <p:nvSpPr>
          <p:cNvPr id="23" name="Text 15"/>
          <p:cNvSpPr/>
          <p:nvPr/>
        </p:nvSpPr>
        <p:spPr>
          <a:xfrm>
            <a:off x="777240" y="4041648"/>
            <a:ext cx="1463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 Products</a:t>
            </a:r>
            <a:endParaRPr lang="en-US" sz="950" dirty="0"/>
          </a:p>
          <a:p>
            <a:pPr algn="ctr" indent="0" marL="0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Available</a:t>
            </a:r>
            <a:endParaRPr lang="en-US" sz="950" dirty="0"/>
          </a:p>
        </p:txBody>
      </p:sp>
      <p:sp>
        <p:nvSpPr>
          <p:cNvPr id="24" name="Shape 16"/>
          <p:cNvSpPr/>
          <p:nvPr/>
        </p:nvSpPr>
        <p:spPr>
          <a:xfrm>
            <a:off x="457200" y="2011680"/>
            <a:ext cx="1554480" cy="914400"/>
          </a:xfrm>
          <a:prstGeom prst="oval">
            <a:avLst/>
          </a:prstGeom>
          <a:solidFill>
            <a:srgbClr val="0EA5A0"/>
          </a:solidFill>
          <a:ln/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pic>
        <p:nvPicPr>
          <p:cNvPr id="25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4128" y="2084832"/>
            <a:ext cx="384048" cy="384048"/>
          </a:xfrm>
          <a:prstGeom prst="rect">
            <a:avLst/>
          </a:prstGeom>
        </p:spPr>
      </p:pic>
      <p:sp>
        <p:nvSpPr>
          <p:cNvPr id="26" name="Text 17"/>
          <p:cNvSpPr/>
          <p:nvPr/>
        </p:nvSpPr>
        <p:spPr>
          <a:xfrm>
            <a:off x="502920" y="2487168"/>
            <a:ext cx="1463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Ecosystem</a:t>
            </a:r>
            <a:endParaRPr lang="en-US" sz="950" dirty="0"/>
          </a:p>
          <a:p>
            <a:pPr algn="ctr" indent="0" marL="0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Expands</a:t>
            </a:r>
            <a:endParaRPr lang="en-US" sz="950" dirty="0"/>
          </a:p>
        </p:txBody>
      </p:sp>
      <p:sp>
        <p:nvSpPr>
          <p:cNvPr id="27" name="Shape 18"/>
          <p:cNvSpPr/>
          <p:nvPr/>
        </p:nvSpPr>
        <p:spPr>
          <a:xfrm>
            <a:off x="3108960" y="2286000"/>
            <a:ext cx="2926080" cy="2011680"/>
          </a:xfrm>
          <a:prstGeom prst="oval">
            <a:avLst/>
          </a:prstGeom>
          <a:solidFill>
            <a:srgbClr val="0D1B40"/>
          </a:solidFill>
          <a:ln/>
        </p:spPr>
      </p:sp>
      <p:sp>
        <p:nvSpPr>
          <p:cNvPr id="28" name="Text 19"/>
          <p:cNvSpPr/>
          <p:nvPr/>
        </p:nvSpPr>
        <p:spPr>
          <a:xfrm>
            <a:off x="3108960" y="2606040"/>
            <a:ext cx="292608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INFINITY 8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FLYWHEEL</a:t>
            </a:r>
            <a:endParaRPr lang="en-US" sz="1600" dirty="0"/>
          </a:p>
        </p:txBody>
      </p:sp>
      <p:sp>
        <p:nvSpPr>
          <p:cNvPr id="29" name="Shape 20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D1B40"/>
          </a:solidFill>
          <a:ln/>
        </p:spPr>
      </p:sp>
      <p:sp>
        <p:nvSpPr>
          <p:cNvPr id="30" name="Text 21"/>
          <p:cNvSpPr/>
          <p:nvPr/>
        </p:nvSpPr>
        <p:spPr>
          <a:xfrm>
            <a:off x="365760" y="4828032"/>
            <a:ext cx="84124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E8EF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cycle of the flywheel compounds growth — more users = more products sold = more revenue = more commissions = more network growth.</a:t>
            </a:r>
            <a:endParaRPr lang="en-US" sz="11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0D1B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164592"/>
            <a:ext cx="2377440" cy="256032"/>
          </a:xfrm>
          <a:prstGeom prst="rect">
            <a:avLst>
              <a:gd name="adj" fmla="val 14286"/>
            </a:avLst>
          </a:prstGeom>
          <a:solidFill>
            <a:srgbClr val="0EA5A0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164592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SECTION 11 — CONCLUSION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5029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Hybrid Economic Model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320040" y="1188720"/>
            <a:ext cx="2697480" cy="3749040"/>
          </a:xfrm>
          <a:prstGeom prst="rect">
            <a:avLst/>
          </a:prstGeom>
          <a:solidFill>
            <a:srgbClr val="0A1128"/>
          </a:solidFill>
          <a:ln/>
          <a:effectLst>
            <a:outerShdw sx="100000" sy="100000" kx="0" ky="0" algn="bl" rotWithShape="0" blurRad="101600" dist="38100" dir="8100000">
              <a:srgbClr val="000000">
                <a:alpha val="2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320040" y="1188720"/>
            <a:ext cx="2697480" cy="685800"/>
          </a:xfrm>
          <a:prstGeom prst="rect">
            <a:avLst/>
          </a:prstGeom>
          <a:solidFill>
            <a:srgbClr val="D4A017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632" y="1261872"/>
            <a:ext cx="457200" cy="45720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033272" y="1234440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Token Layer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1033272" y="1536192"/>
            <a:ext cx="1828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DDE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Capital Growth Engine</a:t>
            </a:r>
            <a:endParaRPr lang="en-US" sz="9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632" y="2011680"/>
            <a:ext cx="201168" cy="201168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58952" y="1993392"/>
            <a:ext cx="212140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Pre-ICO entry at maximum discount</a:t>
            </a:r>
            <a:endParaRPr lang="en-US" sz="1100" dirty="0"/>
          </a:p>
        </p:txBody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632" y="2560320"/>
            <a:ext cx="201168" cy="201168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758952" y="2542032"/>
            <a:ext cx="212140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Price appreciation through structured ladder</a:t>
            </a:r>
            <a:endParaRPr lang="en-US" sz="1100" dirty="0"/>
          </a:p>
        </p:txBody>
      </p:sp>
      <p:pic>
        <p:nvPicPr>
          <p:cNvPr id="1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632" y="3108960"/>
            <a:ext cx="201168" cy="201168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758952" y="3090672"/>
            <a:ext cx="212140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Staking APY up to 80%</a:t>
            </a:r>
            <a:endParaRPr lang="en-US" sz="1100" dirty="0"/>
          </a:p>
        </p:txBody>
      </p:sp>
      <p:pic>
        <p:nvPicPr>
          <p:cNvPr id="1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632" y="3657600"/>
            <a:ext cx="201168" cy="201168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758952" y="3639312"/>
            <a:ext cx="212140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Token buyback floor protection</a:t>
            </a:r>
            <a:endParaRPr lang="en-US" sz="1100" dirty="0"/>
          </a:p>
        </p:txBody>
      </p:sp>
      <p:sp>
        <p:nvSpPr>
          <p:cNvPr id="19" name="Shape 12"/>
          <p:cNvSpPr/>
          <p:nvPr/>
        </p:nvSpPr>
        <p:spPr>
          <a:xfrm>
            <a:off x="3246120" y="1188720"/>
            <a:ext cx="2697480" cy="3749040"/>
          </a:xfrm>
          <a:prstGeom prst="rect">
            <a:avLst/>
          </a:prstGeom>
          <a:solidFill>
            <a:srgbClr val="0A1128"/>
          </a:solidFill>
          <a:ln/>
          <a:effectLst>
            <a:outerShdw sx="100000" sy="100000" kx="0" ky="0" algn="bl" rotWithShape="0" blurRad="101600" dist="38100" dir="8100000">
              <a:srgbClr val="000000">
                <a:alpha val="20000"/>
              </a:srgbClr>
            </a:outerShdw>
          </a:effectLst>
        </p:spPr>
      </p:sp>
      <p:sp>
        <p:nvSpPr>
          <p:cNvPr id="20" name="Shape 13"/>
          <p:cNvSpPr/>
          <p:nvPr/>
        </p:nvSpPr>
        <p:spPr>
          <a:xfrm>
            <a:off x="3246120" y="1188720"/>
            <a:ext cx="2697480" cy="685800"/>
          </a:xfrm>
          <a:prstGeom prst="rect">
            <a:avLst/>
          </a:prstGeom>
          <a:solidFill>
            <a:srgbClr val="0EA5A0"/>
          </a:solidFill>
          <a:ln/>
        </p:spPr>
      </p:sp>
      <p:pic>
        <p:nvPicPr>
          <p:cNvPr id="2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0712" y="1261872"/>
            <a:ext cx="457200" cy="457200"/>
          </a:xfrm>
          <a:prstGeom prst="rect">
            <a:avLst/>
          </a:prstGeom>
        </p:spPr>
      </p:pic>
      <p:sp>
        <p:nvSpPr>
          <p:cNvPr id="22" name="Text 14"/>
          <p:cNvSpPr/>
          <p:nvPr/>
        </p:nvSpPr>
        <p:spPr>
          <a:xfrm>
            <a:off x="3959352" y="1234440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 Layer</a:t>
            </a:r>
            <a:endParaRPr lang="en-US" sz="1300" dirty="0"/>
          </a:p>
        </p:txBody>
      </p:sp>
      <p:sp>
        <p:nvSpPr>
          <p:cNvPr id="23" name="Text 15"/>
          <p:cNvSpPr/>
          <p:nvPr/>
        </p:nvSpPr>
        <p:spPr>
          <a:xfrm>
            <a:off x="3959352" y="1536192"/>
            <a:ext cx="1828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DDE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Income Generation Engine</a:t>
            </a:r>
            <a:endParaRPr lang="en-US" sz="950" dirty="0"/>
          </a:p>
        </p:txBody>
      </p:sp>
      <p:pic>
        <p:nvPicPr>
          <p:cNvPr id="24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10712" y="2011680"/>
            <a:ext cx="201168" cy="201168"/>
          </a:xfrm>
          <a:prstGeom prst="rect">
            <a:avLst/>
          </a:prstGeom>
        </p:spPr>
      </p:pic>
      <p:sp>
        <p:nvSpPr>
          <p:cNvPr id="25" name="Text 16"/>
          <p:cNvSpPr/>
          <p:nvPr/>
        </p:nvSpPr>
        <p:spPr>
          <a:xfrm>
            <a:off x="3685032" y="1993392"/>
            <a:ext cx="212140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8-level commission structure</a:t>
            </a:r>
            <a:endParaRPr lang="en-US" sz="1100" dirty="0"/>
          </a:p>
        </p:txBody>
      </p:sp>
      <p:pic>
        <p:nvPicPr>
          <p:cNvPr id="26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10712" y="2560320"/>
            <a:ext cx="201168" cy="201168"/>
          </a:xfrm>
          <a:prstGeom prst="rect">
            <a:avLst/>
          </a:prstGeom>
        </p:spPr>
      </p:pic>
      <p:sp>
        <p:nvSpPr>
          <p:cNvPr id="27" name="Text 17"/>
          <p:cNvSpPr/>
          <p:nvPr/>
        </p:nvSpPr>
        <p:spPr>
          <a:xfrm>
            <a:off x="3685032" y="2542032"/>
            <a:ext cx="212140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diversified income streams</a:t>
            </a:r>
            <a:endParaRPr lang="en-US" sz="1100" dirty="0"/>
          </a:p>
        </p:txBody>
      </p:sp>
      <p:pic>
        <p:nvPicPr>
          <p:cNvPr id="28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0712" y="3108960"/>
            <a:ext cx="201168" cy="201168"/>
          </a:xfrm>
          <a:prstGeom prst="rect">
            <a:avLst/>
          </a:prstGeom>
        </p:spPr>
      </p:pic>
      <p:sp>
        <p:nvSpPr>
          <p:cNvPr id="29" name="Text 18"/>
          <p:cNvSpPr/>
          <p:nvPr/>
        </p:nvSpPr>
        <p:spPr>
          <a:xfrm>
            <a:off x="3685032" y="3090672"/>
            <a:ext cx="212140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Activity-gated earnings</a:t>
            </a:r>
            <a:endParaRPr lang="en-US" sz="1100" dirty="0"/>
          </a:p>
        </p:txBody>
      </p:sp>
      <p:pic>
        <p:nvPicPr>
          <p:cNvPr id="30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10712" y="3657600"/>
            <a:ext cx="201168" cy="201168"/>
          </a:xfrm>
          <a:prstGeom prst="rect">
            <a:avLst/>
          </a:prstGeom>
        </p:spPr>
      </p:pic>
      <p:sp>
        <p:nvSpPr>
          <p:cNvPr id="31" name="Text 19"/>
          <p:cNvSpPr/>
          <p:nvPr/>
        </p:nvSpPr>
        <p:spPr>
          <a:xfrm>
            <a:off x="3685032" y="3639312"/>
            <a:ext cx="212140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Salary for network builders</a:t>
            </a:r>
            <a:endParaRPr lang="en-US" sz="1100" dirty="0"/>
          </a:p>
        </p:txBody>
      </p:sp>
      <p:sp>
        <p:nvSpPr>
          <p:cNvPr id="32" name="Shape 20"/>
          <p:cNvSpPr/>
          <p:nvPr/>
        </p:nvSpPr>
        <p:spPr>
          <a:xfrm>
            <a:off x="6172200" y="1188720"/>
            <a:ext cx="2697480" cy="3749040"/>
          </a:xfrm>
          <a:prstGeom prst="rect">
            <a:avLst/>
          </a:prstGeom>
          <a:solidFill>
            <a:srgbClr val="0A1128"/>
          </a:solidFill>
          <a:ln/>
          <a:effectLst>
            <a:outerShdw sx="100000" sy="100000" kx="0" ky="0" algn="bl" rotWithShape="0" blurRad="101600" dist="38100" dir="8100000">
              <a:srgbClr val="000000">
                <a:alpha val="20000"/>
              </a:srgbClr>
            </a:outerShdw>
          </a:effectLst>
        </p:spPr>
      </p:sp>
      <p:sp>
        <p:nvSpPr>
          <p:cNvPr id="33" name="Shape 21"/>
          <p:cNvSpPr/>
          <p:nvPr/>
        </p:nvSpPr>
        <p:spPr>
          <a:xfrm>
            <a:off x="6172200" y="1188720"/>
            <a:ext cx="2697480" cy="685800"/>
          </a:xfrm>
          <a:prstGeom prst="rect">
            <a:avLst/>
          </a:prstGeom>
          <a:solidFill>
            <a:srgbClr val="1A3A8F"/>
          </a:solidFill>
          <a:ln/>
        </p:spPr>
      </p:sp>
      <p:pic>
        <p:nvPicPr>
          <p:cNvPr id="34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36792" y="1261872"/>
            <a:ext cx="457200" cy="457200"/>
          </a:xfrm>
          <a:prstGeom prst="rect">
            <a:avLst/>
          </a:prstGeom>
        </p:spPr>
      </p:pic>
      <p:sp>
        <p:nvSpPr>
          <p:cNvPr id="35" name="Text 22"/>
          <p:cNvSpPr/>
          <p:nvPr/>
        </p:nvSpPr>
        <p:spPr>
          <a:xfrm>
            <a:off x="6885432" y="1234440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Commerce Layer</a:t>
            </a:r>
            <a:endParaRPr lang="en-US" sz="1300" dirty="0"/>
          </a:p>
        </p:txBody>
      </p:sp>
      <p:sp>
        <p:nvSpPr>
          <p:cNvPr id="36" name="Text 23"/>
          <p:cNvSpPr/>
          <p:nvPr/>
        </p:nvSpPr>
        <p:spPr>
          <a:xfrm>
            <a:off x="6885432" y="1536192"/>
            <a:ext cx="1828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DDE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Sustainability Engine</a:t>
            </a:r>
            <a:endParaRPr lang="en-US" sz="950" dirty="0"/>
          </a:p>
        </p:txBody>
      </p:sp>
      <p:pic>
        <p:nvPicPr>
          <p:cNvPr id="37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36792" y="2011680"/>
            <a:ext cx="201168" cy="201168"/>
          </a:xfrm>
          <a:prstGeom prst="rect">
            <a:avLst/>
          </a:prstGeom>
        </p:spPr>
      </p:pic>
      <p:sp>
        <p:nvSpPr>
          <p:cNvPr id="38" name="Text 24"/>
          <p:cNvSpPr/>
          <p:nvPr/>
        </p:nvSpPr>
        <p:spPr>
          <a:xfrm>
            <a:off x="6611112" y="1993392"/>
            <a:ext cx="212140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eCommerce, travel, education, SaaS</a:t>
            </a:r>
            <a:endParaRPr lang="en-US" sz="1100" dirty="0"/>
          </a:p>
        </p:txBody>
      </p:sp>
      <p:pic>
        <p:nvPicPr>
          <p:cNvPr id="39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36792" y="2560320"/>
            <a:ext cx="201168" cy="201168"/>
          </a:xfrm>
          <a:prstGeom prst="rect">
            <a:avLst/>
          </a:prstGeom>
        </p:spPr>
      </p:pic>
      <p:sp>
        <p:nvSpPr>
          <p:cNvPr id="40" name="Text 25"/>
          <p:cNvSpPr/>
          <p:nvPr/>
        </p:nvSpPr>
        <p:spPr>
          <a:xfrm>
            <a:off x="6611112" y="2542032"/>
            <a:ext cx="212140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 product transactions — real revenue</a:t>
            </a:r>
            <a:endParaRPr lang="en-US" sz="1100" dirty="0"/>
          </a:p>
        </p:txBody>
      </p:sp>
      <p:pic>
        <p:nvPicPr>
          <p:cNvPr id="41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336792" y="3108960"/>
            <a:ext cx="201168" cy="201168"/>
          </a:xfrm>
          <a:prstGeom prst="rect">
            <a:avLst/>
          </a:prstGeom>
        </p:spPr>
      </p:pic>
      <p:sp>
        <p:nvSpPr>
          <p:cNvPr id="42" name="Text 26"/>
          <p:cNvSpPr/>
          <p:nvPr/>
        </p:nvSpPr>
        <p:spPr>
          <a:xfrm>
            <a:off x="6611112" y="3090672"/>
            <a:ext cx="212140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External demand beyond member fees</a:t>
            </a:r>
            <a:endParaRPr lang="en-US" sz="1100" dirty="0"/>
          </a:p>
        </p:txBody>
      </p:sp>
      <p:pic>
        <p:nvPicPr>
          <p:cNvPr id="43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336792" y="3657600"/>
            <a:ext cx="201168" cy="201168"/>
          </a:xfrm>
          <a:prstGeom prst="rect">
            <a:avLst/>
          </a:prstGeom>
        </p:spPr>
      </p:pic>
      <p:sp>
        <p:nvSpPr>
          <p:cNvPr id="44" name="Text 27"/>
          <p:cNvSpPr/>
          <p:nvPr/>
        </p:nvSpPr>
        <p:spPr>
          <a:xfrm>
            <a:off x="6611112" y="3639312"/>
            <a:ext cx="212140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2 independence from token market</a:t>
            </a:r>
            <a:endParaRPr lang="en-US" sz="11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0F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1A3A8F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164592"/>
            <a:ext cx="2377440" cy="256032"/>
          </a:xfrm>
          <a:prstGeom prst="rect">
            <a:avLst>
              <a:gd name="adj" fmla="val 14286"/>
            </a:avLst>
          </a:prstGeom>
          <a:solidFill>
            <a:srgbClr val="0EA5A0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164592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SECTION 11 — DIFFERENTIATION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5029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D1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Infinity 8 Is Different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365760" y="1234440"/>
            <a:ext cx="4023360" cy="1645920"/>
          </a:xfrm>
          <a:prstGeom prst="rect">
            <a:avLst/>
          </a:prstGeom>
          <a:solidFill>
            <a:srgbClr val="FFFFFF"/>
          </a:solidFill>
          <a:ln w="6350">
            <a:solidFill>
              <a:srgbClr val="D0D9EC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365760" y="1234440"/>
            <a:ext cx="4023360" cy="502920"/>
          </a:xfrm>
          <a:prstGeom prst="rect">
            <a:avLst/>
          </a:prstGeom>
          <a:solidFill>
            <a:srgbClr val="0EA5A0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1325880"/>
            <a:ext cx="320040" cy="32004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932688" y="1325880"/>
            <a:ext cx="33375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Income Streams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548640" y="1828800"/>
            <a:ext cx="365760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single point of income failure. Commission, salary, staking, tokens, profit share, and more — all working simultaneously.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800600" y="1234440"/>
            <a:ext cx="4023360" cy="1645920"/>
          </a:xfrm>
          <a:prstGeom prst="rect">
            <a:avLst/>
          </a:prstGeom>
          <a:solidFill>
            <a:srgbClr val="FFFFFF"/>
          </a:solidFill>
          <a:ln w="6350">
            <a:solidFill>
              <a:srgbClr val="D0D9EC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800600" y="1234440"/>
            <a:ext cx="4023360" cy="502920"/>
          </a:xfrm>
          <a:prstGeom prst="rect">
            <a:avLst/>
          </a:prstGeom>
          <a:solidFill>
            <a:srgbClr val="1A3A8F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7760" y="1325880"/>
            <a:ext cx="320040" cy="32004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367528" y="1325880"/>
            <a:ext cx="33375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Token + Commerce Hybrid</a:t>
            </a:r>
            <a:endParaRPr lang="en-US" sz="1300" dirty="0"/>
          </a:p>
        </p:txBody>
      </p:sp>
      <p:sp>
        <p:nvSpPr>
          <p:cNvPr id="15" name="Text 11"/>
          <p:cNvSpPr/>
          <p:nvPr/>
        </p:nvSpPr>
        <p:spPr>
          <a:xfrm>
            <a:off x="4983480" y="1828800"/>
            <a:ext cx="365760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1 token appreciation + Phase 2 commerce ensures the ecosystem generates real revenue independent of crypto market cycles.</a:t>
            </a:r>
            <a:endParaRPr lang="en-US" sz="1200" dirty="0"/>
          </a:p>
        </p:txBody>
      </p:sp>
      <p:sp>
        <p:nvSpPr>
          <p:cNvPr id="16" name="Shape 12"/>
          <p:cNvSpPr/>
          <p:nvPr/>
        </p:nvSpPr>
        <p:spPr>
          <a:xfrm>
            <a:off x="365760" y="3063240"/>
            <a:ext cx="4023360" cy="1645920"/>
          </a:xfrm>
          <a:prstGeom prst="rect">
            <a:avLst/>
          </a:prstGeom>
          <a:solidFill>
            <a:srgbClr val="FFFFFF"/>
          </a:solidFill>
          <a:ln w="6350">
            <a:solidFill>
              <a:srgbClr val="D0D9EC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365760" y="3063240"/>
            <a:ext cx="4023360" cy="502920"/>
          </a:xfrm>
          <a:prstGeom prst="rect">
            <a:avLst/>
          </a:prstGeom>
          <a:solidFill>
            <a:srgbClr val="D4A017"/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3154680"/>
            <a:ext cx="320040" cy="320040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932688" y="3154680"/>
            <a:ext cx="33375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Mathematical Payout Cap</a:t>
            </a:r>
            <a:endParaRPr lang="en-US" sz="1300" dirty="0"/>
          </a:p>
        </p:txBody>
      </p:sp>
      <p:sp>
        <p:nvSpPr>
          <p:cNvPr id="20" name="Text 15"/>
          <p:cNvSpPr/>
          <p:nvPr/>
        </p:nvSpPr>
        <p:spPr>
          <a:xfrm>
            <a:off x="548640" y="3657600"/>
            <a:ext cx="365760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payouts are hard-capped at 60% of revenue. This is not a promise — it is a contract enforced algorithmically.</a:t>
            </a:r>
            <a:endParaRPr lang="en-US" sz="1200" dirty="0"/>
          </a:p>
        </p:txBody>
      </p:sp>
      <p:sp>
        <p:nvSpPr>
          <p:cNvPr id="21" name="Shape 16"/>
          <p:cNvSpPr/>
          <p:nvPr/>
        </p:nvSpPr>
        <p:spPr>
          <a:xfrm>
            <a:off x="4800600" y="3063240"/>
            <a:ext cx="4023360" cy="1645920"/>
          </a:xfrm>
          <a:prstGeom prst="rect">
            <a:avLst/>
          </a:prstGeom>
          <a:solidFill>
            <a:srgbClr val="FFFFFF"/>
          </a:solidFill>
          <a:ln w="6350">
            <a:solidFill>
              <a:srgbClr val="D0D9EC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22" name="Shape 17"/>
          <p:cNvSpPr/>
          <p:nvPr/>
        </p:nvSpPr>
        <p:spPr>
          <a:xfrm>
            <a:off x="4800600" y="3063240"/>
            <a:ext cx="4023360" cy="502920"/>
          </a:xfrm>
          <a:prstGeom prst="rect">
            <a:avLst/>
          </a:prstGeom>
          <a:solidFill>
            <a:srgbClr val="059669"/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7760" y="3154680"/>
            <a:ext cx="320040" cy="320040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5367528" y="3154680"/>
            <a:ext cx="33375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Activity-Driven Architecture</a:t>
            </a:r>
            <a:endParaRPr lang="en-US" sz="1300" dirty="0"/>
          </a:p>
        </p:txBody>
      </p:sp>
      <p:sp>
        <p:nvSpPr>
          <p:cNvPr id="25" name="Text 19"/>
          <p:cNvSpPr/>
          <p:nvPr/>
        </p:nvSpPr>
        <p:spPr>
          <a:xfrm>
            <a:off x="4983480" y="3657600"/>
            <a:ext cx="365760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real commercial activity generates commissions. No recruitment-fee recycling. No circular token pumping. Real economy.</a:t>
            </a:r>
            <a:endParaRPr lang="en-US" sz="12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0D1B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D1B4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4" name="Shape 2"/>
          <p:cNvSpPr/>
          <p:nvPr/>
        </p:nvSpPr>
        <p:spPr>
          <a:xfrm>
            <a:off x="0" y="5070348"/>
            <a:ext cx="9144000" cy="73152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0" y="457200"/>
            <a:ext cx="4114800" cy="4114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0" b="1" dirty="0">
                <a:solidFill>
                  <a:srgbClr val="0EA5A0">
                    <a:alpha val="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∞8</a:t>
            </a:r>
            <a:endParaRPr lang="en-US" sz="20000" dirty="0"/>
          </a:p>
        </p:txBody>
      </p:sp>
      <p:sp>
        <p:nvSpPr>
          <p:cNvPr id="6" name="Text 4"/>
          <p:cNvSpPr/>
          <p:nvPr/>
        </p:nvSpPr>
        <p:spPr>
          <a:xfrm>
            <a:off x="457200" y="731520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spc="4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Infinity 8 Vision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57200" y="1417320"/>
            <a:ext cx="82296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Scalable Global Ecosystem</a:t>
            </a:r>
            <a:endParaRPr lang="en-US" sz="3000" dirty="0"/>
          </a:p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Combining Blockchain Incentives</a:t>
            </a:r>
            <a:endParaRPr lang="en-US" sz="3000" dirty="0"/>
          </a:p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 Real Economic Activity</a:t>
            </a:r>
            <a:endParaRPr lang="en-US" sz="3000" dirty="0"/>
          </a:p>
        </p:txBody>
      </p:sp>
      <p:sp>
        <p:nvSpPr>
          <p:cNvPr id="8" name="Shape 6"/>
          <p:cNvSpPr/>
          <p:nvPr/>
        </p:nvSpPr>
        <p:spPr>
          <a:xfrm>
            <a:off x="3200400" y="3337560"/>
            <a:ext cx="2743200" cy="45720"/>
          </a:xfrm>
          <a:prstGeom prst="rect">
            <a:avLst/>
          </a:prstGeom>
          <a:solidFill>
            <a:srgbClr val="0EA5A0"/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53312" y="3520440"/>
            <a:ext cx="365760" cy="365760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804672" y="3950208"/>
            <a:ext cx="1737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Token appreciation for early capital growth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1840" y="3520440"/>
            <a:ext cx="365760" cy="36576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2743200" y="3950208"/>
            <a:ext cx="1737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 income for sustained earnings</a:t>
            </a:r>
            <a:endParaRPr lang="en-US" sz="1050" dirty="0"/>
          </a:p>
        </p:txBody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0368" y="3520440"/>
            <a:ext cx="365760" cy="36576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4681728" y="3950208"/>
            <a:ext cx="1737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Commerce revenue for long-term stability</a:t>
            </a:r>
            <a:endParaRPr lang="en-US" sz="1050" dirty="0"/>
          </a:p>
        </p:txBody>
      </p:sp>
      <p:pic>
        <p:nvPicPr>
          <p:cNvPr id="1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8896" y="3520440"/>
            <a:ext cx="365760" cy="365760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6620256" y="3950208"/>
            <a:ext cx="1737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8FA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Mathematically enforced sustainability for every participant</a:t>
            </a:r>
            <a:endParaRPr lang="en-US" sz="1050" dirty="0"/>
          </a:p>
        </p:txBody>
      </p:sp>
      <p:sp>
        <p:nvSpPr>
          <p:cNvPr id="17" name="Text 11"/>
          <p:cNvSpPr/>
          <p:nvPr/>
        </p:nvSpPr>
        <p:spPr>
          <a:xfrm>
            <a:off x="457200" y="4736592"/>
            <a:ext cx="8229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0E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INFINITY 8 — Building the future of decentralized commerce.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42</Slides>
  <Notes>42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Infinity 8 Hybrid Ecosystem</dc:title>
  <dc:subject>PptxGenJS Presentation</dc:subject>
  <dc:creator>PptxGenJS</dc:creator>
  <cp:lastModifiedBy>PptxGenJS</cp:lastModifiedBy>
  <cp:revision>1</cp:revision>
  <dcterms:created xsi:type="dcterms:W3CDTF">2026-03-15T10:58:56Z</dcterms:created>
  <dcterms:modified xsi:type="dcterms:W3CDTF">2026-03-15T10:58:56Z</dcterms:modified>
</cp:coreProperties>
</file>