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2875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0" y="-914400"/>
            <a:ext cx="5486400" cy="5486400"/>
          </a:xfrm>
          <a:prstGeom prst="ellipse">
            <a:avLst/>
          </a:prstGeom>
          <a:solidFill>
            <a:srgbClr val="00AACC">
              <a:alpha val="12000"/>
            </a:srgbClr>
          </a:solidFill>
          <a:ln w="12700">
            <a:solidFill>
              <a:srgbClr val="00AACC">
                <a:alpha val="1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0" y="0"/>
            <a:ext cx="4114800" cy="4114800"/>
          </a:xfrm>
          <a:prstGeom prst="ellipse">
            <a:avLst/>
          </a:prstGeom>
          <a:solidFill>
            <a:srgbClr val="00D4FF">
              <a:alpha val="8000"/>
            </a:srgbClr>
          </a:solidFill>
          <a:ln w="12700">
            <a:solidFill>
              <a:srgbClr val="00D4FF">
                <a:alpha val="12000"/>
              </a:srgbClr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5486400" y="365760"/>
            <a:ext cx="3474720" cy="34747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914400"/>
            <a:ext cx="502920" cy="50292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7" name="Text 4"/>
          <p:cNvSpPr/>
          <p:nvPr/>
        </p:nvSpPr>
        <p:spPr>
          <a:xfrm>
            <a:off x="457200" y="914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A1628"/>
                </a:solidFill>
              </a:rPr>
              <a:t>N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097280" y="86868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800" dirty="0">
                <a:solidFill>
                  <a:srgbClr val="FFFFFF"/>
                </a:solidFill>
              </a:rPr>
              <a:t>NIRVISTA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457200" y="173736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Building the Future of</a:t>
            </a:r>
            <a:endParaRPr lang="en-US" sz="3600" dirty="0"/>
          </a:p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Global Payments</a:t>
            </a:r>
            <a:endParaRPr lang="en-US" sz="3600" dirty="0"/>
          </a:p>
        </p:txBody>
      </p:sp>
      <p:sp>
        <p:nvSpPr>
          <p:cNvPr id="10" name="Shape 7"/>
          <p:cNvSpPr/>
          <p:nvPr/>
        </p:nvSpPr>
        <p:spPr>
          <a:xfrm>
            <a:off x="457200" y="3154680"/>
            <a:ext cx="4114800" cy="36576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11" name="Text 8"/>
          <p:cNvSpPr/>
          <p:nvPr/>
        </p:nvSpPr>
        <p:spPr>
          <a:xfrm>
            <a:off x="457200" y="32918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0D4FF"/>
                </a:solidFill>
              </a:rPr>
              <a:t>Borderless Finance.  Instant Global Transactions.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7200" y="3931920"/>
            <a:ext cx="1645920" cy="45720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13" name="Text 10"/>
          <p:cNvSpPr/>
          <p:nvPr/>
        </p:nvSpPr>
        <p:spPr>
          <a:xfrm>
            <a:off x="457200" y="393192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1628"/>
                </a:solidFill>
              </a:rPr>
              <a:t>Learn More →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457200" y="475488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6B8A"/>
                </a:solidFill>
              </a:rPr>
              <a:t>2026 Investor Presentation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D4FF"/>
                </a:solidFill>
              </a:rPr>
              <a:t>THE VISION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4864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</a:rPr>
              <a:t>A World Without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</a:rPr>
              <a:t>Financial Borders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320040" y="2011680"/>
            <a:ext cx="3200400" cy="36576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" y="214884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8F4FD"/>
                </a:solidFill>
              </a:rPr>
              <a:t>Global money transfers should be as simple as sending a message. Nirvista is building the infrastructure layer that removes friction from international payments — for individuals, businesses, and the global economy.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0" y="548640"/>
            <a:ext cx="3383280" cy="192024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0" y="68580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0D4FF"/>
                </a:solidFill>
              </a:rPr>
              <a:t>$190T+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5486400" y="14173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BA8C5"/>
                </a:solidFill>
              </a:rPr>
              <a:t>Global Payment Flows Annually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486400" y="182880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6B8A"/>
                </a:solidFill>
              </a:rPr>
              <a:t>Sources: BIS, McKinsey Global Payments Report 2024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5486400" y="2606040"/>
            <a:ext cx="3383280" cy="192024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0" y="274320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5A623"/>
                </a:solidFill>
              </a:rPr>
              <a:t>5B+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5486400" y="34747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BA8C5"/>
                </a:solidFill>
              </a:rPr>
              <a:t>Underserved People in Global Finance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0" y="384048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6B8A"/>
                </a:solidFill>
              </a:rPr>
              <a:t>Source: World Bank Financial Inclusion Data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320040" y="4114800"/>
            <a:ext cx="4937760" cy="685800"/>
          </a:xfrm>
          <a:prstGeom prst="rect">
            <a:avLst/>
          </a:prstGeom>
          <a:solidFill>
            <a:srgbClr val="00D4FF">
              <a:alpha val="15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" y="416052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D4FF"/>
                </a:solidFill>
              </a:rPr>
              <a:t>"Make cross-border transactions as simple as domestic digital payments"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E84545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E84545"/>
                </a:solidFill>
              </a:rPr>
              <a:t>THE PROBLEM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International Payments Are Broken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274320" y="1371600"/>
            <a:ext cx="2011680" cy="1463040"/>
          </a:xfrm>
          <a:prstGeom prst="rect">
            <a:avLst/>
          </a:prstGeom>
          <a:solidFill>
            <a:srgbClr val="0F2035"/>
          </a:solidFill>
          <a:ln/>
          <a:effectLst>
            <a:outerShdw blurRad="101600" dist="25400" dir="8100000" algn="bl" rotWithShape="0">
              <a:srgbClr val="000000">
                <a:alpha val="30000"/>
              </a:srgbClr>
            </a:outerShdw>
          </a:effectLst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50876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74320" y="199339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84545"/>
                </a:solidFill>
              </a:rPr>
              <a:t>1–5 Days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274320" y="23774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Settlement Time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423160" y="1371600"/>
            <a:ext cx="2011680" cy="1463040"/>
          </a:xfrm>
          <a:prstGeom prst="rect">
            <a:avLst/>
          </a:prstGeom>
          <a:solidFill>
            <a:srgbClr val="0F2035"/>
          </a:solidFill>
          <a:ln/>
          <a:effectLst>
            <a:outerShdw blurRad="101600" dist="25400" dir="8100000" algn="bl" rotWithShape="0">
              <a:srgbClr val="000000">
                <a:alpha val="30000"/>
              </a:srgbClr>
            </a:outerShdw>
          </a:effectLst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0320" y="1508760"/>
            <a:ext cx="411480" cy="4114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423160" y="199339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5A623"/>
                </a:solidFill>
              </a:rPr>
              <a:t>5–10%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2423160" y="23774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Transaction Fees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572000" y="1371600"/>
            <a:ext cx="2011680" cy="1463040"/>
          </a:xfrm>
          <a:prstGeom prst="rect">
            <a:avLst/>
          </a:prstGeom>
          <a:solidFill>
            <a:srgbClr val="0F2035"/>
          </a:solidFill>
          <a:ln/>
          <a:effectLst>
            <a:outerShdw blurRad="101600" dist="25400" dir="8100000" algn="bl" rotWithShape="0">
              <a:srgbClr val="000000">
                <a:alpha val="30000"/>
              </a:srgbClr>
            </a:outerShdw>
          </a:effectLst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160" y="1508760"/>
            <a:ext cx="411480" cy="41148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572000" y="199339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84545"/>
                </a:solidFill>
              </a:rPr>
              <a:t>3–6 Banks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4572000" y="23774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Intermediaries Per Transfer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720840" y="1371600"/>
            <a:ext cx="2011680" cy="1463040"/>
          </a:xfrm>
          <a:prstGeom prst="rect">
            <a:avLst/>
          </a:prstGeom>
          <a:solidFill>
            <a:srgbClr val="0F2035"/>
          </a:solidFill>
          <a:ln/>
          <a:effectLst>
            <a:outerShdw blurRad="101600" dist="25400" dir="8100000" algn="bl" rotWithShape="0">
              <a:srgbClr val="000000">
                <a:alpha val="30000"/>
              </a:srgbClr>
            </a:outerShdw>
          </a:effectLst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1508760"/>
            <a:ext cx="411480" cy="41148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720840" y="199339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5A623"/>
                </a:solidFill>
              </a:rPr>
              <a:t>2B+ Excluded</a:t>
            </a:r>
            <a:endParaRPr lang="en-US" sz="2200" dirty="0"/>
          </a:p>
        </p:txBody>
      </p:sp>
      <p:sp>
        <p:nvSpPr>
          <p:cNvPr id="20" name="Text 14"/>
          <p:cNvSpPr/>
          <p:nvPr/>
        </p:nvSpPr>
        <p:spPr>
          <a:xfrm>
            <a:off x="6720840" y="23774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Unbanked Population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20040" y="3017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BA8C5"/>
                </a:solidFill>
              </a:rPr>
              <a:t>Today's Cross-Border Payment Journey:</a:t>
            </a:r>
            <a:endParaRPr lang="en-US" sz="1100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80" y="3291840"/>
            <a:ext cx="8778240" cy="1645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5A623"/>
                </a:solidFill>
              </a:rPr>
              <a:t>MARKET OPPORTUNITY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A Multi-Trillion Dollar Market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3657600" cy="3657600"/>
          </a:xfrm>
          <a:prstGeom prst="ellipse">
            <a:avLst/>
          </a:prstGeom>
          <a:solidFill>
            <a:srgbClr val="162847">
              <a:alpha val="80000"/>
            </a:srgbClr>
          </a:solidFill>
          <a:ln w="25400">
            <a:solidFill>
              <a:srgbClr val="16284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88720" y="1828800"/>
            <a:ext cx="2743200" cy="2743200"/>
          </a:xfrm>
          <a:prstGeom prst="ellipse">
            <a:avLst/>
          </a:prstGeom>
          <a:solidFill>
            <a:srgbClr val="0097B8">
              <a:alpha val="80000"/>
            </a:srgbClr>
          </a:solidFill>
          <a:ln w="25400">
            <a:solidFill>
              <a:srgbClr val="0097B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28800" y="2286000"/>
            <a:ext cx="1828800" cy="1828800"/>
          </a:xfrm>
          <a:prstGeom prst="ellipse">
            <a:avLst/>
          </a:prstGeom>
          <a:solidFill>
            <a:srgbClr val="00D4FF">
              <a:alpha val="80000"/>
            </a:srgbClr>
          </a:solidFill>
          <a:ln w="25400">
            <a:solidFill>
              <a:srgbClr val="00D4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46304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8BA8C5"/>
                </a:solidFill>
              </a:rPr>
              <a:t>TAM</a:t>
            </a:r>
            <a:endParaRPr lang="en-US" sz="1100" dirty="0"/>
          </a:p>
          <a:p>
            <a:pPr marL="0" indent="0" algn="l">
              <a:buNone/>
            </a:pPr>
            <a:r>
              <a:rPr lang="en-US" sz="1100" b="1" dirty="0">
                <a:solidFill>
                  <a:srgbClr val="8BA8C5"/>
                </a:solidFill>
              </a:rPr>
              <a:t>$190T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234440" y="192024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ACC"/>
                </a:solidFill>
              </a:rPr>
              <a:t>SAM</a:t>
            </a:r>
            <a:endParaRPr lang="en-US" sz="1100" dirty="0"/>
          </a:p>
          <a:p>
            <a:pPr marL="0" indent="0" algn="l">
              <a:buNone/>
            </a:pPr>
            <a:r>
              <a:rPr lang="en-US" sz="1100" b="1" dirty="0">
                <a:solidFill>
                  <a:srgbClr val="00AACC"/>
                </a:solidFill>
              </a:rPr>
              <a:t>$10T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377440" y="3063240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1628"/>
                </a:solidFill>
              </a:rPr>
              <a:t>SOM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0A1628"/>
                </a:solidFill>
              </a:rPr>
              <a:t>$500B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754880" y="128016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Growth Drivers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754880" y="1737360"/>
            <a:ext cx="4114800" cy="658368"/>
          </a:xfrm>
          <a:prstGeom prst="rect">
            <a:avLst/>
          </a:prstGeom>
          <a:solidFill>
            <a:srgbClr val="0F2035"/>
          </a:solidFill>
          <a:ln/>
        </p:spPr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1847088"/>
            <a:ext cx="384048" cy="38404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349240" y="180136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Remote Work Economy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349240" y="2084832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D4FF"/>
                </a:solidFill>
              </a:rPr>
              <a:t>1.5B remote workers globally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4754880" y="2514600"/>
            <a:ext cx="4114800" cy="658368"/>
          </a:xfrm>
          <a:prstGeom prst="rect">
            <a:avLst/>
          </a:prstGeom>
          <a:solidFill>
            <a:srgbClr val="0F2035"/>
          </a:solidFill>
          <a:ln/>
        </p:spPr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2624328"/>
            <a:ext cx="384048" cy="384048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349240" y="25786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Global Freelancers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5349240" y="2862072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D4FF"/>
                </a:solidFill>
              </a:rPr>
              <a:t>$1.5T+ freelance market</a:t>
            </a:r>
            <a:endParaRPr lang="en-US" sz="1000" dirty="0"/>
          </a:p>
        </p:txBody>
      </p:sp>
      <p:sp>
        <p:nvSpPr>
          <p:cNvPr id="20" name="Shape 16"/>
          <p:cNvSpPr/>
          <p:nvPr/>
        </p:nvSpPr>
        <p:spPr>
          <a:xfrm>
            <a:off x="4754880" y="3291840"/>
            <a:ext cx="4114800" cy="658368"/>
          </a:xfrm>
          <a:prstGeom prst="rect">
            <a:avLst/>
          </a:prstGeom>
          <a:solidFill>
            <a:srgbClr val="0F2035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2040" y="3401568"/>
            <a:ext cx="384048" cy="38404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5349240" y="335584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Cross-border E-commerce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5349240" y="3639312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D4FF"/>
                </a:solidFill>
              </a:rPr>
              <a:t>25% annual growth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4754880" y="4069080"/>
            <a:ext cx="4114800" cy="658368"/>
          </a:xfrm>
          <a:prstGeom prst="rect">
            <a:avLst/>
          </a:prstGeom>
          <a:solidFill>
            <a:srgbClr val="0F2035"/>
          </a:solidFill>
          <a:ln/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2040" y="4178808"/>
            <a:ext cx="384048" cy="384048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5349240" y="413308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Expat Remittances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5349240" y="4416552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D4FF"/>
                </a:solidFill>
              </a:rPr>
              <a:t>$860B+ annually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D4FF"/>
                </a:solidFill>
              </a:rPr>
              <a:t>THE SOLUTION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The Nirvista Global Payment Ecosystem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20040" y="118872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8F4FD"/>
                </a:solidFill>
              </a:rPr>
              <a:t>A blockchain-powered global payment network enabling instant, low-cost cross-border transactions through a single, simple digital interface.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1874520"/>
            <a:ext cx="8778240" cy="210312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4160520"/>
            <a:ext cx="1920240" cy="640080"/>
          </a:xfrm>
          <a:prstGeom prst="rect">
            <a:avLst/>
          </a:prstGeom>
          <a:solidFill>
            <a:srgbClr val="00D4FF">
              <a:alpha val="20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274320" y="416052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D4FF"/>
                </a:solidFill>
              </a:rPr>
              <a:t>Instant Settlement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2423160" y="4160520"/>
            <a:ext cx="1920240" cy="640080"/>
          </a:xfrm>
          <a:prstGeom prst="rect">
            <a:avLst/>
          </a:prstGeom>
          <a:solidFill>
            <a:srgbClr val="F5A623">
              <a:alpha val="20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2423160" y="416052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A623"/>
                </a:solidFill>
              </a:rPr>
              <a:t>&lt; 1% Fees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572000" y="4160520"/>
            <a:ext cx="1920240" cy="640080"/>
          </a:xfrm>
          <a:prstGeom prst="rect">
            <a:avLst/>
          </a:prstGeom>
          <a:solidFill>
            <a:srgbClr val="00D4FF">
              <a:alpha val="20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4572000" y="416052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D4FF"/>
                </a:solidFill>
              </a:rPr>
              <a:t>Blockchain Secured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720840" y="4160520"/>
            <a:ext cx="1920240" cy="640080"/>
          </a:xfrm>
          <a:prstGeom prst="rect">
            <a:avLst/>
          </a:prstGeom>
          <a:solidFill>
            <a:srgbClr val="00E5A0">
              <a:alpha val="20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6720840" y="416052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E5A0"/>
                </a:solidFill>
              </a:rPr>
              <a:t>Global Access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D4FF"/>
                </a:solidFill>
              </a:rPr>
              <a:t>PRODUCT CONCEPT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Global Payments as Simple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as Your Local App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320040" y="1554480"/>
            <a:ext cx="3749040" cy="3200400"/>
          </a:xfrm>
          <a:prstGeom prst="rect">
            <a:avLst/>
          </a:prstGeom>
          <a:solidFill>
            <a:srgbClr val="0F2035"/>
          </a:solidFill>
          <a:ln/>
          <a:effectLst>
            <a:outerShdw blurRad="101600" dist="254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554480"/>
            <a:ext cx="3749040" cy="502920"/>
          </a:xfrm>
          <a:prstGeom prst="rect">
            <a:avLst/>
          </a:prstGeom>
          <a:solidFill>
            <a:srgbClr val="162847"/>
          </a:solidFill>
          <a:ln/>
        </p:spPr>
      </p:sp>
      <p:sp>
        <p:nvSpPr>
          <p:cNvPr id="7" name="Text 5"/>
          <p:cNvSpPr/>
          <p:nvPr/>
        </p:nvSpPr>
        <p:spPr>
          <a:xfrm>
            <a:off x="411480" y="157276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E5A0"/>
                </a:solidFill>
              </a:rPr>
              <a:t>Domestic Payments  ✓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" y="219456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🇮🇳 India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011680" y="2221992"/>
            <a:ext cx="1828800" cy="320040"/>
          </a:xfrm>
          <a:prstGeom prst="rect">
            <a:avLst/>
          </a:prstGeom>
          <a:solidFill>
            <a:srgbClr val="00D4FF">
              <a:alpha val="2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2011680" y="222199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D4FF"/>
                </a:solidFill>
              </a:rPr>
              <a:t>UPI / PhonePe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02920" y="2761488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🇺🇸 USA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011680" y="2788920"/>
            <a:ext cx="1828800" cy="320040"/>
          </a:xfrm>
          <a:prstGeom prst="rect">
            <a:avLst/>
          </a:prstGeom>
          <a:solidFill>
            <a:srgbClr val="00D4FF">
              <a:alpha val="20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2011680" y="27889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D4FF"/>
                </a:solidFill>
              </a:rPr>
              <a:t>Venmo / Zelle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3328416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🇬🇧 UK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2011680" y="3355848"/>
            <a:ext cx="1828800" cy="320040"/>
          </a:xfrm>
          <a:prstGeom prst="rect">
            <a:avLst/>
          </a:prstGeom>
          <a:solidFill>
            <a:srgbClr val="00D4FF">
              <a:alpha val="2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2011680" y="335584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D4FF"/>
                </a:solidFill>
              </a:rPr>
              <a:t>Monzo / Revolut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02920" y="3895344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🇨🇳 China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2011680" y="3922776"/>
            <a:ext cx="1828800" cy="320040"/>
          </a:xfrm>
          <a:prstGeom prst="rect">
            <a:avLst/>
          </a:prstGeom>
          <a:solidFill>
            <a:srgbClr val="00D4FF">
              <a:alpha val="2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2011680" y="3922776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D4FF"/>
                </a:solidFill>
              </a:rPr>
              <a:t>WeChat Pay / Alipay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11480" y="44348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0E5A0"/>
                </a:solidFill>
              </a:rPr>
              <a:t>Instant · Cheap · Easy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114800" y="2834640"/>
            <a:ext cx="914400" cy="109728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22" name="Text 20"/>
          <p:cNvSpPr/>
          <p:nvPr/>
        </p:nvSpPr>
        <p:spPr>
          <a:xfrm>
            <a:off x="4005072" y="2468880"/>
            <a:ext cx="1143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D4FF"/>
                </a:solidFill>
              </a:rPr>
              <a:t>Nirvista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00D4FF"/>
                </a:solidFill>
              </a:rPr>
              <a:t>Bridges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00D4FF"/>
                </a:solidFill>
              </a:rPr>
              <a:t>The Gap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480560" y="274320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D4FF"/>
                </a:solidFill>
              </a:rPr>
              <a:t>→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5074920" y="1554480"/>
            <a:ext cx="3749040" cy="3200400"/>
          </a:xfrm>
          <a:prstGeom prst="rect">
            <a:avLst/>
          </a:prstGeom>
          <a:solidFill>
            <a:srgbClr val="0F2035"/>
          </a:solidFill>
          <a:ln/>
          <a:effectLst>
            <a:outerShdw blurRad="101600" dist="254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5074920" y="1554480"/>
            <a:ext cx="3749040" cy="502920"/>
          </a:xfrm>
          <a:prstGeom prst="rect">
            <a:avLst/>
          </a:prstGeom>
          <a:solidFill>
            <a:srgbClr val="162847"/>
          </a:solidFill>
          <a:ln/>
        </p:spPr>
      </p:sp>
      <p:sp>
        <p:nvSpPr>
          <p:cNvPr id="26" name="Text 24"/>
          <p:cNvSpPr/>
          <p:nvPr/>
        </p:nvSpPr>
        <p:spPr>
          <a:xfrm>
            <a:off x="5166360" y="157276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545"/>
                </a:solidFill>
              </a:rPr>
              <a:t>Cross-Border Today  ✗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12080" y="221284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4545"/>
                </a:solidFill>
              </a:rPr>
              <a:t>✗  1–5 days settlement time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212080" y="2779776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4545"/>
                </a:solidFill>
              </a:rPr>
              <a:t>✗  5–10% fees per transfer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212080" y="3346704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4545"/>
                </a:solidFill>
              </a:rPr>
              <a:t>✗  3–6 bank intermediaries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212080" y="3913632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4545"/>
                </a:solidFill>
              </a:rPr>
              <a:t>✗  No unified global app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166360" y="44348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E84545"/>
                </a:solidFill>
              </a:rPr>
              <a:t>Slow · Expensive · Complex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D4FF"/>
                </a:solidFill>
              </a:rPr>
              <a:t>PRODUCT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Nirvista Payment Platform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182880" y="1280160"/>
            <a:ext cx="1627632" cy="3566160"/>
          </a:xfrm>
          <a:prstGeom prst="rect">
            <a:avLst/>
          </a:prstGeom>
          <a:solidFill>
            <a:srgbClr val="0F2035"/>
          </a:solidFill>
          <a:ln/>
          <a:effectLst>
            <a:outerShdw blurRad="762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82880" y="1280160"/>
            <a:ext cx="1627632" cy="54864"/>
          </a:xfrm>
          <a:prstGeom prst="rect">
            <a:avLst/>
          </a:prstGeom>
          <a:solidFill>
            <a:srgbClr val="00D4FF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1508760"/>
            <a:ext cx="475488" cy="47548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28600" y="2103120"/>
            <a:ext cx="1536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User Wallet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274320" y="2606040"/>
            <a:ext cx="14447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Multi-currency digital wallet for individuals &amp; businesses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95528" y="4160520"/>
            <a:ext cx="411480" cy="411480"/>
          </a:xfrm>
          <a:prstGeom prst="ellipse">
            <a:avLst/>
          </a:prstGeom>
          <a:solidFill>
            <a:srgbClr val="00D4FF"/>
          </a:solidFill>
          <a:ln/>
        </p:spPr>
      </p:sp>
      <p:sp>
        <p:nvSpPr>
          <p:cNvPr id="11" name="Text 8"/>
          <p:cNvSpPr/>
          <p:nvPr/>
        </p:nvSpPr>
        <p:spPr>
          <a:xfrm>
            <a:off x="795528" y="4160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1628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1938528" y="1280160"/>
            <a:ext cx="1627632" cy="3566160"/>
          </a:xfrm>
          <a:prstGeom prst="rect">
            <a:avLst/>
          </a:prstGeom>
          <a:solidFill>
            <a:srgbClr val="0F2035"/>
          </a:solidFill>
          <a:ln/>
          <a:effectLst>
            <a:outerShdw blurRad="762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938528" y="1280160"/>
            <a:ext cx="1627632" cy="54864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1508760"/>
            <a:ext cx="475488" cy="47548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984248" y="2103120"/>
            <a:ext cx="1536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Global Gateway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2029968" y="2606040"/>
            <a:ext cx="14447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Smart payment routing across 150+ countries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2551176" y="4160520"/>
            <a:ext cx="411480" cy="411480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18" name="Text 14"/>
          <p:cNvSpPr/>
          <p:nvPr/>
        </p:nvSpPr>
        <p:spPr>
          <a:xfrm>
            <a:off x="2551176" y="4160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1628"/>
                </a:solidFill>
              </a:rPr>
              <a:t>2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3694176" y="1280160"/>
            <a:ext cx="1627632" cy="3566160"/>
          </a:xfrm>
          <a:prstGeom prst="rect">
            <a:avLst/>
          </a:prstGeom>
          <a:solidFill>
            <a:srgbClr val="0F2035"/>
          </a:solidFill>
          <a:ln/>
          <a:effectLst>
            <a:outerShdw blurRad="762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3694176" y="1280160"/>
            <a:ext cx="1627632" cy="54864"/>
          </a:xfrm>
          <a:prstGeom prst="rect">
            <a:avLst/>
          </a:prstGeom>
          <a:solidFill>
            <a:srgbClr val="00D4FF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0248" y="1508760"/>
            <a:ext cx="475488" cy="47548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3739896" y="2103120"/>
            <a:ext cx="1536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Blockchain Layer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3785616" y="2606040"/>
            <a:ext cx="14447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Immutable settlement on distributed ledger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4306824" y="4160520"/>
            <a:ext cx="411480" cy="411480"/>
          </a:xfrm>
          <a:prstGeom prst="ellipse">
            <a:avLst/>
          </a:prstGeom>
          <a:solidFill>
            <a:srgbClr val="00D4FF"/>
          </a:solidFill>
          <a:ln/>
        </p:spPr>
      </p:sp>
      <p:sp>
        <p:nvSpPr>
          <p:cNvPr id="25" name="Text 20"/>
          <p:cNvSpPr/>
          <p:nvPr/>
        </p:nvSpPr>
        <p:spPr>
          <a:xfrm>
            <a:off x="4306824" y="4160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1628"/>
                </a:solidFill>
              </a:rPr>
              <a:t>3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5449824" y="1280160"/>
            <a:ext cx="1627632" cy="3566160"/>
          </a:xfrm>
          <a:prstGeom prst="rect">
            <a:avLst/>
          </a:prstGeom>
          <a:solidFill>
            <a:srgbClr val="0F2035"/>
          </a:solidFill>
          <a:ln/>
          <a:effectLst>
            <a:outerShdw blurRad="762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7" name="Shape 22"/>
          <p:cNvSpPr/>
          <p:nvPr/>
        </p:nvSpPr>
        <p:spPr>
          <a:xfrm>
            <a:off x="5449824" y="1280160"/>
            <a:ext cx="1627632" cy="54864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5896" y="1508760"/>
            <a:ext cx="475488" cy="475488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5495544" y="2103120"/>
            <a:ext cx="1536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Compliance &amp; KYC</a:t>
            </a:r>
            <a:endParaRPr lang="en-US" sz="1200" dirty="0"/>
          </a:p>
        </p:txBody>
      </p:sp>
      <p:sp>
        <p:nvSpPr>
          <p:cNvPr id="30" name="Text 24"/>
          <p:cNvSpPr/>
          <p:nvPr/>
        </p:nvSpPr>
        <p:spPr>
          <a:xfrm>
            <a:off x="5541264" y="2606040"/>
            <a:ext cx="14447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AI-powered identity verification &amp; AML</a:t>
            </a:r>
            <a:endParaRPr lang="en-US" sz="1000" dirty="0"/>
          </a:p>
        </p:txBody>
      </p:sp>
      <p:sp>
        <p:nvSpPr>
          <p:cNvPr id="31" name="Shape 25"/>
          <p:cNvSpPr/>
          <p:nvPr/>
        </p:nvSpPr>
        <p:spPr>
          <a:xfrm>
            <a:off x="6062472" y="4160520"/>
            <a:ext cx="411480" cy="411480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32" name="Text 26"/>
          <p:cNvSpPr/>
          <p:nvPr/>
        </p:nvSpPr>
        <p:spPr>
          <a:xfrm>
            <a:off x="6062472" y="4160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1628"/>
                </a:solidFill>
              </a:rPr>
              <a:t>4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7205472" y="1280160"/>
            <a:ext cx="1627632" cy="3566160"/>
          </a:xfrm>
          <a:prstGeom prst="rect">
            <a:avLst/>
          </a:prstGeom>
          <a:solidFill>
            <a:srgbClr val="0F2035"/>
          </a:solidFill>
          <a:ln/>
          <a:effectLst>
            <a:outerShdw blurRad="762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4" name="Shape 28"/>
          <p:cNvSpPr/>
          <p:nvPr/>
        </p:nvSpPr>
        <p:spPr>
          <a:xfrm>
            <a:off x="7205472" y="1280160"/>
            <a:ext cx="1627632" cy="54864"/>
          </a:xfrm>
          <a:prstGeom prst="rect">
            <a:avLst/>
          </a:prstGeom>
          <a:solidFill>
            <a:srgbClr val="00D4FF"/>
          </a:solidFill>
          <a:ln/>
        </p:spPr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1544" y="1508760"/>
            <a:ext cx="475488" cy="475488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7251192" y="2103120"/>
            <a:ext cx="1536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FX Liquidity</a:t>
            </a:r>
            <a:endParaRPr lang="en-US" sz="1200" dirty="0"/>
          </a:p>
        </p:txBody>
      </p:sp>
      <p:sp>
        <p:nvSpPr>
          <p:cNvPr id="37" name="Text 30"/>
          <p:cNvSpPr/>
          <p:nvPr/>
        </p:nvSpPr>
        <p:spPr>
          <a:xfrm>
            <a:off x="7296912" y="2606040"/>
            <a:ext cx="14447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Real-time currency exchange at institutional rates</a:t>
            </a:r>
            <a:endParaRPr lang="en-US" sz="1000" dirty="0"/>
          </a:p>
        </p:txBody>
      </p:sp>
      <p:sp>
        <p:nvSpPr>
          <p:cNvPr id="38" name="Shape 31"/>
          <p:cNvSpPr/>
          <p:nvPr/>
        </p:nvSpPr>
        <p:spPr>
          <a:xfrm>
            <a:off x="7818120" y="4160520"/>
            <a:ext cx="411480" cy="411480"/>
          </a:xfrm>
          <a:prstGeom prst="ellipse">
            <a:avLst/>
          </a:prstGeom>
          <a:solidFill>
            <a:srgbClr val="00D4FF"/>
          </a:solidFill>
          <a:ln/>
        </p:spPr>
      </p:sp>
      <p:sp>
        <p:nvSpPr>
          <p:cNvPr id="39" name="Text 32"/>
          <p:cNvSpPr/>
          <p:nvPr/>
        </p:nvSpPr>
        <p:spPr>
          <a:xfrm>
            <a:off x="7818120" y="4160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1628"/>
                </a:solidFill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D4FF"/>
                </a:solidFill>
              </a:rPr>
              <a:t>TECHNOLOGY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Blockchain-Powered Infrastructure</a:t>
            </a:r>
            <a:endParaRPr lang="en-US" sz="28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143000"/>
            <a:ext cx="4846320" cy="374904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0" y="1234440"/>
            <a:ext cx="347472" cy="34747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760720" y="118872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Blockchain Ledger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5760720" y="151790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Distributed, immutable transaction record with cryptographic verification across all nodes.</a:t>
            </a:r>
            <a:endParaRPr lang="en-US" sz="10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0" y="2194560"/>
            <a:ext cx="347472" cy="34747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760720" y="21488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Smart Contracts</a:t>
            </a:r>
            <a:endParaRPr lang="en-US" sz="1300" dirty="0"/>
          </a:p>
        </p:txBody>
      </p:sp>
      <p:sp>
        <p:nvSpPr>
          <p:cNvPr id="11" name="Text 6"/>
          <p:cNvSpPr/>
          <p:nvPr/>
        </p:nvSpPr>
        <p:spPr>
          <a:xfrm>
            <a:off x="5760720" y="247802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Automated execution of payment agreements — no intermediary required.</a:t>
            </a:r>
            <a:endParaRPr lang="en-US" sz="10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520" y="3154680"/>
            <a:ext cx="347472" cy="34747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760720" y="31089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AI Fraud Detection</a:t>
            </a:r>
            <a:endParaRPr lang="en-US" sz="1300" dirty="0"/>
          </a:p>
        </p:txBody>
      </p:sp>
      <p:sp>
        <p:nvSpPr>
          <p:cNvPr id="14" name="Text 8"/>
          <p:cNvSpPr/>
          <p:nvPr/>
        </p:nvSpPr>
        <p:spPr>
          <a:xfrm>
            <a:off x="5760720" y="343814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Real-time ML models analyzing 100+ risk signals per transaction.</a:t>
            </a:r>
            <a:endParaRPr lang="en-US" sz="10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3520" y="4114800"/>
            <a:ext cx="347472" cy="34747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760720" y="40690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Global Settlement</a:t>
            </a:r>
            <a:endParaRPr lang="en-US" sz="1300" dirty="0"/>
          </a:p>
        </p:txBody>
      </p:sp>
      <p:sp>
        <p:nvSpPr>
          <p:cNvPr id="17" name="Text 10"/>
          <p:cNvSpPr/>
          <p:nvPr/>
        </p:nvSpPr>
        <p:spPr>
          <a:xfrm>
            <a:off x="5760720" y="439826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Sub-second finality across 150+ supported currencies and corridors.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5A623"/>
                </a:solidFill>
              </a:rPr>
              <a:t>COMPETITIVE ADVANTAGE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Why Nirvista Wins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228600" y="1325880"/>
            <a:ext cx="2286000" cy="411480"/>
          </a:xfrm>
          <a:prstGeom prst="rect">
            <a:avLst/>
          </a:prstGeom>
          <a:solidFill>
            <a:srgbClr val="162847"/>
          </a:solidFill>
          <a:ln/>
        </p:spPr>
      </p:sp>
      <p:sp>
        <p:nvSpPr>
          <p:cNvPr id="6" name="Text 4"/>
          <p:cNvSpPr/>
          <p:nvPr/>
        </p:nvSpPr>
        <p:spPr>
          <a:xfrm>
            <a:off x="228600" y="13258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Feature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560320" y="1325880"/>
            <a:ext cx="1920240" cy="411480"/>
          </a:xfrm>
          <a:prstGeom prst="rect">
            <a:avLst/>
          </a:prstGeom>
          <a:solidFill>
            <a:srgbClr val="162847"/>
          </a:solidFill>
          <a:ln/>
        </p:spPr>
      </p:sp>
      <p:sp>
        <p:nvSpPr>
          <p:cNvPr id="8" name="Text 6"/>
          <p:cNvSpPr/>
          <p:nvPr/>
        </p:nvSpPr>
        <p:spPr>
          <a:xfrm>
            <a:off x="2560320" y="132588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Traditional Banks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26280" y="1325880"/>
            <a:ext cx="1920240" cy="411480"/>
          </a:xfrm>
          <a:prstGeom prst="rect">
            <a:avLst/>
          </a:prstGeom>
          <a:solidFill>
            <a:srgbClr val="162847"/>
          </a:solidFill>
          <a:ln/>
        </p:spPr>
      </p:sp>
      <p:sp>
        <p:nvSpPr>
          <p:cNvPr id="10" name="Text 8"/>
          <p:cNvSpPr/>
          <p:nvPr/>
        </p:nvSpPr>
        <p:spPr>
          <a:xfrm>
            <a:off x="4526280" y="132588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Remittance Apps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492240" y="1325880"/>
            <a:ext cx="1920240" cy="41148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12" name="Text 10"/>
          <p:cNvSpPr/>
          <p:nvPr/>
        </p:nvSpPr>
        <p:spPr>
          <a:xfrm>
            <a:off x="6492240" y="132588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1628"/>
                </a:solidFill>
              </a:rPr>
              <a:t>NIRVISTA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28600" y="1737360"/>
            <a:ext cx="2286000" cy="50292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4" name="Text 12"/>
          <p:cNvSpPr/>
          <p:nvPr/>
        </p:nvSpPr>
        <p:spPr>
          <a:xfrm>
            <a:off x="274320" y="17373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</a:rPr>
              <a:t>Settlement Time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560320" y="1737360"/>
            <a:ext cx="1920240" cy="50292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6" name="Text 14"/>
          <p:cNvSpPr/>
          <p:nvPr/>
        </p:nvSpPr>
        <p:spPr>
          <a:xfrm>
            <a:off x="2606040" y="173736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1–5 Days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26280" y="1737360"/>
            <a:ext cx="1920240" cy="50292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0" y="173736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Minutes–Hours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492240" y="1737360"/>
            <a:ext cx="1920240" cy="502920"/>
          </a:xfrm>
          <a:prstGeom prst="rect">
            <a:avLst/>
          </a:prstGeom>
          <a:solidFill>
            <a:srgbClr val="00D4FF">
              <a:alpha val="15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6537960" y="173736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E5A0"/>
                </a:solidFill>
              </a:rPr>
              <a:t>&lt; 10 Seconds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28600" y="2240280"/>
            <a:ext cx="2286000" cy="502920"/>
          </a:xfrm>
          <a:prstGeom prst="rect">
            <a:avLst/>
          </a:prstGeom>
          <a:solidFill>
            <a:srgbClr val="132438"/>
          </a:solidFill>
          <a:ln/>
        </p:spPr>
      </p:sp>
      <p:sp>
        <p:nvSpPr>
          <p:cNvPr id="22" name="Text 20"/>
          <p:cNvSpPr/>
          <p:nvPr/>
        </p:nvSpPr>
        <p:spPr>
          <a:xfrm>
            <a:off x="274320" y="22402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</a:rPr>
              <a:t>Transaction Fees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560320" y="2240280"/>
            <a:ext cx="1920240" cy="502920"/>
          </a:xfrm>
          <a:prstGeom prst="rect">
            <a:avLst/>
          </a:prstGeom>
          <a:solidFill>
            <a:srgbClr val="132438"/>
          </a:solidFill>
          <a:ln/>
        </p:spPr>
      </p:sp>
      <p:sp>
        <p:nvSpPr>
          <p:cNvPr id="24" name="Text 22"/>
          <p:cNvSpPr/>
          <p:nvPr/>
        </p:nvSpPr>
        <p:spPr>
          <a:xfrm>
            <a:off x="2606040" y="22402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5–10%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526280" y="2240280"/>
            <a:ext cx="1920240" cy="502920"/>
          </a:xfrm>
          <a:prstGeom prst="rect">
            <a:avLst/>
          </a:prstGeom>
          <a:solidFill>
            <a:srgbClr val="132438"/>
          </a:solidFill>
          <a:ln/>
        </p:spPr>
      </p:sp>
      <p:sp>
        <p:nvSpPr>
          <p:cNvPr id="26" name="Text 24"/>
          <p:cNvSpPr/>
          <p:nvPr/>
        </p:nvSpPr>
        <p:spPr>
          <a:xfrm>
            <a:off x="4572000" y="22402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2–5%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492240" y="2240280"/>
            <a:ext cx="1920240" cy="502920"/>
          </a:xfrm>
          <a:prstGeom prst="rect">
            <a:avLst/>
          </a:prstGeom>
          <a:solidFill>
            <a:srgbClr val="00D4FF">
              <a:alpha val="15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6537960" y="22402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E5A0"/>
                </a:solidFill>
              </a:rPr>
              <a:t>&lt; 1%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228600" y="2743200"/>
            <a:ext cx="2286000" cy="50292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30" name="Text 28"/>
          <p:cNvSpPr/>
          <p:nvPr/>
        </p:nvSpPr>
        <p:spPr>
          <a:xfrm>
            <a:off x="274320" y="27432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</a:rPr>
              <a:t>Transparency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2560320" y="2743200"/>
            <a:ext cx="1920240" cy="50292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32" name="Text 30"/>
          <p:cNvSpPr/>
          <p:nvPr/>
        </p:nvSpPr>
        <p:spPr>
          <a:xfrm>
            <a:off x="2606040" y="274320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Opaque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526280" y="2743200"/>
            <a:ext cx="1920240" cy="50292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34" name="Text 32"/>
          <p:cNvSpPr/>
          <p:nvPr/>
        </p:nvSpPr>
        <p:spPr>
          <a:xfrm>
            <a:off x="4572000" y="274320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Partial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492240" y="2743200"/>
            <a:ext cx="1920240" cy="502920"/>
          </a:xfrm>
          <a:prstGeom prst="rect">
            <a:avLst/>
          </a:prstGeom>
          <a:solidFill>
            <a:srgbClr val="00D4FF">
              <a:alpha val="15000"/>
            </a:srgbClr>
          </a:solidFill>
          <a:ln/>
        </p:spPr>
      </p:sp>
      <p:sp>
        <p:nvSpPr>
          <p:cNvPr id="36" name="Text 34"/>
          <p:cNvSpPr/>
          <p:nvPr/>
        </p:nvSpPr>
        <p:spPr>
          <a:xfrm>
            <a:off x="6537960" y="274320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E5A0"/>
                </a:solidFill>
              </a:rPr>
              <a:t>Full Blockchain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228600" y="3246120"/>
            <a:ext cx="2286000" cy="502920"/>
          </a:xfrm>
          <a:prstGeom prst="rect">
            <a:avLst/>
          </a:prstGeom>
          <a:solidFill>
            <a:srgbClr val="132438"/>
          </a:solidFill>
          <a:ln/>
        </p:spPr>
      </p:sp>
      <p:sp>
        <p:nvSpPr>
          <p:cNvPr id="38" name="Text 36"/>
          <p:cNvSpPr/>
          <p:nvPr/>
        </p:nvSpPr>
        <p:spPr>
          <a:xfrm>
            <a:off x="274320" y="32461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</a:rPr>
              <a:t>Global Access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2560320" y="3246120"/>
            <a:ext cx="1920240" cy="502920"/>
          </a:xfrm>
          <a:prstGeom prst="rect">
            <a:avLst/>
          </a:prstGeom>
          <a:solidFill>
            <a:srgbClr val="132438"/>
          </a:solidFill>
          <a:ln/>
        </p:spPr>
      </p:sp>
      <p:sp>
        <p:nvSpPr>
          <p:cNvPr id="40" name="Text 38"/>
          <p:cNvSpPr/>
          <p:nvPr/>
        </p:nvSpPr>
        <p:spPr>
          <a:xfrm>
            <a:off x="2606040" y="324612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Limited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4526280" y="3246120"/>
            <a:ext cx="1920240" cy="502920"/>
          </a:xfrm>
          <a:prstGeom prst="rect">
            <a:avLst/>
          </a:prstGeom>
          <a:solidFill>
            <a:srgbClr val="132438"/>
          </a:solidFill>
          <a:ln/>
        </p:spPr>
      </p:sp>
      <p:sp>
        <p:nvSpPr>
          <p:cNvPr id="42" name="Text 40"/>
          <p:cNvSpPr/>
          <p:nvPr/>
        </p:nvSpPr>
        <p:spPr>
          <a:xfrm>
            <a:off x="4572000" y="324612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Select Markets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6492240" y="3246120"/>
            <a:ext cx="1920240" cy="502920"/>
          </a:xfrm>
          <a:prstGeom prst="rect">
            <a:avLst/>
          </a:prstGeom>
          <a:solidFill>
            <a:srgbClr val="00D4FF">
              <a:alpha val="15000"/>
            </a:srgbClr>
          </a:solidFill>
          <a:ln/>
        </p:spPr>
      </p:sp>
      <p:sp>
        <p:nvSpPr>
          <p:cNvPr id="44" name="Text 42"/>
          <p:cNvSpPr/>
          <p:nvPr/>
        </p:nvSpPr>
        <p:spPr>
          <a:xfrm>
            <a:off x="6537960" y="324612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E5A0"/>
                </a:solidFill>
              </a:rPr>
              <a:t>150+ Countries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228600" y="3749040"/>
            <a:ext cx="2286000" cy="50292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46" name="Text 44"/>
          <p:cNvSpPr/>
          <p:nvPr/>
        </p:nvSpPr>
        <p:spPr>
          <a:xfrm>
            <a:off x="274320" y="37490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</a:rPr>
              <a:t>AI Security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2560320" y="3749040"/>
            <a:ext cx="1920240" cy="50292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48" name="Text 46"/>
          <p:cNvSpPr/>
          <p:nvPr/>
        </p:nvSpPr>
        <p:spPr>
          <a:xfrm>
            <a:off x="2606040" y="374904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Basic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4526280" y="3749040"/>
            <a:ext cx="1920240" cy="50292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50" name="Text 48"/>
          <p:cNvSpPr/>
          <p:nvPr/>
        </p:nvSpPr>
        <p:spPr>
          <a:xfrm>
            <a:off x="4572000" y="374904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Moderate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6492240" y="3749040"/>
            <a:ext cx="1920240" cy="502920"/>
          </a:xfrm>
          <a:prstGeom prst="rect">
            <a:avLst/>
          </a:prstGeom>
          <a:solidFill>
            <a:srgbClr val="00D4FF">
              <a:alpha val="15000"/>
            </a:srgbClr>
          </a:solidFill>
          <a:ln/>
        </p:spPr>
      </p:sp>
      <p:sp>
        <p:nvSpPr>
          <p:cNvPr id="52" name="Text 50"/>
          <p:cNvSpPr/>
          <p:nvPr/>
        </p:nvSpPr>
        <p:spPr>
          <a:xfrm>
            <a:off x="6537960" y="374904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E5A0"/>
                </a:solidFill>
              </a:rPr>
              <a:t>Advanced ML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228600" y="4251960"/>
            <a:ext cx="2286000" cy="502920"/>
          </a:xfrm>
          <a:prstGeom prst="rect">
            <a:avLst/>
          </a:prstGeom>
          <a:solidFill>
            <a:srgbClr val="132438"/>
          </a:solidFill>
          <a:ln/>
        </p:spPr>
      </p:sp>
      <p:sp>
        <p:nvSpPr>
          <p:cNvPr id="54" name="Text 52"/>
          <p:cNvSpPr/>
          <p:nvPr/>
        </p:nvSpPr>
        <p:spPr>
          <a:xfrm>
            <a:off x="274320" y="42519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</a:rPr>
              <a:t>Infrastructure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2560320" y="4251960"/>
            <a:ext cx="1920240" cy="502920"/>
          </a:xfrm>
          <a:prstGeom prst="rect">
            <a:avLst/>
          </a:prstGeom>
          <a:solidFill>
            <a:srgbClr val="132438"/>
          </a:solidFill>
          <a:ln/>
        </p:spPr>
      </p:sp>
      <p:sp>
        <p:nvSpPr>
          <p:cNvPr id="56" name="Text 54"/>
          <p:cNvSpPr/>
          <p:nvPr/>
        </p:nvSpPr>
        <p:spPr>
          <a:xfrm>
            <a:off x="2606040" y="425196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Legacy SWIFT</a:t>
            </a:r>
            <a:endParaRPr lang="en-US" sz="1000" dirty="0"/>
          </a:p>
        </p:txBody>
      </p:sp>
      <p:sp>
        <p:nvSpPr>
          <p:cNvPr id="57" name="Shape 55"/>
          <p:cNvSpPr/>
          <p:nvPr/>
        </p:nvSpPr>
        <p:spPr>
          <a:xfrm>
            <a:off x="4526280" y="4251960"/>
            <a:ext cx="1920240" cy="502920"/>
          </a:xfrm>
          <a:prstGeom prst="rect">
            <a:avLst/>
          </a:prstGeom>
          <a:solidFill>
            <a:srgbClr val="132438"/>
          </a:solidFill>
          <a:ln/>
        </p:spPr>
      </p:sp>
      <p:sp>
        <p:nvSpPr>
          <p:cNvPr id="58" name="Text 56"/>
          <p:cNvSpPr/>
          <p:nvPr/>
        </p:nvSpPr>
        <p:spPr>
          <a:xfrm>
            <a:off x="4572000" y="425196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Centralized</a:t>
            </a:r>
            <a:endParaRPr lang="en-US" sz="1000" dirty="0"/>
          </a:p>
        </p:txBody>
      </p:sp>
      <p:sp>
        <p:nvSpPr>
          <p:cNvPr id="59" name="Shape 57"/>
          <p:cNvSpPr/>
          <p:nvPr/>
        </p:nvSpPr>
        <p:spPr>
          <a:xfrm>
            <a:off x="6492240" y="4251960"/>
            <a:ext cx="1920240" cy="502920"/>
          </a:xfrm>
          <a:prstGeom prst="rect">
            <a:avLst/>
          </a:prstGeom>
          <a:solidFill>
            <a:srgbClr val="00D4FF">
              <a:alpha val="15000"/>
            </a:srgbClr>
          </a:solidFill>
          <a:ln/>
        </p:spPr>
      </p:sp>
      <p:sp>
        <p:nvSpPr>
          <p:cNvPr id="60" name="Text 58"/>
          <p:cNvSpPr/>
          <p:nvPr/>
        </p:nvSpPr>
        <p:spPr>
          <a:xfrm>
            <a:off x="6537960" y="425196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E5A0"/>
                </a:solidFill>
              </a:rPr>
              <a:t>Decentralized Blockchain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E5A0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E5A0"/>
                </a:solidFill>
              </a:rPr>
              <a:t>BUSINESS MODEL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How Nirvista Generates Revenue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228600" y="1325880"/>
            <a:ext cx="4114800" cy="1600200"/>
          </a:xfrm>
          <a:prstGeom prst="rect">
            <a:avLst/>
          </a:prstGeom>
          <a:solidFill>
            <a:srgbClr val="0F2035"/>
          </a:solidFill>
          <a:ln/>
          <a:effectLst>
            <a:outerShdw blurRad="762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28600" y="1325880"/>
            <a:ext cx="64008" cy="1600200"/>
          </a:xfrm>
          <a:prstGeom prst="rect">
            <a:avLst/>
          </a:prstGeom>
          <a:solidFill>
            <a:srgbClr val="00D4FF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91640"/>
            <a:ext cx="502920" cy="5029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97280" y="150876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Transaction Fees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097280" y="1892808"/>
            <a:ext cx="822960" cy="292608"/>
          </a:xfrm>
          <a:prstGeom prst="rect">
            <a:avLst/>
          </a:prstGeom>
          <a:solidFill>
            <a:srgbClr val="00D4FF">
              <a:alpha val="25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1892808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D4FF"/>
                </a:solidFill>
              </a:rPr>
              <a:t>0.5–1%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57200" y="233172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Per payment processed on the network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228600" y="3108960"/>
            <a:ext cx="4114800" cy="1600200"/>
          </a:xfrm>
          <a:prstGeom prst="rect">
            <a:avLst/>
          </a:prstGeom>
          <a:solidFill>
            <a:srgbClr val="0F2035"/>
          </a:solidFill>
          <a:ln/>
          <a:effectLst>
            <a:outerShdw blurRad="762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228600" y="3108960"/>
            <a:ext cx="64008" cy="1600200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474720"/>
            <a:ext cx="502920" cy="5029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097280" y="329184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API Licensing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1097280" y="3675888"/>
            <a:ext cx="822960" cy="292608"/>
          </a:xfrm>
          <a:prstGeom prst="rect">
            <a:avLst/>
          </a:prstGeom>
          <a:solidFill>
            <a:srgbClr val="F5A623">
              <a:alpha val="25000"/>
            </a:srgbClr>
          </a:solidFill>
          <a:ln/>
        </p:spPr>
      </p:sp>
      <p:sp>
        <p:nvSpPr>
          <p:cNvPr id="17" name="Text 13"/>
          <p:cNvSpPr/>
          <p:nvPr/>
        </p:nvSpPr>
        <p:spPr>
          <a:xfrm>
            <a:off x="1097280" y="3675888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A623"/>
                </a:solidFill>
              </a:rPr>
              <a:t>SaaS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457200" y="41148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Financial institutions accessing our infrastructure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4617720" y="1325880"/>
            <a:ext cx="4114800" cy="1600200"/>
          </a:xfrm>
          <a:prstGeom prst="rect">
            <a:avLst/>
          </a:prstGeom>
          <a:solidFill>
            <a:srgbClr val="0F2035"/>
          </a:solidFill>
          <a:ln/>
          <a:effectLst>
            <a:outerShdw blurRad="762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4617720" y="1325880"/>
            <a:ext cx="64008" cy="1600200"/>
          </a:xfrm>
          <a:prstGeom prst="rect">
            <a:avLst/>
          </a:prstGeom>
          <a:solidFill>
            <a:srgbClr val="00E5A0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320" y="1691640"/>
            <a:ext cx="502920" cy="50292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5486400" y="150876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Enterprise Integration</a:t>
            </a:r>
            <a:endParaRPr lang="en-US" sz="1400" dirty="0"/>
          </a:p>
        </p:txBody>
      </p:sp>
      <p:sp>
        <p:nvSpPr>
          <p:cNvPr id="23" name="Shape 18"/>
          <p:cNvSpPr/>
          <p:nvPr/>
        </p:nvSpPr>
        <p:spPr>
          <a:xfrm>
            <a:off x="5486400" y="1892808"/>
            <a:ext cx="822960" cy="292608"/>
          </a:xfrm>
          <a:prstGeom prst="rect">
            <a:avLst/>
          </a:prstGeom>
          <a:solidFill>
            <a:srgbClr val="00E5A0">
              <a:alpha val="25000"/>
            </a:srgbClr>
          </a:solidFill>
          <a:ln/>
        </p:spPr>
      </p:sp>
      <p:sp>
        <p:nvSpPr>
          <p:cNvPr id="24" name="Text 19"/>
          <p:cNvSpPr/>
          <p:nvPr/>
        </p:nvSpPr>
        <p:spPr>
          <a:xfrm>
            <a:off x="5486400" y="1892808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E5A0"/>
                </a:solidFill>
              </a:rPr>
              <a:t>Custom</a:t>
            </a:r>
            <a:endParaRPr lang="en-US" sz="1100" dirty="0"/>
          </a:p>
        </p:txBody>
      </p:sp>
      <p:sp>
        <p:nvSpPr>
          <p:cNvPr id="25" name="Text 20"/>
          <p:cNvSpPr/>
          <p:nvPr/>
        </p:nvSpPr>
        <p:spPr>
          <a:xfrm>
            <a:off x="4846320" y="233172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White-label payment rails for corporates &amp; fintechs</a:t>
            </a:r>
            <a:endParaRPr lang="en-US" sz="1000" dirty="0"/>
          </a:p>
        </p:txBody>
      </p:sp>
      <p:sp>
        <p:nvSpPr>
          <p:cNvPr id="26" name="Shape 21"/>
          <p:cNvSpPr/>
          <p:nvPr/>
        </p:nvSpPr>
        <p:spPr>
          <a:xfrm>
            <a:off x="4617720" y="3108960"/>
            <a:ext cx="4114800" cy="1600200"/>
          </a:xfrm>
          <a:prstGeom prst="rect">
            <a:avLst/>
          </a:prstGeom>
          <a:solidFill>
            <a:srgbClr val="0F2035"/>
          </a:solidFill>
          <a:ln/>
          <a:effectLst>
            <a:outerShdw blurRad="762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7" name="Shape 22"/>
          <p:cNvSpPr/>
          <p:nvPr/>
        </p:nvSpPr>
        <p:spPr>
          <a:xfrm>
            <a:off x="4617720" y="3108960"/>
            <a:ext cx="64008" cy="1600200"/>
          </a:xfrm>
          <a:prstGeom prst="rect">
            <a:avLst/>
          </a:prstGeom>
          <a:solidFill>
            <a:srgbClr val="00D4FF"/>
          </a:solidFill>
          <a:ln/>
        </p:spPr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320" y="3474720"/>
            <a:ext cx="502920" cy="50292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5486400" y="329184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Merchant Services</a:t>
            </a:r>
            <a:endParaRPr lang="en-US" sz="1400" dirty="0"/>
          </a:p>
        </p:txBody>
      </p:sp>
      <p:sp>
        <p:nvSpPr>
          <p:cNvPr id="30" name="Shape 24"/>
          <p:cNvSpPr/>
          <p:nvPr/>
        </p:nvSpPr>
        <p:spPr>
          <a:xfrm>
            <a:off x="5486400" y="3675888"/>
            <a:ext cx="822960" cy="292608"/>
          </a:xfrm>
          <a:prstGeom prst="rect">
            <a:avLst/>
          </a:prstGeom>
          <a:solidFill>
            <a:srgbClr val="00D4FF">
              <a:alpha val="25000"/>
            </a:srgbClr>
          </a:solidFill>
          <a:ln/>
        </p:spPr>
      </p:sp>
      <p:sp>
        <p:nvSpPr>
          <p:cNvPr id="31" name="Text 25"/>
          <p:cNvSpPr/>
          <p:nvPr/>
        </p:nvSpPr>
        <p:spPr>
          <a:xfrm>
            <a:off x="5486400" y="3675888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D4FF"/>
                </a:solidFill>
              </a:rPr>
              <a:t>0.3–0.8%</a:t>
            </a:r>
            <a:endParaRPr lang="en-US" sz="1100" dirty="0"/>
          </a:p>
        </p:txBody>
      </p:sp>
      <p:sp>
        <p:nvSpPr>
          <p:cNvPr id="32" name="Text 26"/>
          <p:cNvSpPr/>
          <p:nvPr/>
        </p:nvSpPr>
        <p:spPr>
          <a:xfrm>
            <a:off x="4846320" y="41148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Cross-border checkout for e-commerce platforms</a:t>
            </a:r>
            <a:endParaRPr lang="en-US" sz="1000" dirty="0"/>
          </a:p>
        </p:txBody>
      </p:sp>
      <p:sp>
        <p:nvSpPr>
          <p:cNvPr id="33" name="Shape 27"/>
          <p:cNvSpPr/>
          <p:nvPr/>
        </p:nvSpPr>
        <p:spPr>
          <a:xfrm>
            <a:off x="228600" y="4754880"/>
            <a:ext cx="8686800" cy="228600"/>
          </a:xfrm>
          <a:prstGeom prst="rect">
            <a:avLst/>
          </a:prstGeom>
          <a:solidFill>
            <a:srgbClr val="162847"/>
          </a:solidFill>
          <a:ln/>
        </p:spPr>
      </p:sp>
      <p:sp>
        <p:nvSpPr>
          <p:cNvPr id="34" name="Text 28"/>
          <p:cNvSpPr/>
          <p:nvPr/>
        </p:nvSpPr>
        <p:spPr>
          <a:xfrm>
            <a:off x="320040" y="477316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BA8C5"/>
                </a:solidFill>
              </a:rPr>
              <a:t>Projected Path to $50M ARR by Year 5  ·  Unit economics improve at scale with blockchain infrastructure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D4FF"/>
                </a:solidFill>
              </a:rPr>
              <a:t>TARGET USERS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Who Benefits From Nirvista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228600" y="1325880"/>
            <a:ext cx="2743200" cy="1572768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6" name="Shape 4"/>
          <p:cNvSpPr/>
          <p:nvPr/>
        </p:nvSpPr>
        <p:spPr>
          <a:xfrm>
            <a:off x="365760" y="1554480"/>
            <a:ext cx="548640" cy="548640"/>
          </a:xfrm>
          <a:prstGeom prst="ellipse">
            <a:avLst/>
          </a:prstGeom>
          <a:solidFill>
            <a:srgbClr val="00D4FF">
              <a:alpha val="30000"/>
            </a:srgbClr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600200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5840" y="150876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Freelancers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005840" y="18562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0D4FF"/>
                </a:solidFill>
              </a:rPr>
              <a:t>1.5B+ freelancers worldwide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65760" y="219456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Get paid instantly from global clients without losing 5%+ in fees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108960" y="1325880"/>
            <a:ext cx="2743200" cy="1572768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2" name="Shape 9"/>
          <p:cNvSpPr/>
          <p:nvPr/>
        </p:nvSpPr>
        <p:spPr>
          <a:xfrm>
            <a:off x="3246120" y="1554480"/>
            <a:ext cx="548640" cy="548640"/>
          </a:xfrm>
          <a:prstGeom prst="ellipse">
            <a:avLst/>
          </a:prstGeom>
          <a:solidFill>
            <a:srgbClr val="00D4FF">
              <a:alpha val="30000"/>
            </a:srgbClr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840" y="1600200"/>
            <a:ext cx="457200" cy="4572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886200" y="150876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Remote Workers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3886200" y="18562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0D4FF"/>
                </a:solidFill>
              </a:rPr>
              <a:t>500M+ remote employees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3246120" y="219456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Receive salaries in any currency, spend locally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5989320" y="1325880"/>
            <a:ext cx="2743200" cy="1572768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8" name="Shape 14"/>
          <p:cNvSpPr/>
          <p:nvPr/>
        </p:nvSpPr>
        <p:spPr>
          <a:xfrm>
            <a:off x="6126480" y="1554480"/>
            <a:ext cx="548640" cy="548640"/>
          </a:xfrm>
          <a:prstGeom prst="ellipse">
            <a:avLst/>
          </a:prstGeom>
          <a:solidFill>
            <a:srgbClr val="00D4FF">
              <a:alpha val="30000"/>
            </a:srgbClr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1600200"/>
            <a:ext cx="457200" cy="4572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766560" y="150876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SME Businesses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6766560" y="18562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0D4FF"/>
                </a:solidFill>
              </a:rPr>
              <a:t>400M+ SMEs globally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6126480" y="219456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Pay international suppliers and receive global revenue</a:t>
            </a:r>
            <a:endParaRPr lang="en-US" sz="950" dirty="0"/>
          </a:p>
        </p:txBody>
      </p:sp>
      <p:sp>
        <p:nvSpPr>
          <p:cNvPr id="23" name="Shape 18"/>
          <p:cNvSpPr/>
          <p:nvPr/>
        </p:nvSpPr>
        <p:spPr>
          <a:xfrm>
            <a:off x="228600" y="3063240"/>
            <a:ext cx="2743200" cy="1572768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24" name="Shape 19"/>
          <p:cNvSpPr/>
          <p:nvPr/>
        </p:nvSpPr>
        <p:spPr>
          <a:xfrm>
            <a:off x="365760" y="3291840"/>
            <a:ext cx="548640" cy="548640"/>
          </a:xfrm>
          <a:prstGeom prst="ellipse">
            <a:avLst/>
          </a:prstGeom>
          <a:solidFill>
            <a:srgbClr val="00D4FF">
              <a:alpha val="30000"/>
            </a:srgbClr>
          </a:solidFill>
          <a:ln/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3337560"/>
            <a:ext cx="457200" cy="45720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005840" y="324612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E-commerce Sellers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1005840" y="35935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0D4FF"/>
                </a:solidFill>
              </a:rPr>
              <a:t>$6T+ e-commerce market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365760" y="393192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Accept payments globally, settle locally in real-time</a:t>
            </a:r>
            <a:endParaRPr lang="en-US" sz="950" dirty="0"/>
          </a:p>
        </p:txBody>
      </p:sp>
      <p:sp>
        <p:nvSpPr>
          <p:cNvPr id="29" name="Shape 23"/>
          <p:cNvSpPr/>
          <p:nvPr/>
        </p:nvSpPr>
        <p:spPr>
          <a:xfrm>
            <a:off x="3108960" y="3063240"/>
            <a:ext cx="2743200" cy="1572768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30" name="Shape 24"/>
          <p:cNvSpPr/>
          <p:nvPr/>
        </p:nvSpPr>
        <p:spPr>
          <a:xfrm>
            <a:off x="3246120" y="3291840"/>
            <a:ext cx="548640" cy="548640"/>
          </a:xfrm>
          <a:prstGeom prst="ellipse">
            <a:avLst/>
          </a:prstGeom>
          <a:solidFill>
            <a:srgbClr val="00D4FF">
              <a:alpha val="30000"/>
            </a:srgbClr>
          </a:solidFill>
          <a:ln/>
        </p:spPr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1840" y="3337560"/>
            <a:ext cx="457200" cy="45720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3886200" y="324612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Expats &amp; Diaspora</a:t>
            </a:r>
            <a:endParaRPr lang="en-US" sz="1300" dirty="0"/>
          </a:p>
        </p:txBody>
      </p:sp>
      <p:sp>
        <p:nvSpPr>
          <p:cNvPr id="33" name="Text 26"/>
          <p:cNvSpPr/>
          <p:nvPr/>
        </p:nvSpPr>
        <p:spPr>
          <a:xfrm>
            <a:off x="3886200" y="35935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0D4FF"/>
                </a:solidFill>
              </a:rPr>
              <a:t>$860B+ remittance flows</a:t>
            </a:r>
            <a:endParaRPr lang="en-US" sz="900" dirty="0"/>
          </a:p>
        </p:txBody>
      </p:sp>
      <p:sp>
        <p:nvSpPr>
          <p:cNvPr id="34" name="Text 27"/>
          <p:cNvSpPr/>
          <p:nvPr/>
        </p:nvSpPr>
        <p:spPr>
          <a:xfrm>
            <a:off x="3246120" y="393192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Send money home without costly remittance fees</a:t>
            </a:r>
            <a:endParaRPr lang="en-US" sz="950" dirty="0"/>
          </a:p>
        </p:txBody>
      </p:sp>
      <p:sp>
        <p:nvSpPr>
          <p:cNvPr id="35" name="Shape 28"/>
          <p:cNvSpPr/>
          <p:nvPr/>
        </p:nvSpPr>
        <p:spPr>
          <a:xfrm>
            <a:off x="5989320" y="3063240"/>
            <a:ext cx="2743200" cy="1572768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36" name="Shape 29"/>
          <p:cNvSpPr/>
          <p:nvPr/>
        </p:nvSpPr>
        <p:spPr>
          <a:xfrm>
            <a:off x="6126480" y="3291840"/>
            <a:ext cx="548640" cy="548640"/>
          </a:xfrm>
          <a:prstGeom prst="ellipse">
            <a:avLst/>
          </a:prstGeom>
          <a:solidFill>
            <a:srgbClr val="00D4FF">
              <a:alpha val="30000"/>
            </a:srgbClr>
          </a:solidFill>
          <a:ln/>
        </p:spPr>
      </p:sp>
      <p:pic>
        <p:nvPicPr>
          <p:cNvPr id="3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337560"/>
            <a:ext cx="457200" cy="457200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6766560" y="324612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Global Startups</a:t>
            </a:r>
            <a:endParaRPr lang="en-US" sz="1300" dirty="0"/>
          </a:p>
        </p:txBody>
      </p:sp>
      <p:sp>
        <p:nvSpPr>
          <p:cNvPr id="39" name="Text 31"/>
          <p:cNvSpPr/>
          <p:nvPr/>
        </p:nvSpPr>
        <p:spPr>
          <a:xfrm>
            <a:off x="6766560" y="35935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0D4FF"/>
                </a:solidFill>
              </a:rPr>
              <a:t>50M+ startups globally</a:t>
            </a:r>
            <a:endParaRPr lang="en-US" sz="900" dirty="0"/>
          </a:p>
        </p:txBody>
      </p:sp>
      <p:sp>
        <p:nvSpPr>
          <p:cNvPr id="40" name="Text 32"/>
          <p:cNvSpPr/>
          <p:nvPr/>
        </p:nvSpPr>
        <p:spPr>
          <a:xfrm>
            <a:off x="6126480" y="393192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Build on Nirvista APIs to power their own payment products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D4FF"/>
                </a:solidFill>
              </a:rPr>
              <a:t>GO-TO-MARKET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Initial Launch Markets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20040" y="114300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8F4FD"/>
                </a:solidFill>
              </a:rPr>
              <a:t>We begin with the world's highest-volume cross-border payment corridors, targeting $4.5T+ in annual flows across our four launch markets.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91640"/>
            <a:ext cx="5303520" cy="26517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943600" y="1691640"/>
            <a:ext cx="2926080" cy="749808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8" name="Text 5"/>
          <p:cNvSpPr/>
          <p:nvPr/>
        </p:nvSpPr>
        <p:spPr>
          <a:xfrm>
            <a:off x="6035040" y="176479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🇮🇳 India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035040" y="210312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D4FF"/>
                </a:solidFill>
              </a:rPr>
              <a:t>$100B+ outbound remittances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5943600" y="2542032"/>
            <a:ext cx="2926080" cy="749808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1" name="Text 8"/>
          <p:cNvSpPr/>
          <p:nvPr/>
        </p:nvSpPr>
        <p:spPr>
          <a:xfrm>
            <a:off x="6035040" y="261518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🇺🇸 USA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035040" y="2953512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5A623"/>
                </a:solidFill>
              </a:rPr>
              <a:t>$68B+ cross-border business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5943600" y="3392424"/>
            <a:ext cx="2926080" cy="749808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4" name="Text 11"/>
          <p:cNvSpPr/>
          <p:nvPr/>
        </p:nvSpPr>
        <p:spPr>
          <a:xfrm>
            <a:off x="6035040" y="3465576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🇦🇪 UAE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035040" y="3803904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D4FF"/>
                </a:solidFill>
              </a:rPr>
              <a:t>$43B+ annual remittances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943600" y="4242816"/>
            <a:ext cx="2926080" cy="749808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7" name="Text 14"/>
          <p:cNvSpPr/>
          <p:nvPr/>
        </p:nvSpPr>
        <p:spPr>
          <a:xfrm>
            <a:off x="6035040" y="431596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🇻🇳 Vietnam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035040" y="4654296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E5A0"/>
                </a:solidFill>
              </a:rPr>
              <a:t>$18B+ incoming remittances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320040" y="4572000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BA8C5"/>
                </a:solidFill>
              </a:rPr>
              <a:t>Strategy: Launch in high-volume corridors → Build network density → Expand to 40+ markets by Year 3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5A623"/>
                </a:solidFill>
              </a:rPr>
              <a:t>GROWTH STRATEGY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Platform Growth Engine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2926080" y="1920240"/>
            <a:ext cx="1463040" cy="1463040"/>
          </a:xfrm>
          <a:prstGeom prst="ellipse">
            <a:avLst/>
          </a:prstGeom>
          <a:solidFill>
            <a:srgbClr val="00D4FF">
              <a:alpha val="8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2926080" y="2057400"/>
            <a:ext cx="1463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1628"/>
                </a:solidFill>
              </a:rPr>
              <a:t>Network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0A1628"/>
                </a:solidFill>
              </a:rPr>
              <a:t>Effect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74320" y="1188720"/>
            <a:ext cx="2286000" cy="137160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8" name="Shape 6"/>
          <p:cNvSpPr/>
          <p:nvPr/>
        </p:nvSpPr>
        <p:spPr>
          <a:xfrm>
            <a:off x="274320" y="1188720"/>
            <a:ext cx="2286000" cy="54864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9" name="Text 7"/>
          <p:cNvSpPr/>
          <p:nvPr/>
        </p:nvSpPr>
        <p:spPr>
          <a:xfrm>
            <a:off x="365760" y="132588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Fintech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Partnerships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1847088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Co-launch with local fintech apps for instant distribution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74320" y="2743200"/>
            <a:ext cx="2286000" cy="137160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2" name="Shape 10"/>
          <p:cNvSpPr/>
          <p:nvPr/>
        </p:nvSpPr>
        <p:spPr>
          <a:xfrm>
            <a:off x="274320" y="2743200"/>
            <a:ext cx="2286000" cy="54864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13" name="Text 11"/>
          <p:cNvSpPr/>
          <p:nvPr/>
        </p:nvSpPr>
        <p:spPr>
          <a:xfrm>
            <a:off x="365760" y="288036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Merchant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Integrations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65760" y="3401568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Embed Nirvista in e-commerce checkout flows globally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029200" y="1188720"/>
            <a:ext cx="2286000" cy="137160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6" name="Shape 14"/>
          <p:cNvSpPr/>
          <p:nvPr/>
        </p:nvSpPr>
        <p:spPr>
          <a:xfrm>
            <a:off x="5029200" y="1188720"/>
            <a:ext cx="2286000" cy="54864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17" name="Text 15"/>
          <p:cNvSpPr/>
          <p:nvPr/>
        </p:nvSpPr>
        <p:spPr>
          <a:xfrm>
            <a:off x="5120640" y="132588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API-First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Ecosystem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120640" y="1847088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Developers build payment products on Nirvista rails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029200" y="2743200"/>
            <a:ext cx="2286000" cy="137160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20" name="Shape 18"/>
          <p:cNvSpPr/>
          <p:nvPr/>
        </p:nvSpPr>
        <p:spPr>
          <a:xfrm>
            <a:off x="5029200" y="2743200"/>
            <a:ext cx="2286000" cy="54864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21" name="Text 19"/>
          <p:cNvSpPr/>
          <p:nvPr/>
        </p:nvSpPr>
        <p:spPr>
          <a:xfrm>
            <a:off x="5120640" y="288036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Global Wallet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Network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120640" y="3401568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Cross-border wallet interoperability with 50+ platforms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320040" y="4343400"/>
            <a:ext cx="8503920" cy="594360"/>
          </a:xfrm>
          <a:prstGeom prst="rect">
            <a:avLst/>
          </a:prstGeom>
          <a:solidFill>
            <a:srgbClr val="162847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4370832"/>
            <a:ext cx="8229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A623"/>
                </a:solidFill>
              </a:rPr>
              <a:t>Target: 10M Users in Year 1  ·  100M+ by Year 3  ·  $1B+ GMV by Year 2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D4FF"/>
                </a:solidFill>
              </a:rPr>
              <a:t>ABOUT US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About Nirvista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2377440"/>
            <a:ext cx="8046720" cy="0"/>
          </a:xfrm>
          <a:prstGeom prst="line">
            <a:avLst/>
          </a:prstGeom>
          <a:noFill/>
          <a:ln w="25400">
            <a:solidFill>
              <a:srgbClr val="16284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84048" y="2212848"/>
            <a:ext cx="347472" cy="347472"/>
          </a:xfrm>
          <a:prstGeom prst="ellipse">
            <a:avLst/>
          </a:prstGeom>
          <a:solidFill>
            <a:srgbClr val="00D4FF"/>
          </a:solidFill>
          <a:ln/>
        </p:spPr>
      </p:sp>
      <p:sp>
        <p:nvSpPr>
          <p:cNvPr id="7" name="Text 5"/>
          <p:cNvSpPr/>
          <p:nvPr/>
        </p:nvSpPr>
        <p:spPr>
          <a:xfrm>
            <a:off x="91440" y="1600200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D4FF"/>
                </a:solidFill>
              </a:rPr>
              <a:t>2018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1440" y="192024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Founded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" y="269748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BA8C5"/>
                </a:solidFill>
              </a:rPr>
              <a:t>Nirvista launched as a software development company in India, UAE, and the US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2395728" y="2212848"/>
            <a:ext cx="347472" cy="347472"/>
          </a:xfrm>
          <a:prstGeom prst="ellipse">
            <a:avLst/>
          </a:prstGeom>
          <a:solidFill>
            <a:srgbClr val="00D4FF"/>
          </a:solidFill>
          <a:ln/>
        </p:spPr>
      </p:sp>
      <p:sp>
        <p:nvSpPr>
          <p:cNvPr id="11" name="Text 9"/>
          <p:cNvSpPr/>
          <p:nvPr/>
        </p:nvSpPr>
        <p:spPr>
          <a:xfrm>
            <a:off x="2103120" y="1600200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D4FF"/>
                </a:solidFill>
              </a:rPr>
              <a:t>2020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103120" y="192024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Fintech Pivot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057400" y="269748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BA8C5"/>
                </a:solidFill>
              </a:rPr>
              <a:t>Shifted focus to financial infrastructure and international payment technology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4407408" y="2212848"/>
            <a:ext cx="347472" cy="347472"/>
          </a:xfrm>
          <a:prstGeom prst="ellipse">
            <a:avLst/>
          </a:prstGeom>
          <a:solidFill>
            <a:srgbClr val="00D4FF"/>
          </a:solidFill>
          <a:ln/>
        </p:spPr>
      </p:sp>
      <p:sp>
        <p:nvSpPr>
          <p:cNvPr id="15" name="Text 13"/>
          <p:cNvSpPr/>
          <p:nvPr/>
        </p:nvSpPr>
        <p:spPr>
          <a:xfrm>
            <a:off x="4114800" y="1600200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D4FF"/>
                </a:solidFill>
              </a:rPr>
              <a:t>2022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114800" y="192024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AI &amp; Blockchain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794760" y="269748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BA8C5"/>
                </a:solidFill>
              </a:rPr>
              <a:t>Launched dedicated practice areas in artificial intelligence and blockchain development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6419088" y="2212848"/>
            <a:ext cx="347472" cy="347472"/>
          </a:xfrm>
          <a:prstGeom prst="ellipse">
            <a:avLst/>
          </a:prstGeom>
          <a:solidFill>
            <a:srgbClr val="00D4FF"/>
          </a:solidFill>
          <a:ln/>
        </p:spPr>
      </p:sp>
      <p:sp>
        <p:nvSpPr>
          <p:cNvPr id="19" name="Text 17"/>
          <p:cNvSpPr/>
          <p:nvPr/>
        </p:nvSpPr>
        <p:spPr>
          <a:xfrm>
            <a:off x="6126480" y="1600200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D4FF"/>
                </a:solidFill>
              </a:rPr>
              <a:t>2024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126480" y="192024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Nirvista Pay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532120" y="2697480"/>
            <a:ext cx="1691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BA8C5"/>
                </a:solidFill>
              </a:rPr>
              <a:t>Began development of the Nirvista global payment ecosystem and strategic partnerships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8430768" y="2212848"/>
            <a:ext cx="347472" cy="347472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23" name="Text 21"/>
          <p:cNvSpPr/>
          <p:nvPr/>
        </p:nvSpPr>
        <p:spPr>
          <a:xfrm>
            <a:off x="8138160" y="1600200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A623"/>
                </a:solidFill>
              </a:rPr>
              <a:t>2026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138160" y="192024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Launch →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406640" y="2697480"/>
            <a:ext cx="1600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BA8C5"/>
                </a:solidFill>
              </a:rPr>
              <a:t>Preparing for pilot launch in India, USA, UAE, and Vietnam corridors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228600" y="4069080"/>
            <a:ext cx="1965960" cy="86868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27" name="Text 25"/>
          <p:cNvSpPr/>
          <p:nvPr/>
        </p:nvSpPr>
        <p:spPr>
          <a:xfrm>
            <a:off x="228600" y="409651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D4FF"/>
                </a:solidFill>
              </a:rPr>
              <a:t>7+</a:t>
            </a:r>
            <a:endParaRPr lang="en-US" sz="2600" dirty="0"/>
          </a:p>
        </p:txBody>
      </p:sp>
      <p:sp>
        <p:nvSpPr>
          <p:cNvPr id="28" name="Text 26"/>
          <p:cNvSpPr/>
          <p:nvPr/>
        </p:nvSpPr>
        <p:spPr>
          <a:xfrm>
            <a:off x="228600" y="4425696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A8C5"/>
                </a:solidFill>
              </a:rPr>
              <a:t>Years Building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8BA8C5"/>
                </a:solidFill>
              </a:rPr>
              <a:t>Digital Products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2423160" y="4069080"/>
            <a:ext cx="1965960" cy="86868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30" name="Text 28"/>
          <p:cNvSpPr/>
          <p:nvPr/>
        </p:nvSpPr>
        <p:spPr>
          <a:xfrm>
            <a:off x="2423160" y="409651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D4FF"/>
                </a:solidFill>
              </a:rPr>
              <a:t>4</a:t>
            </a:r>
            <a:endParaRPr lang="en-US" sz="2600" dirty="0"/>
          </a:p>
        </p:txBody>
      </p:sp>
      <p:sp>
        <p:nvSpPr>
          <p:cNvPr id="31" name="Text 29"/>
          <p:cNvSpPr/>
          <p:nvPr/>
        </p:nvSpPr>
        <p:spPr>
          <a:xfrm>
            <a:off x="2423160" y="4425696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A8C5"/>
                </a:solidFill>
              </a:rPr>
              <a:t>Countries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8BA8C5"/>
                </a:solidFill>
              </a:rPr>
              <a:t>Operating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4617720" y="4069080"/>
            <a:ext cx="1965960" cy="86868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33" name="Text 31"/>
          <p:cNvSpPr/>
          <p:nvPr/>
        </p:nvSpPr>
        <p:spPr>
          <a:xfrm>
            <a:off x="4617720" y="409651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D4FF"/>
                </a:solidFill>
              </a:rPr>
              <a:t>50+</a:t>
            </a:r>
            <a:endParaRPr lang="en-US" sz="2600" dirty="0"/>
          </a:p>
        </p:txBody>
      </p:sp>
      <p:sp>
        <p:nvSpPr>
          <p:cNvPr id="34" name="Text 32"/>
          <p:cNvSpPr/>
          <p:nvPr/>
        </p:nvSpPr>
        <p:spPr>
          <a:xfrm>
            <a:off x="4617720" y="4425696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A8C5"/>
                </a:solidFill>
              </a:rPr>
              <a:t>Engineers &amp;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8BA8C5"/>
                </a:solidFill>
              </a:rPr>
              <a:t>Fintech Experts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6812280" y="4069080"/>
            <a:ext cx="1965960" cy="86868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36" name="Text 34"/>
          <p:cNvSpPr/>
          <p:nvPr/>
        </p:nvSpPr>
        <p:spPr>
          <a:xfrm>
            <a:off x="6812280" y="409651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D4FF"/>
                </a:solidFill>
              </a:rPr>
              <a:t>100+</a:t>
            </a:r>
            <a:endParaRPr lang="en-US" sz="2600" dirty="0"/>
          </a:p>
        </p:txBody>
      </p:sp>
      <p:sp>
        <p:nvSpPr>
          <p:cNvPr id="37" name="Text 35"/>
          <p:cNvSpPr/>
          <p:nvPr/>
        </p:nvSpPr>
        <p:spPr>
          <a:xfrm>
            <a:off x="6812280" y="4425696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A8C5"/>
                </a:solidFill>
              </a:rPr>
              <a:t>Software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8BA8C5"/>
                </a:solidFill>
              </a:rPr>
              <a:t>Projects Delivered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D4FF"/>
                </a:solidFill>
              </a:rPr>
              <a:t>CAPABILITIES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Core Technology Expertise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228600" y="1325880"/>
            <a:ext cx="4114800" cy="1664208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6" name="Shape 4"/>
          <p:cNvSpPr/>
          <p:nvPr/>
        </p:nvSpPr>
        <p:spPr>
          <a:xfrm>
            <a:off x="228600" y="1325880"/>
            <a:ext cx="4114800" cy="54864"/>
          </a:xfrm>
          <a:prstGeom prst="rect">
            <a:avLst/>
          </a:prstGeom>
          <a:solidFill>
            <a:srgbClr val="00D4FF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527048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4400" y="1527048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Software Engineering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914400" y="1984248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Full-stack development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914400" y="2221992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Cloud-native architecture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914400" y="2459736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Microservices &amp; APIs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914400" y="269748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DevOps &amp; CI/CD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663440" y="1325880"/>
            <a:ext cx="4114800" cy="1664208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4" name="Shape 11"/>
          <p:cNvSpPr/>
          <p:nvPr/>
        </p:nvSpPr>
        <p:spPr>
          <a:xfrm>
            <a:off x="4663440" y="1325880"/>
            <a:ext cx="4114800" cy="54864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527048"/>
            <a:ext cx="457200" cy="4572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349240" y="1527048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Fintech Infrastructure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5349240" y="1984248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Payment gateway dev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5349240" y="2221992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Banking API integration</a:t>
            </a:r>
            <a:endParaRPr lang="en-US" sz="1000" dirty="0"/>
          </a:p>
        </p:txBody>
      </p:sp>
      <p:sp>
        <p:nvSpPr>
          <p:cNvPr id="19" name="Text 15"/>
          <p:cNvSpPr/>
          <p:nvPr/>
        </p:nvSpPr>
        <p:spPr>
          <a:xfrm>
            <a:off x="5349240" y="2459736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PCI-DSS compliance</a:t>
            </a:r>
            <a:endParaRPr lang="en-US" sz="1000" dirty="0"/>
          </a:p>
        </p:txBody>
      </p:sp>
      <p:sp>
        <p:nvSpPr>
          <p:cNvPr id="20" name="Text 16"/>
          <p:cNvSpPr/>
          <p:nvPr/>
        </p:nvSpPr>
        <p:spPr>
          <a:xfrm>
            <a:off x="5349240" y="269748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Real-time transaction systems</a:t>
            </a:r>
            <a:endParaRPr lang="en-US" sz="1000" dirty="0"/>
          </a:p>
        </p:txBody>
      </p:sp>
      <p:sp>
        <p:nvSpPr>
          <p:cNvPr id="21" name="Shape 17"/>
          <p:cNvSpPr/>
          <p:nvPr/>
        </p:nvSpPr>
        <p:spPr>
          <a:xfrm>
            <a:off x="228600" y="3154680"/>
            <a:ext cx="4114800" cy="1664208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22" name="Shape 18"/>
          <p:cNvSpPr/>
          <p:nvPr/>
        </p:nvSpPr>
        <p:spPr>
          <a:xfrm>
            <a:off x="228600" y="3154680"/>
            <a:ext cx="4114800" cy="54864"/>
          </a:xfrm>
          <a:prstGeom prst="rect">
            <a:avLst/>
          </a:prstGeom>
          <a:solidFill>
            <a:srgbClr val="00D4FF"/>
          </a:solidFill>
          <a:ln/>
        </p:spPr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3355848"/>
            <a:ext cx="457200" cy="45720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914400" y="3355848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Artificial Intelligence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914400" y="3813048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ML fraud detection</a:t>
            </a:r>
            <a:endParaRPr lang="en-US" sz="1000" dirty="0"/>
          </a:p>
        </p:txBody>
      </p:sp>
      <p:sp>
        <p:nvSpPr>
          <p:cNvPr id="26" name="Text 21"/>
          <p:cNvSpPr/>
          <p:nvPr/>
        </p:nvSpPr>
        <p:spPr>
          <a:xfrm>
            <a:off x="914400" y="4050792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NLP for compliance</a:t>
            </a:r>
            <a:endParaRPr lang="en-US" sz="1000" dirty="0"/>
          </a:p>
        </p:txBody>
      </p:sp>
      <p:sp>
        <p:nvSpPr>
          <p:cNvPr id="27" name="Text 22"/>
          <p:cNvSpPr/>
          <p:nvPr/>
        </p:nvSpPr>
        <p:spPr>
          <a:xfrm>
            <a:off x="914400" y="4288536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Predictive analytics</a:t>
            </a:r>
            <a:endParaRPr lang="en-US" sz="1000" dirty="0"/>
          </a:p>
        </p:txBody>
      </p:sp>
      <p:sp>
        <p:nvSpPr>
          <p:cNvPr id="28" name="Text 23"/>
          <p:cNvSpPr/>
          <p:nvPr/>
        </p:nvSpPr>
        <p:spPr>
          <a:xfrm>
            <a:off x="914400" y="452628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AI-driven automation</a:t>
            </a:r>
            <a:endParaRPr lang="en-US" sz="1000" dirty="0"/>
          </a:p>
        </p:txBody>
      </p:sp>
      <p:sp>
        <p:nvSpPr>
          <p:cNvPr id="29" name="Shape 24"/>
          <p:cNvSpPr/>
          <p:nvPr/>
        </p:nvSpPr>
        <p:spPr>
          <a:xfrm>
            <a:off x="4663440" y="3154680"/>
            <a:ext cx="4114800" cy="1664208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30" name="Shape 25"/>
          <p:cNvSpPr/>
          <p:nvPr/>
        </p:nvSpPr>
        <p:spPr>
          <a:xfrm>
            <a:off x="4663440" y="3154680"/>
            <a:ext cx="4114800" cy="54864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3355848"/>
            <a:ext cx="457200" cy="457200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5349240" y="3355848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Blockchain Development</a:t>
            </a:r>
            <a:endParaRPr lang="en-US" sz="1500" dirty="0"/>
          </a:p>
        </p:txBody>
      </p:sp>
      <p:sp>
        <p:nvSpPr>
          <p:cNvPr id="33" name="Text 27"/>
          <p:cNvSpPr/>
          <p:nvPr/>
        </p:nvSpPr>
        <p:spPr>
          <a:xfrm>
            <a:off x="5349240" y="3813048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Smart contract dev</a:t>
            </a:r>
            <a:endParaRPr lang="en-US" sz="1000" dirty="0"/>
          </a:p>
        </p:txBody>
      </p:sp>
      <p:sp>
        <p:nvSpPr>
          <p:cNvPr id="34" name="Text 28"/>
          <p:cNvSpPr/>
          <p:nvPr/>
        </p:nvSpPr>
        <p:spPr>
          <a:xfrm>
            <a:off x="5349240" y="4050792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DeFi protocols</a:t>
            </a:r>
            <a:endParaRPr lang="en-US" sz="1000" dirty="0"/>
          </a:p>
        </p:txBody>
      </p:sp>
      <p:sp>
        <p:nvSpPr>
          <p:cNvPr id="35" name="Text 29"/>
          <p:cNvSpPr/>
          <p:nvPr/>
        </p:nvSpPr>
        <p:spPr>
          <a:xfrm>
            <a:off x="5349240" y="4288536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Layer-2 scaling</a:t>
            </a:r>
            <a:endParaRPr lang="en-US" sz="1000" dirty="0"/>
          </a:p>
        </p:txBody>
      </p:sp>
      <p:sp>
        <p:nvSpPr>
          <p:cNvPr id="36" name="Text 30"/>
          <p:cNvSpPr/>
          <p:nvPr/>
        </p:nvSpPr>
        <p:spPr>
          <a:xfrm>
            <a:off x="5349240" y="452628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8C5"/>
                </a:solidFill>
              </a:rPr>
              <a:t>›  Tokenization platforms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D4FF"/>
                </a:solidFill>
              </a:rPr>
              <a:t>GLOBAL PRESENCE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International Footprint</a:t>
            </a:r>
            <a:endParaRPr lang="en-US" sz="3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143000"/>
            <a:ext cx="5486400" cy="27432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43600" y="1188720"/>
            <a:ext cx="2926080" cy="82296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7" name="Text 4"/>
          <p:cNvSpPr/>
          <p:nvPr/>
        </p:nvSpPr>
        <p:spPr>
          <a:xfrm>
            <a:off x="6080760" y="126187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🇮🇳 India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080760" y="1591056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D4FF"/>
                </a:solidFill>
              </a:rPr>
              <a:t>Engineering HQ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080760" y="1783080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6B8A"/>
                </a:solidFill>
              </a:rPr>
              <a:t>Primary engineering &amp; product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5943600" y="2148840"/>
            <a:ext cx="2926080" cy="82296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1" name="Text 8"/>
          <p:cNvSpPr/>
          <p:nvPr/>
        </p:nvSpPr>
        <p:spPr>
          <a:xfrm>
            <a:off x="6080760" y="222199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🇺🇸 United States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080760" y="2551176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D4FF"/>
                </a:solidFill>
              </a:rPr>
              <a:t>Business HQ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6080760" y="2743200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6B8A"/>
                </a:solidFill>
              </a:rPr>
              <a:t>Sales, strategy &amp; partnerships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5943600" y="3108960"/>
            <a:ext cx="2926080" cy="82296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5" name="Text 12"/>
          <p:cNvSpPr/>
          <p:nvPr/>
        </p:nvSpPr>
        <p:spPr>
          <a:xfrm>
            <a:off x="6080760" y="318211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🇦🇪 UAE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6080760" y="3511296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D4FF"/>
                </a:solidFill>
              </a:rPr>
              <a:t>MENA Hub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6080760" y="3703320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6B8A"/>
                </a:solidFill>
              </a:rPr>
              <a:t>Middle East &amp; Africa expansion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5943600" y="4069080"/>
            <a:ext cx="2926080" cy="82296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9" name="Text 16"/>
          <p:cNvSpPr/>
          <p:nvPr/>
        </p:nvSpPr>
        <p:spPr>
          <a:xfrm>
            <a:off x="6080760" y="414223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🇻🇳 Vietnam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6080760" y="4471416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D4FF"/>
                </a:solidFill>
              </a:rPr>
              <a:t>APAC Hub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6080760" y="4663440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6B8A"/>
                </a:solidFill>
              </a:rPr>
              <a:t>Southeast Asia operations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3" name="Shape 1"/>
          <p:cNvSpPr/>
          <p:nvPr/>
        </p:nvSpPr>
        <p:spPr>
          <a:xfrm>
            <a:off x="2743200" y="457200"/>
            <a:ext cx="6400800" cy="6400800"/>
          </a:xfrm>
          <a:prstGeom prst="ellipse">
            <a:avLst/>
          </a:prstGeom>
          <a:solidFill>
            <a:srgbClr val="00D4FF">
              <a:alpha val="6000"/>
            </a:srgbClr>
          </a:solidFill>
          <a:ln w="12700">
            <a:solidFill>
              <a:srgbClr val="00D4FF">
                <a:alpha val="10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00D4FF"/>
                </a:solidFill>
              </a:rPr>
              <a:t>LOOKING AHEAD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6858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</a:rPr>
              <a:t>Building Global Financial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</a:rPr>
              <a:t>Infrastructure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3200400" y="1828800"/>
            <a:ext cx="2743200" cy="4572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7" name="Shape 5"/>
          <p:cNvSpPr/>
          <p:nvPr/>
        </p:nvSpPr>
        <p:spPr>
          <a:xfrm>
            <a:off x="228600" y="2011680"/>
            <a:ext cx="2103120" cy="274320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8" name="Shape 6"/>
          <p:cNvSpPr/>
          <p:nvPr/>
        </p:nvSpPr>
        <p:spPr>
          <a:xfrm>
            <a:off x="228600" y="2011680"/>
            <a:ext cx="2103120" cy="54864"/>
          </a:xfrm>
          <a:prstGeom prst="rect">
            <a:avLst/>
          </a:prstGeom>
          <a:solidFill>
            <a:srgbClr val="00D4FF"/>
          </a:solidFill>
          <a:ln/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2240280"/>
            <a:ext cx="493776" cy="49377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338328" y="2834640"/>
            <a:ext cx="1883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Unified Global Network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338328" y="3401568"/>
            <a:ext cx="18836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BA8C5"/>
                </a:solidFill>
              </a:rPr>
              <a:t>One network connecting every financial institution, wallet, and payment rail on the planet.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2423160" y="2011680"/>
            <a:ext cx="2103120" cy="274320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3" name="Shape 10"/>
          <p:cNvSpPr/>
          <p:nvPr/>
        </p:nvSpPr>
        <p:spPr>
          <a:xfrm>
            <a:off x="2423160" y="2011680"/>
            <a:ext cx="2103120" cy="54864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832" y="2240280"/>
            <a:ext cx="493776" cy="49377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532888" y="2834640"/>
            <a:ext cx="1883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AI-Driven Finance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2532888" y="3401568"/>
            <a:ext cx="18836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BA8C5"/>
                </a:solidFill>
              </a:rPr>
              <a:t>Intelligent financial services that learn, adapt, and optimize for each individual and business.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4617720" y="2011680"/>
            <a:ext cx="2103120" cy="274320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8" name="Shape 14"/>
          <p:cNvSpPr/>
          <p:nvPr/>
        </p:nvSpPr>
        <p:spPr>
          <a:xfrm>
            <a:off x="4617720" y="2011680"/>
            <a:ext cx="2103120" cy="54864"/>
          </a:xfrm>
          <a:prstGeom prst="rect">
            <a:avLst/>
          </a:prstGeom>
          <a:solidFill>
            <a:srgbClr val="00D4FF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2392" y="2240280"/>
            <a:ext cx="493776" cy="493776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4727448" y="2834640"/>
            <a:ext cx="1883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Borderless Ecosystem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4727448" y="3401568"/>
            <a:ext cx="18836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BA8C5"/>
                </a:solidFill>
              </a:rPr>
              <a:t>A complete financial stack where money moves as freely as data across the internet.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6812280" y="2011680"/>
            <a:ext cx="2103120" cy="274320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23" name="Shape 18"/>
          <p:cNvSpPr/>
          <p:nvPr/>
        </p:nvSpPr>
        <p:spPr>
          <a:xfrm>
            <a:off x="6812280" y="2011680"/>
            <a:ext cx="2103120" cy="54864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6952" y="2240280"/>
            <a:ext cx="493776" cy="49377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922008" y="2834640"/>
            <a:ext cx="1883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Next-Gen Fintech</a:t>
            </a:r>
            <a:endParaRPr lang="en-US" sz="1200" dirty="0"/>
          </a:p>
        </p:txBody>
      </p:sp>
      <p:sp>
        <p:nvSpPr>
          <p:cNvPr id="26" name="Text 20"/>
          <p:cNvSpPr/>
          <p:nvPr/>
        </p:nvSpPr>
        <p:spPr>
          <a:xfrm>
            <a:off x="6922008" y="3401568"/>
            <a:ext cx="18836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BA8C5"/>
                </a:solidFill>
              </a:rPr>
              <a:t>Powering the next generation of financial applications built on open, accessible infrastructure.</a:t>
            </a:r>
            <a:endParaRPr lang="en-US" sz="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5A623"/>
                </a:solidFill>
              </a:rPr>
              <a:t>ROADMAP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Product Development Roadmap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2606040"/>
            <a:ext cx="7863840" cy="0"/>
          </a:xfrm>
          <a:prstGeom prst="line">
            <a:avLst/>
          </a:prstGeom>
          <a:noFill/>
          <a:ln w="25400">
            <a:solidFill>
              <a:srgbClr val="162847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987552" y="2441448"/>
            <a:ext cx="347472" cy="347472"/>
          </a:xfrm>
          <a:prstGeom prst="ellipse">
            <a:avLst/>
          </a:prstGeom>
          <a:solidFill>
            <a:srgbClr val="00D4FF"/>
          </a:solidFill>
          <a:ln/>
        </p:spPr>
      </p:sp>
      <p:sp>
        <p:nvSpPr>
          <p:cNvPr id="7" name="Shape 5"/>
          <p:cNvSpPr/>
          <p:nvPr/>
        </p:nvSpPr>
        <p:spPr>
          <a:xfrm>
            <a:off x="228600" y="2880360"/>
            <a:ext cx="2011680" cy="2011680"/>
          </a:xfrm>
          <a:prstGeom prst="rect">
            <a:avLst/>
          </a:prstGeom>
          <a:solidFill>
            <a:srgbClr val="0F2035"/>
          </a:solidFill>
          <a:ln/>
          <a:effectLst>
            <a:outerShdw blurRad="76200" dist="254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28600" y="2880360"/>
            <a:ext cx="2011680" cy="54864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9" name="Text 7"/>
          <p:cNvSpPr/>
          <p:nvPr/>
        </p:nvSpPr>
        <p:spPr>
          <a:xfrm>
            <a:off x="228600" y="12801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D4FF"/>
                </a:solidFill>
              </a:rPr>
              <a:t>Phase 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28600" y="162763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Q1–Q2 2026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28600" y="19202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Platform Foundation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20040" y="2971800"/>
            <a:ext cx="548640" cy="228600"/>
          </a:xfrm>
          <a:prstGeom prst="rect">
            <a:avLst/>
          </a:prstGeom>
          <a:solidFill>
            <a:srgbClr val="00D4FF">
              <a:alpha val="30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320040" y="297180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00D4FF"/>
                </a:solidFill>
              </a:rPr>
              <a:t>In Progress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320040" y="32918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Core payment infrastructure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320040" y="363931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Blockchain settlement layer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320040" y="3986784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KYC/AML compliance systems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320040" y="4334256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Beta app development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182112" y="2441448"/>
            <a:ext cx="347472" cy="347472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19" name="Shape 17"/>
          <p:cNvSpPr/>
          <p:nvPr/>
        </p:nvSpPr>
        <p:spPr>
          <a:xfrm>
            <a:off x="2423160" y="2880360"/>
            <a:ext cx="2011680" cy="2011680"/>
          </a:xfrm>
          <a:prstGeom prst="rect">
            <a:avLst/>
          </a:prstGeom>
          <a:solidFill>
            <a:srgbClr val="0F2035"/>
          </a:solidFill>
          <a:ln/>
          <a:effectLst>
            <a:outerShdw blurRad="76200" dist="254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2423160" y="2880360"/>
            <a:ext cx="2011680" cy="54864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21" name="Text 19"/>
          <p:cNvSpPr/>
          <p:nvPr/>
        </p:nvSpPr>
        <p:spPr>
          <a:xfrm>
            <a:off x="2423160" y="12801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A623"/>
                </a:solidFill>
              </a:rPr>
              <a:t>Phase 2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423160" y="162763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Q3–Q4 2026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423160" y="19202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Corridor Launch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514600" y="2971800"/>
            <a:ext cx="548640" cy="228600"/>
          </a:xfrm>
          <a:prstGeom prst="rect">
            <a:avLst/>
          </a:prstGeom>
          <a:solidFill>
            <a:srgbClr val="F5A623">
              <a:alpha val="30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2514600" y="297180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5A623"/>
                </a:solidFill>
              </a:rPr>
              <a:t>Upcoming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2514600" y="32918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India–USA corridor live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2514600" y="363931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UAE–India payments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2514600" y="3986784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Vietnam–US launch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2514600" y="4334256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Fintech partner integrations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5376672" y="2441448"/>
            <a:ext cx="347472" cy="347472"/>
          </a:xfrm>
          <a:prstGeom prst="ellipse">
            <a:avLst/>
          </a:prstGeom>
          <a:solidFill>
            <a:srgbClr val="00D4FF"/>
          </a:solidFill>
          <a:ln/>
        </p:spPr>
      </p:sp>
      <p:sp>
        <p:nvSpPr>
          <p:cNvPr id="31" name="Shape 29"/>
          <p:cNvSpPr/>
          <p:nvPr/>
        </p:nvSpPr>
        <p:spPr>
          <a:xfrm>
            <a:off x="4617720" y="2880360"/>
            <a:ext cx="2011680" cy="2011680"/>
          </a:xfrm>
          <a:prstGeom prst="rect">
            <a:avLst/>
          </a:prstGeom>
          <a:solidFill>
            <a:srgbClr val="0F2035"/>
          </a:solidFill>
          <a:ln/>
          <a:effectLst>
            <a:outerShdw blurRad="76200" dist="254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617720" y="2880360"/>
            <a:ext cx="2011680" cy="54864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33" name="Text 31"/>
          <p:cNvSpPr/>
          <p:nvPr/>
        </p:nvSpPr>
        <p:spPr>
          <a:xfrm>
            <a:off x="4617720" y="12801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D4FF"/>
                </a:solidFill>
              </a:rPr>
              <a:t>Phase 3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617720" y="162763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2027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617720" y="19202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Global Expansion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4709160" y="2971800"/>
            <a:ext cx="548640" cy="228600"/>
          </a:xfrm>
          <a:prstGeom prst="rect">
            <a:avLst/>
          </a:prstGeom>
          <a:solidFill>
            <a:srgbClr val="00D4FF">
              <a:alpha val="30000"/>
            </a:srgbClr>
          </a:solidFill>
          <a:ln/>
        </p:spPr>
      </p:sp>
      <p:sp>
        <p:nvSpPr>
          <p:cNvPr id="37" name="Text 35"/>
          <p:cNvSpPr/>
          <p:nvPr/>
        </p:nvSpPr>
        <p:spPr>
          <a:xfrm>
            <a:off x="4709160" y="297180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00D4FF"/>
                </a:solidFill>
              </a:rPr>
              <a:t>Planned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4709160" y="32918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40+ country coverage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4709160" y="363931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Merchant payment APIs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4709160" y="3986784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Enterprise white-label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4709160" y="4334256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Multi-currency wallets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7571232" y="2441448"/>
            <a:ext cx="347472" cy="347472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43" name="Shape 41"/>
          <p:cNvSpPr/>
          <p:nvPr/>
        </p:nvSpPr>
        <p:spPr>
          <a:xfrm>
            <a:off x="6812280" y="2880360"/>
            <a:ext cx="2011680" cy="2011680"/>
          </a:xfrm>
          <a:prstGeom prst="rect">
            <a:avLst/>
          </a:prstGeom>
          <a:solidFill>
            <a:srgbClr val="0F2035"/>
          </a:solidFill>
          <a:ln/>
          <a:effectLst>
            <a:outerShdw blurRad="76200" dist="254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44" name="Shape 42"/>
          <p:cNvSpPr/>
          <p:nvPr/>
        </p:nvSpPr>
        <p:spPr>
          <a:xfrm>
            <a:off x="6812280" y="2880360"/>
            <a:ext cx="2011680" cy="54864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45" name="Text 43"/>
          <p:cNvSpPr/>
          <p:nvPr/>
        </p:nvSpPr>
        <p:spPr>
          <a:xfrm>
            <a:off x="6812280" y="12801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A623"/>
                </a:solidFill>
              </a:rPr>
              <a:t>Phase 4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6812280" y="162763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8C5"/>
                </a:solidFill>
              </a:rPr>
              <a:t>2028+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6812280" y="19202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Full Ecosystem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6903720" y="2971800"/>
            <a:ext cx="548640" cy="228600"/>
          </a:xfrm>
          <a:prstGeom prst="rect">
            <a:avLst/>
          </a:prstGeom>
          <a:solidFill>
            <a:srgbClr val="F5A623">
              <a:alpha val="30000"/>
            </a:srgbClr>
          </a:solidFill>
          <a:ln/>
        </p:spPr>
      </p:sp>
      <p:sp>
        <p:nvSpPr>
          <p:cNvPr id="49" name="Text 47"/>
          <p:cNvSpPr/>
          <p:nvPr/>
        </p:nvSpPr>
        <p:spPr>
          <a:xfrm>
            <a:off x="6903720" y="297180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5A623"/>
                </a:solidFill>
              </a:rPr>
              <a:t>Vision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6903720" y="32918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DeFi lending products</a:t>
            </a:r>
            <a:endParaRPr lang="en-US" sz="950" dirty="0"/>
          </a:p>
        </p:txBody>
      </p:sp>
      <p:sp>
        <p:nvSpPr>
          <p:cNvPr id="51" name="Text 49"/>
          <p:cNvSpPr/>
          <p:nvPr/>
        </p:nvSpPr>
        <p:spPr>
          <a:xfrm>
            <a:off x="6903720" y="363931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AI financial advisor</a:t>
            </a:r>
            <a:endParaRPr lang="en-US" sz="950" dirty="0"/>
          </a:p>
        </p:txBody>
      </p:sp>
      <p:sp>
        <p:nvSpPr>
          <p:cNvPr id="52" name="Text 50"/>
          <p:cNvSpPr/>
          <p:nvPr/>
        </p:nvSpPr>
        <p:spPr>
          <a:xfrm>
            <a:off x="6903720" y="3986784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Nirvista developer network</a:t>
            </a:r>
            <a:endParaRPr lang="en-US" sz="950" dirty="0"/>
          </a:p>
        </p:txBody>
      </p:sp>
      <p:sp>
        <p:nvSpPr>
          <p:cNvPr id="53" name="Text 51"/>
          <p:cNvSpPr/>
          <p:nvPr/>
        </p:nvSpPr>
        <p:spPr>
          <a:xfrm>
            <a:off x="6903720" y="4334256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A8C5"/>
                </a:solidFill>
              </a:rPr>
              <a:t>›  IPO readiness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182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5A623"/>
                </a:solidFill>
              </a:rPr>
              <a:t>THE OPPORTUNITY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20040" y="5029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Join the Future of Global Finance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20040" y="12344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A623"/>
                </a:solidFill>
              </a:rPr>
              <a:t>Why Now?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20040" y="1691640"/>
            <a:ext cx="4846320" cy="54864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755648"/>
            <a:ext cx="365760" cy="365760"/>
          </a:xfrm>
          <a:prstGeom prst="ellipse">
            <a:avLst/>
          </a:prstGeom>
          <a:solidFill>
            <a:srgbClr val="F5A623">
              <a:alpha val="8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411480" y="17556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A623"/>
                </a:solidFill>
              </a:rPr>
              <a:t>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68680" y="1719072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F4FD"/>
                </a:solidFill>
              </a:rPr>
              <a:t>Blockchain adoption reaching critical mass in financial services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0040" y="2350008"/>
            <a:ext cx="4846320" cy="54864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" y="2414016"/>
            <a:ext cx="365760" cy="365760"/>
          </a:xfrm>
          <a:prstGeom prst="ellipse">
            <a:avLst/>
          </a:prstGeom>
          <a:solidFill>
            <a:srgbClr val="F5A623">
              <a:alpha val="8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411480" y="24140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A623"/>
                </a:solidFill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68680" y="237744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F4FD"/>
                </a:solidFill>
              </a:rPr>
              <a:t>Post-COVID remote work created unprecedented demand for global payments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0040" y="3008376"/>
            <a:ext cx="4846320" cy="54864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5" name="Shape 13"/>
          <p:cNvSpPr/>
          <p:nvPr/>
        </p:nvSpPr>
        <p:spPr>
          <a:xfrm>
            <a:off x="411480" y="3072384"/>
            <a:ext cx="365760" cy="365760"/>
          </a:xfrm>
          <a:prstGeom prst="ellipse">
            <a:avLst/>
          </a:prstGeom>
          <a:solidFill>
            <a:srgbClr val="F5A623">
              <a:alpha val="8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" y="30723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A623"/>
                </a:solidFill>
              </a:rPr>
              <a:t>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68680" y="3035808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F4FD"/>
                </a:solidFill>
              </a:rPr>
              <a:t>Regulatory frameworks maturing across key markets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20040" y="3666744"/>
            <a:ext cx="4846320" cy="548640"/>
          </a:xfrm>
          <a:prstGeom prst="rect">
            <a:avLst/>
          </a:prstGeom>
          <a:solidFill>
            <a:srgbClr val="0F2035"/>
          </a:solidFill>
          <a:ln/>
        </p:spPr>
      </p:sp>
      <p:sp>
        <p:nvSpPr>
          <p:cNvPr id="19" name="Shape 17"/>
          <p:cNvSpPr/>
          <p:nvPr/>
        </p:nvSpPr>
        <p:spPr>
          <a:xfrm>
            <a:off x="411480" y="3730752"/>
            <a:ext cx="365760" cy="365760"/>
          </a:xfrm>
          <a:prstGeom prst="ellipse">
            <a:avLst/>
          </a:prstGeom>
          <a:solidFill>
            <a:srgbClr val="F5A623">
              <a:alpha val="80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411480" y="37307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A623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68680" y="3694176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F4FD"/>
                </a:solidFill>
              </a:rPr>
              <a:t>Mobile-first Gen Z entering peak earning &amp; spending years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394960" y="1234440"/>
            <a:ext cx="3474720" cy="3611880"/>
          </a:xfrm>
          <a:prstGeom prst="rect">
            <a:avLst/>
          </a:prstGeom>
          <a:solidFill>
            <a:srgbClr val="0F2035"/>
          </a:solidFill>
          <a:ln/>
          <a:effectLst>
            <a:outerShdw blurRad="127000" dist="25400" dir="81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5394960" y="1234440"/>
            <a:ext cx="3474720" cy="54864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24" name="Text 22"/>
          <p:cNvSpPr/>
          <p:nvPr/>
        </p:nvSpPr>
        <p:spPr>
          <a:xfrm>
            <a:off x="5394960" y="1371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Investment Highlights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577840" y="1874520"/>
            <a:ext cx="3017520" cy="530352"/>
          </a:xfrm>
          <a:prstGeom prst="rect">
            <a:avLst/>
          </a:prstGeom>
          <a:solidFill>
            <a:srgbClr val="162847"/>
          </a:solidFill>
          <a:ln/>
        </p:spPr>
      </p:sp>
      <p:sp>
        <p:nvSpPr>
          <p:cNvPr id="26" name="Text 24"/>
          <p:cNvSpPr/>
          <p:nvPr/>
        </p:nvSpPr>
        <p:spPr>
          <a:xfrm>
            <a:off x="5669280" y="190195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8C5"/>
                </a:solidFill>
              </a:rPr>
              <a:t>Market Size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132320" y="1901952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5A623"/>
                </a:solidFill>
              </a:rPr>
              <a:t>$190T+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5577840" y="2496312"/>
            <a:ext cx="3017520" cy="530352"/>
          </a:xfrm>
          <a:prstGeom prst="rect">
            <a:avLst/>
          </a:prstGeom>
          <a:solidFill>
            <a:srgbClr val="162847"/>
          </a:solidFill>
          <a:ln/>
        </p:spPr>
      </p:sp>
      <p:sp>
        <p:nvSpPr>
          <p:cNvPr id="29" name="Text 27"/>
          <p:cNvSpPr/>
          <p:nvPr/>
        </p:nvSpPr>
        <p:spPr>
          <a:xfrm>
            <a:off x="5669280" y="252374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8C5"/>
                </a:solidFill>
              </a:rPr>
              <a:t>Target ARR Y5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7132320" y="2523744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5A623"/>
                </a:solidFill>
              </a:rPr>
              <a:t>$50M+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577840" y="3118104"/>
            <a:ext cx="3017520" cy="530352"/>
          </a:xfrm>
          <a:prstGeom prst="rect">
            <a:avLst/>
          </a:prstGeom>
          <a:solidFill>
            <a:srgbClr val="162847"/>
          </a:solidFill>
          <a:ln/>
        </p:spPr>
      </p:sp>
      <p:sp>
        <p:nvSpPr>
          <p:cNvPr id="32" name="Text 30"/>
          <p:cNvSpPr/>
          <p:nvPr/>
        </p:nvSpPr>
        <p:spPr>
          <a:xfrm>
            <a:off x="5669280" y="314553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8C5"/>
                </a:solidFill>
              </a:rPr>
              <a:t>Gross Margin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7132320" y="3145536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5A623"/>
                </a:solidFill>
              </a:rPr>
              <a:t>70%+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5577840" y="3739896"/>
            <a:ext cx="3017520" cy="530352"/>
          </a:xfrm>
          <a:prstGeom prst="rect">
            <a:avLst/>
          </a:prstGeom>
          <a:solidFill>
            <a:srgbClr val="162847"/>
          </a:solidFill>
          <a:ln/>
        </p:spPr>
      </p:sp>
      <p:sp>
        <p:nvSpPr>
          <p:cNvPr id="35" name="Text 33"/>
          <p:cNvSpPr/>
          <p:nvPr/>
        </p:nvSpPr>
        <p:spPr>
          <a:xfrm>
            <a:off x="5669280" y="376732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8C5"/>
                </a:solidFill>
              </a:rPr>
              <a:t>Launch Markets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7132320" y="3767328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5A623"/>
                </a:solidFill>
              </a:rPr>
              <a:t>4 Countries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5577840" y="4389120"/>
            <a:ext cx="3017520" cy="347472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38" name="Text 36"/>
          <p:cNvSpPr/>
          <p:nvPr/>
        </p:nvSpPr>
        <p:spPr>
          <a:xfrm>
            <a:off x="5577840" y="4389120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1628"/>
                </a:solidFill>
              </a:rPr>
              <a:t>Seed Round: Open for Discussion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5486400" cy="5486400"/>
          </a:xfrm>
          <a:prstGeom prst="ellipse">
            <a:avLst/>
          </a:prstGeom>
          <a:solidFill>
            <a:srgbClr val="00D4FF">
              <a:alpha val="8000"/>
            </a:srgbClr>
          </a:solidFill>
          <a:ln w="12700">
            <a:solidFill>
              <a:srgbClr val="00D4FF">
                <a:alpha val="1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0" y="914400"/>
            <a:ext cx="5486400" cy="5486400"/>
          </a:xfrm>
          <a:prstGeom prst="ellipse">
            <a:avLst/>
          </a:prstGeom>
          <a:solidFill>
            <a:srgbClr val="F5A623">
              <a:alpha val="7000"/>
            </a:srgbClr>
          </a:solidFill>
          <a:ln w="12700">
            <a:solidFill>
              <a:srgbClr val="F5A623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6" name="Shape 4"/>
          <p:cNvSpPr/>
          <p:nvPr/>
        </p:nvSpPr>
        <p:spPr>
          <a:xfrm>
            <a:off x="3977640" y="548640"/>
            <a:ext cx="1188720" cy="118872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7" name="Text 5"/>
          <p:cNvSpPr/>
          <p:nvPr/>
        </p:nvSpPr>
        <p:spPr>
          <a:xfrm>
            <a:off x="3977640" y="54864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0A1628"/>
                </a:solidFill>
              </a:rPr>
              <a:t>N</a:t>
            </a:r>
            <a:endParaRPr lang="en-US" sz="5200" dirty="0"/>
          </a:p>
        </p:txBody>
      </p:sp>
      <p:sp>
        <p:nvSpPr>
          <p:cNvPr id="8" name="Text 6"/>
          <p:cNvSpPr/>
          <p:nvPr/>
        </p:nvSpPr>
        <p:spPr>
          <a:xfrm>
            <a:off x="457200" y="19202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kern="0" spc="1200" dirty="0">
                <a:solidFill>
                  <a:srgbClr val="FFFFFF"/>
                </a:solidFill>
              </a:rPr>
              <a:t>NIRVISTA</a:t>
            </a:r>
            <a:endParaRPr lang="en-US" sz="4200" dirty="0"/>
          </a:p>
        </p:txBody>
      </p:sp>
      <p:sp>
        <p:nvSpPr>
          <p:cNvPr id="9" name="Shape 7"/>
          <p:cNvSpPr/>
          <p:nvPr/>
        </p:nvSpPr>
        <p:spPr>
          <a:xfrm>
            <a:off x="2743200" y="2697480"/>
            <a:ext cx="3657600" cy="4572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834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F5A623"/>
                </a:solidFill>
              </a:rPr>
              <a:t>Borderless Finance for a Connected World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57200" y="34747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8BA8C5"/>
                </a:solidFill>
              </a:rPr>
              <a:t>Building the future of global financial infrastructure.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286000" y="4069080"/>
            <a:ext cx="4572000" cy="594360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4069080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628"/>
                </a:solidFill>
              </a:rPr>
              <a:t>support@nirvista.in  ·  www.nirvista.io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1250</Words>
  <Application>Microsoft Office PowerPoint</Application>
  <PresentationFormat>On-screen Show (16:9)</PresentationFormat>
  <Paragraphs>353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Nirvista — Building the Future of Global Payments</dc:title>
  <dc:subject>PptxGenJS Presentation</dc:subject>
  <dc:creator>Nirvista</dc:creator>
  <cp:lastModifiedBy>Nirvista Technologies</cp:lastModifiedBy>
  <cp:revision>2</cp:revision>
  <dcterms:created xsi:type="dcterms:W3CDTF">2026-03-15T07:45:00Z</dcterms:created>
  <dcterms:modified xsi:type="dcterms:W3CDTF">2026-03-29T21:13:28Z</dcterms:modified>
</cp:coreProperties>
</file>